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Default Extension="gif" ContentType="image/gif"/>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Default Extension="wmf" ContentType="image/x-wmf"/>
  <Override PartName="/ppt/notesSlides/notesSlide18.xml" ContentType="application/vnd.openxmlformats-officedocument.presentationml.notesSlide+xml"/>
  <Default Extension="xls" ContentType="application/vnd.ms-exce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6"/>
  </p:notesMasterIdLst>
  <p:handoutMasterIdLst>
    <p:handoutMasterId r:id="rId77"/>
  </p:handoutMasterIdLst>
  <p:sldIdLst>
    <p:sldId id="257" r:id="rId2"/>
    <p:sldId id="289" r:id="rId3"/>
    <p:sldId id="267" r:id="rId4"/>
    <p:sldId id="268" r:id="rId5"/>
    <p:sldId id="272" r:id="rId6"/>
    <p:sldId id="258" r:id="rId7"/>
    <p:sldId id="259" r:id="rId8"/>
    <p:sldId id="260" r:id="rId9"/>
    <p:sldId id="335" r:id="rId10"/>
    <p:sldId id="318" r:id="rId11"/>
    <p:sldId id="274" r:id="rId12"/>
    <p:sldId id="275" r:id="rId13"/>
    <p:sldId id="277" r:id="rId14"/>
    <p:sldId id="278" r:id="rId15"/>
    <p:sldId id="261" r:id="rId16"/>
    <p:sldId id="262" r:id="rId17"/>
    <p:sldId id="263" r:id="rId18"/>
    <p:sldId id="264" r:id="rId19"/>
    <p:sldId id="290" r:id="rId20"/>
    <p:sldId id="291" r:id="rId21"/>
    <p:sldId id="292" r:id="rId22"/>
    <p:sldId id="293" r:id="rId23"/>
    <p:sldId id="294" r:id="rId24"/>
    <p:sldId id="270" r:id="rId25"/>
    <p:sldId id="265" r:id="rId26"/>
    <p:sldId id="266" r:id="rId27"/>
    <p:sldId id="273" r:id="rId28"/>
    <p:sldId id="269" r:id="rId29"/>
    <p:sldId id="286" r:id="rId30"/>
    <p:sldId id="319" r:id="rId31"/>
    <p:sldId id="320" r:id="rId32"/>
    <p:sldId id="321" r:id="rId33"/>
    <p:sldId id="322" r:id="rId34"/>
    <p:sldId id="323" r:id="rId35"/>
    <p:sldId id="324" r:id="rId36"/>
    <p:sldId id="326" r:id="rId37"/>
    <p:sldId id="327" r:id="rId38"/>
    <p:sldId id="328" r:id="rId39"/>
    <p:sldId id="329" r:id="rId40"/>
    <p:sldId id="330" r:id="rId41"/>
    <p:sldId id="331" r:id="rId42"/>
    <p:sldId id="285" r:id="rId43"/>
    <p:sldId id="332" r:id="rId44"/>
    <p:sldId id="287" r:id="rId45"/>
    <p:sldId id="282" r:id="rId46"/>
    <p:sldId id="295" r:id="rId47"/>
    <p:sldId id="288" r:id="rId48"/>
    <p:sldId id="334" r:id="rId49"/>
    <p:sldId id="283" r:id="rId50"/>
    <p:sldId id="296" r:id="rId51"/>
    <p:sldId id="336" r:id="rId52"/>
    <p:sldId id="284" r:id="rId53"/>
    <p:sldId id="297" r:id="rId54"/>
    <p:sldId id="298" r:id="rId55"/>
    <p:sldId id="299" r:id="rId56"/>
    <p:sldId id="300" r:id="rId57"/>
    <p:sldId id="301" r:id="rId58"/>
    <p:sldId id="302" r:id="rId59"/>
    <p:sldId id="303" r:id="rId60"/>
    <p:sldId id="304" r:id="rId61"/>
    <p:sldId id="305" r:id="rId62"/>
    <p:sldId id="306" r:id="rId63"/>
    <p:sldId id="307" r:id="rId64"/>
    <p:sldId id="308" r:id="rId65"/>
    <p:sldId id="309" r:id="rId66"/>
    <p:sldId id="310" r:id="rId67"/>
    <p:sldId id="311" r:id="rId68"/>
    <p:sldId id="312" r:id="rId69"/>
    <p:sldId id="313" r:id="rId70"/>
    <p:sldId id="314" r:id="rId71"/>
    <p:sldId id="315" r:id="rId72"/>
    <p:sldId id="316" r:id="rId73"/>
    <p:sldId id="317" r:id="rId74"/>
    <p:sldId id="271" r:id="rId7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336699"/>
    <a:srgbClr val="3333CC"/>
    <a:srgbClr val="3366FF"/>
    <a:srgbClr val="3333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6" d="100"/>
          <a:sy n="66" d="100"/>
        </p:scale>
        <p:origin x="-2094" y="-41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image" Target="../media/image14.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image" Target="../media/image14.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23.e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image" Target="../media/image14.e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image" Target="../media/image16.png"/></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image" Target="../media/image14.e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image" Target="../media/image14.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3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2.v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image" Target="../media/image14.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4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image" Target="../media/image1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1434B09-05AA-4A7C-A4A8-6086589E32F4}" type="datetimeFigureOut">
              <a:rPr lang="en-US" smtClean="0"/>
              <a:pPr/>
              <a:t>5/12/2010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2BE996D-CA77-47EB-897E-3E3D39FF65CC}"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8913927-82FF-4D45-8BF3-8AB73D212F59}" type="datetimeFigureOut">
              <a:rPr lang="en-US" smtClean="0"/>
              <a:pPr/>
              <a:t>5/12/2010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C58921-D0B7-475C-B3ED-A6DD09BCA041}"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nps.gov/viis/"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1CA6AB-AB1F-4449-B016-947F96B2362A}" type="slidenum">
              <a:rPr lang="en-US"/>
              <a:pPr/>
              <a:t>1</a:t>
            </a:fld>
            <a:endParaRPr lang="en-US"/>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p:txBody>
          <a:bodyPr/>
          <a:lstStyle/>
          <a:p>
            <a:r>
              <a:rPr lang="en-US"/>
              <a:t>With Costas’ overview of the origins and international pix of ecotourism, I want to look at where we are with Ecotourism in the US.</a:t>
            </a:r>
          </a:p>
          <a:p>
            <a:r>
              <a:rPr lang="en-US"/>
              <a:t>I know I will know much more once this conference is OVER. But I’ve tried to put down some thoughts about where US ecotourism has come from – and where it appears to be going. </a:t>
            </a:r>
          </a:p>
          <a:p>
            <a:r>
              <a:rPr lang="en-US"/>
              <a:t>I want to begin with a few quotes from an excellent and very timely article by Frances Figart, editor of Courier [?]  She also set out to ask where is ecotourism in the US – and she has produced a 20 [?] page tome, just published on Planeta.com</a:t>
            </a:r>
          </a:p>
          <a:p>
            <a:r>
              <a:rPr lang="en-US"/>
              <a:t>Here are a few quotes:</a:t>
            </a:r>
          </a:p>
          <a:p>
            <a:endParaRPr lang="en-US"/>
          </a:p>
          <a:p>
            <a:endParaRPr lang="en-US"/>
          </a:p>
          <a:p>
            <a:endParaRPr lang="en-US"/>
          </a:p>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407DD6-20B4-453A-8741-9A87EB6FF4B0}" type="slidenum">
              <a:rPr lang="en-US"/>
              <a:pPr/>
              <a:t>13</a:t>
            </a:fld>
            <a:endParaRPr lang="en-US"/>
          </a:p>
        </p:txBody>
      </p:sp>
      <p:sp>
        <p:nvSpPr>
          <p:cNvPr id="339970" name="Rectangle 2"/>
          <p:cNvSpPr>
            <a:spLocks noGrp="1" noRot="1" noChangeAspect="1" noChangeArrowheads="1" noTextEdit="1"/>
          </p:cNvSpPr>
          <p:nvPr>
            <p:ph type="sldImg"/>
          </p:nvPr>
        </p:nvSpPr>
        <p:spPr>
          <a:ln/>
        </p:spPr>
      </p:sp>
      <p:sp>
        <p:nvSpPr>
          <p:cNvPr id="3399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EBDC3B-B55F-47AC-9314-4F0D9E51351D}" type="slidenum">
              <a:rPr lang="en-US"/>
              <a:pPr/>
              <a:t>14</a:t>
            </a:fld>
            <a:endParaRPr lang="en-US"/>
          </a:p>
        </p:txBody>
      </p:sp>
      <p:sp>
        <p:nvSpPr>
          <p:cNvPr id="260098" name="Rectangle 2"/>
          <p:cNvSpPr>
            <a:spLocks noGrp="1" noRot="1" noChangeAspect="1" noChangeArrowheads="1" noTextEdit="1"/>
          </p:cNvSpPr>
          <p:nvPr>
            <p:ph type="sldImg"/>
          </p:nvPr>
        </p:nvSpPr>
        <p:spPr>
          <a:xfrm>
            <a:off x="1144588" y="685800"/>
            <a:ext cx="4572000" cy="3429000"/>
          </a:xfrm>
          <a:ln/>
        </p:spPr>
      </p:sp>
      <p:sp>
        <p:nvSpPr>
          <p:cNvPr id="260099" name="Rectangle 3"/>
          <p:cNvSpPr>
            <a:spLocks noGrp="1" noChangeArrowheads="1"/>
          </p:cNvSpPr>
          <p:nvPr>
            <p:ph type="body" idx="1"/>
          </p:nvPr>
        </p:nvSpPr>
        <p:spPr>
          <a:xfrm>
            <a:off x="914400" y="4343400"/>
            <a:ext cx="5029200" cy="4114800"/>
          </a:xfrm>
        </p:spPr>
        <p:txBody>
          <a:bodyPr/>
          <a:lstStyle/>
          <a:p>
            <a:r>
              <a:rPr lang="en-US"/>
              <a:t>Is error in this – get again from Amos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E6B011-696B-41BA-A79A-B256984956ED}" type="slidenum">
              <a:rPr lang="en-US"/>
              <a:pPr/>
              <a:t>15</a:t>
            </a:fld>
            <a:endParaRPr lang="en-US"/>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6D7221-28A6-4304-AE36-87FB7A6D5BE5}" type="slidenum">
              <a:rPr lang="en-US"/>
              <a:pPr/>
              <a:t>16</a:t>
            </a:fld>
            <a:endParaRPr lang="en-US"/>
          </a:p>
        </p:txBody>
      </p:sp>
      <p:sp>
        <p:nvSpPr>
          <p:cNvPr id="309250" name="Rectangle 2"/>
          <p:cNvSpPr>
            <a:spLocks noGrp="1" noRot="1" noChangeAspect="1" noChangeArrowheads="1" noTextEdit="1"/>
          </p:cNvSpPr>
          <p:nvPr>
            <p:ph type="sldImg"/>
          </p:nvPr>
        </p:nvSpPr>
        <p:spPr>
          <a:ln/>
        </p:spPr>
      </p:sp>
      <p:sp>
        <p:nvSpPr>
          <p:cNvPr id="3092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4D8A2E-C235-4C98-99C0-590F3DBF7DCF}" type="slidenum">
              <a:rPr lang="en-US"/>
              <a:pPr/>
              <a:t>17</a:t>
            </a:fld>
            <a:endParaRPr lang="en-US"/>
          </a:p>
        </p:txBody>
      </p:sp>
      <p:sp>
        <p:nvSpPr>
          <p:cNvPr id="317442" name="Rectangle 2"/>
          <p:cNvSpPr>
            <a:spLocks noGrp="1" noRot="1" noChangeAspect="1" noChangeArrowheads="1" noTextEdit="1"/>
          </p:cNvSpPr>
          <p:nvPr>
            <p:ph type="sldImg"/>
          </p:nvPr>
        </p:nvSpPr>
        <p:spPr>
          <a:ln/>
        </p:spPr>
      </p:sp>
      <p:sp>
        <p:nvSpPr>
          <p:cNvPr id="3174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C1B13E-0FCD-41D9-A797-CBE21A02AFCF}" type="slidenum">
              <a:rPr lang="en-US"/>
              <a:pPr/>
              <a:t>18</a:t>
            </a:fld>
            <a:endParaRPr lang="en-US"/>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p:txBody>
          <a:bodyPr/>
          <a:lstStyle/>
          <a:p>
            <a:r>
              <a:rPr lang="en-US" b="1"/>
              <a:t>30 Ecotrips in Florida by Holly Ambrose - TIES member</a:t>
            </a:r>
          </a:p>
          <a:p>
            <a:r>
              <a:rPr lang="en-US" b="1"/>
              <a:t>Vermont: The name of the conference we hosted at Johnson State College in the summer of 2000 was, "Ecotourism and Regional Sustainability:Foundations for Tourism Development".  The conference featured Martha Honey, Deborah McLaren and Luther Propst of the Sonoran Institute in a two day event that included keynote presentations and small group discussions on how to develop sustainable tourism initiatives in Vermont and New England. Outgrowths of the conference are noticeable years later in Vermont with examples such as the Nulhegan Gateway Association in the Northeast Kingdom of Vermont and tourism initiatives accomplished by  Businesses For The Northern Forest.</a:t>
            </a:r>
          </a:p>
          <a:p>
            <a:r>
              <a:rPr lang="en-US" b="1"/>
              <a:t>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4C2F40-3064-43E0-BE58-4CBE8C02DCF8}" type="slidenum">
              <a:rPr lang="en-US"/>
              <a:pPr/>
              <a:t>19</a:t>
            </a:fld>
            <a:endParaRPr lang="en-US"/>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p:txBody>
          <a:bodyPr/>
          <a:lstStyle/>
          <a:p>
            <a:r>
              <a:rPr lang="en-US"/>
              <a:t>The intellectual roots of American ecotourism – go back to Native American’s – Chief Seattle’s proclamation…</a:t>
            </a:r>
          </a:p>
          <a:p>
            <a:r>
              <a:rPr lang="en-US"/>
              <a:t>Can be traced thru 19</a:t>
            </a:r>
            <a:r>
              <a:rPr lang="en-US" baseline="30000"/>
              <a:t>th</a:t>
            </a:r>
            <a:r>
              <a:rPr lang="en-US"/>
              <a:t> and early-mid 20</a:t>
            </a:r>
            <a:r>
              <a:rPr lang="en-US" baseline="30000"/>
              <a:t>th</a:t>
            </a:r>
            <a:r>
              <a:rPr lang="en-US"/>
              <a:t> century – conservationists, scientists, exitenalists, writers, poets, painters, photographers, architects, utopians, and visionaries</a:t>
            </a:r>
          </a:p>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F7CF02-A8CA-4EE2-A816-3D6F04D9D805}" type="slidenum">
              <a:rPr lang="en-US"/>
              <a:pPr/>
              <a:t>20</a:t>
            </a:fld>
            <a:endParaRPr lang="en-US"/>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p:txBody>
          <a:bodyPr/>
          <a:lstStyle/>
          <a:p>
            <a:r>
              <a:rPr lang="en-US" sz="1400"/>
              <a:t>ADD ANOTHER PARK PHOTO</a:t>
            </a:r>
          </a:p>
          <a:p>
            <a:r>
              <a:rPr lang="en-US"/>
              <a:t>Now turn to the WHERE of ecotourism in the US</a:t>
            </a:r>
          </a:p>
          <a:p>
            <a:r>
              <a:rPr lang="en-US"/>
              <a:t>Foundation on which ecotourism built – throughout world, and in US, is national parks &amp; protected areas</a:t>
            </a:r>
          </a:p>
          <a:p>
            <a:r>
              <a:rPr lang="en-US"/>
              <a:t>National, state, country forests, beaches, mountains</a:t>
            </a:r>
          </a:p>
          <a:p>
            <a:endParaRPr lang="en-US"/>
          </a:p>
          <a:p>
            <a:r>
              <a:rPr lang="en-US"/>
              <a:t>Forcibly moving out local residents – often native Americans</a:t>
            </a:r>
          </a:p>
          <a:p>
            <a:r>
              <a:rPr lang="en-US"/>
              <a:t>Gradually moved to policy of opening for tourism – from fences &amp; fire power to more integration of people &amp; parks – gateway communities</a:t>
            </a:r>
          </a:p>
          <a:p>
            <a:r>
              <a:rPr lang="en-US"/>
              <a:t>Problems – will examine more in depth – but include</a:t>
            </a:r>
          </a:p>
          <a:p>
            <a:r>
              <a:rPr lang="en-US"/>
              <a:t>    -- overcrowding</a:t>
            </a:r>
          </a:p>
          <a:p>
            <a:r>
              <a:rPr lang="en-US"/>
              <a:t>    -- wildlife habits changed</a:t>
            </a:r>
          </a:p>
          <a:p>
            <a:r>
              <a:rPr lang="en-US"/>
              <a:t>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6FE83D-71E2-4504-9CCE-F749BB42EC27}" type="slidenum">
              <a:rPr lang="en-US"/>
              <a:pPr/>
              <a:t>22</a:t>
            </a:fld>
            <a:endParaRPr lang="en-US"/>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p:txBody>
          <a:bodyPr/>
          <a:lstStyle/>
          <a:p>
            <a:r>
              <a:rPr lang="en-US"/>
              <a:t>Earliest use of the term ‘ecotourism’ within US was in our periphery states and territories</a:t>
            </a:r>
          </a:p>
          <a:p>
            <a:endParaRPr lang="en-US"/>
          </a:p>
          <a:p>
            <a:r>
              <a:rPr lang="en-US"/>
              <a:t>Maho Bay: Virgin Island National Park covers 3/5 of St. John, in US Virgin Island. Purchased by David Rockefeller. In 1976, we built 18 tent-cottages on 16 foot square platforms in the Virgin Islands </a:t>
            </a:r>
            <a:r>
              <a:rPr lang="en-US" b="1">
                <a:hlinkClick r:id="rId3"/>
              </a:rPr>
              <a:t>National Park</a:t>
            </a:r>
            <a:r>
              <a:rPr lang="en-US"/>
              <a:t> using hand construction methods which left the natural environment virtually undisturbed. The platforms were connected by elevated walkways to avoid soil erosion which endangers the beach and fragile coral. This sensitive land use stimulated an explosion of favorable press which has encouraged our growth to 114 units, connected by an extensive network of stairs and boardwalks. </a:t>
            </a:r>
            <a:br>
              <a:rPr lang="en-US"/>
            </a:br>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36BE88-B6C7-4A92-9848-816BA9BAAD98}" type="slidenum">
              <a:rPr lang="en-US"/>
              <a:pPr/>
              <a:t>23</a:t>
            </a:fld>
            <a:endParaRPr lang="en-US"/>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p:txBody>
          <a:bodyPr/>
          <a:lstStyle/>
          <a:p>
            <a:r>
              <a:rPr lang="en-US" b="1"/>
              <a:t>30 Ecotrips in Florida by Holly Ambrose - TIES member</a:t>
            </a:r>
          </a:p>
          <a:p>
            <a:r>
              <a:rPr lang="en-US" b="1"/>
              <a:t>Vermont: The name of the conference we hosted at Johnson State College in the summer of 2000 was, "Ecotourism and Regional Sustainability:Foundations for Tourism Development".  The conference featured Martha Honey, Deborah McLaren and Luther Propst of the Sonoran Institute in a two day event that included keynote presentations and small group discussions on how to develop sustainable tourism initiatives in Vermont and New England. Outgrowths of the conference are noticeable years later in Vermont with examples such as the Nulhegan Gateway Association in the Northeast Kingdom of Vermont and tourism initiatives accomplished by  Businesses For The Northern Forest.</a:t>
            </a:r>
          </a:p>
          <a:p>
            <a:r>
              <a:rPr lang="en-US" b="1"/>
              <a:t>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1CA6AB-AB1F-4449-B016-947F96B2362A}" type="slidenum">
              <a:rPr lang="en-US"/>
              <a:pPr/>
              <a:t>2</a:t>
            </a:fld>
            <a:endParaRPr lang="en-US"/>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p:txBody>
          <a:bodyPr/>
          <a:lstStyle/>
          <a:p>
            <a:r>
              <a:rPr lang="en-US"/>
              <a:t>With Costas’ overview of the origins and international pix of ecotourism, I want to look at where we are with Ecotourism in the US.</a:t>
            </a:r>
          </a:p>
          <a:p>
            <a:r>
              <a:rPr lang="en-US"/>
              <a:t>I know I will know much more once this conference is OVER. But I’ve tried to put down some thoughts about where US ecotourism has come from – and where it appears to be going. </a:t>
            </a:r>
          </a:p>
          <a:p>
            <a:r>
              <a:rPr lang="en-US"/>
              <a:t>I want to begin with a few quotes from an excellent and very timely article by Frances Figart, editor of Courier [?]  She also set out to ask where is ecotourism in the US – and she has produced a 20 [?] page tome, just published on Planeta.com</a:t>
            </a:r>
          </a:p>
          <a:p>
            <a:r>
              <a:rPr lang="en-US"/>
              <a:t>Here are a few quotes:</a:t>
            </a:r>
          </a:p>
          <a:p>
            <a:endParaRPr lang="en-US"/>
          </a:p>
          <a:p>
            <a:endParaRPr lang="en-US"/>
          </a:p>
          <a:p>
            <a:endParaRPr lang="en-US"/>
          </a:p>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EDB329-5106-46FA-A386-8E1CDA1FEBA3}" type="slidenum">
              <a:rPr lang="en-US"/>
              <a:pPr/>
              <a:t>25</a:t>
            </a:fld>
            <a:endParaRPr lang="en-US"/>
          </a:p>
        </p:txBody>
      </p:sp>
      <p:sp>
        <p:nvSpPr>
          <p:cNvPr id="318466" name="Rectangle 2"/>
          <p:cNvSpPr>
            <a:spLocks noGrp="1" noRot="1" noChangeAspect="1" noChangeArrowheads="1" noTextEdit="1"/>
          </p:cNvSpPr>
          <p:nvPr>
            <p:ph type="sldImg"/>
          </p:nvPr>
        </p:nvSpPr>
        <p:spPr>
          <a:ln/>
        </p:spPr>
      </p:sp>
      <p:sp>
        <p:nvSpPr>
          <p:cNvPr id="3184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FB0E94-1D69-44BD-83FF-29AEA1D82DB8}" type="slidenum">
              <a:rPr lang="en-US"/>
              <a:pPr/>
              <a:t>27</a:t>
            </a:fld>
            <a:endParaRPr lang="en-US"/>
          </a:p>
        </p:txBody>
      </p:sp>
      <p:sp>
        <p:nvSpPr>
          <p:cNvPr id="233474" name="Rectangle 2"/>
          <p:cNvSpPr>
            <a:spLocks noGrp="1" noRot="1" noChangeAspect="1" noChangeArrowheads="1" noTextEdit="1"/>
          </p:cNvSpPr>
          <p:nvPr>
            <p:ph type="sldImg"/>
          </p:nvPr>
        </p:nvSpPr>
        <p:spPr>
          <a:ln/>
        </p:spPr>
      </p:sp>
      <p:sp>
        <p:nvSpPr>
          <p:cNvPr id="233475" name="Rectangle 3"/>
          <p:cNvSpPr>
            <a:spLocks noGrp="1" noChangeArrowheads="1"/>
          </p:cNvSpPr>
          <p:nvPr>
            <p:ph type="body" idx="1"/>
          </p:nvPr>
        </p:nvSpPr>
        <p:spPr/>
        <p:txBody>
          <a:bodyPr/>
          <a:lstStyle/>
          <a:p>
            <a:pPr>
              <a:spcBef>
                <a:spcPct val="50000"/>
              </a:spcBef>
            </a:pPr>
            <a:r>
              <a:rPr lang="en-US" b="1"/>
              <a:t>El Monte Sagrado Resort and Living Spa</a:t>
            </a:r>
            <a:r>
              <a:rPr lang="en-US"/>
              <a:t> </a:t>
            </a:r>
          </a:p>
          <a:p>
            <a:r>
              <a:rPr lang="en-US"/>
              <a:t>Top 10 Hidaways in the world included </a:t>
            </a:r>
            <a:r>
              <a:rPr lang="en-US" b="1"/>
              <a:t>Springhouse Farms </a:t>
            </a:r>
            <a:r>
              <a:rPr lang="en-US"/>
              <a:t> </a:t>
            </a:r>
          </a:p>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0E2B9C-563F-4AFC-A2FA-C1B3276B48A5}" type="slidenum">
              <a:rPr lang="en-US"/>
              <a:pPr/>
              <a:t>29</a:t>
            </a:fld>
            <a:endParaRPr lang="en-US"/>
          </a:p>
        </p:txBody>
      </p:sp>
      <p:sp>
        <p:nvSpPr>
          <p:cNvPr id="342018" name="Rectangle 2"/>
          <p:cNvSpPr>
            <a:spLocks noGrp="1" noRot="1" noChangeAspect="1" noChangeArrowheads="1" noTextEdit="1"/>
          </p:cNvSpPr>
          <p:nvPr>
            <p:ph type="sldImg"/>
          </p:nvPr>
        </p:nvSpPr>
        <p:spPr>
          <a:ln/>
        </p:spPr>
      </p:sp>
      <p:sp>
        <p:nvSpPr>
          <p:cNvPr id="3420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1ADC77-1952-4458-8B4D-8B5447550935}" type="slidenum">
              <a:rPr lang="en-US"/>
              <a:pPr/>
              <a:t>30</a:t>
            </a:fld>
            <a:endParaRPr lang="en-US"/>
          </a:p>
        </p:txBody>
      </p:sp>
      <p:sp>
        <p:nvSpPr>
          <p:cNvPr id="950274" name="Rectangle 2"/>
          <p:cNvSpPr>
            <a:spLocks noGrp="1" noRot="1" noChangeAspect="1" noChangeArrowheads="1" noTextEdit="1"/>
          </p:cNvSpPr>
          <p:nvPr>
            <p:ph type="sldImg"/>
          </p:nvPr>
        </p:nvSpPr>
        <p:spPr>
          <a:ln/>
        </p:spPr>
      </p:sp>
      <p:sp>
        <p:nvSpPr>
          <p:cNvPr id="9502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B39A4C-815D-4808-A813-53AC9948CB12}" type="slidenum">
              <a:rPr lang="en-US"/>
              <a:pPr/>
              <a:t>31</a:t>
            </a:fld>
            <a:endParaRPr lang="en-US"/>
          </a:p>
        </p:txBody>
      </p:sp>
      <p:sp>
        <p:nvSpPr>
          <p:cNvPr id="891906" name="Rectangle 2"/>
          <p:cNvSpPr>
            <a:spLocks noGrp="1" noRot="1" noChangeAspect="1" noChangeArrowheads="1" noTextEdit="1"/>
          </p:cNvSpPr>
          <p:nvPr>
            <p:ph type="sldImg"/>
          </p:nvPr>
        </p:nvSpPr>
        <p:spPr>
          <a:ln/>
        </p:spPr>
      </p:sp>
      <p:sp>
        <p:nvSpPr>
          <p:cNvPr id="8919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22B767-4DD5-4401-9F04-DB337E62FBB9}" type="slidenum">
              <a:rPr lang="en-US"/>
              <a:pPr/>
              <a:t>32</a:t>
            </a:fld>
            <a:endParaRPr lang="en-US"/>
          </a:p>
        </p:txBody>
      </p:sp>
      <p:sp>
        <p:nvSpPr>
          <p:cNvPr id="893954" name="Rectangle 2"/>
          <p:cNvSpPr>
            <a:spLocks noGrp="1" noRot="1" noChangeAspect="1" noChangeArrowheads="1" noTextEdit="1"/>
          </p:cNvSpPr>
          <p:nvPr>
            <p:ph type="sldImg"/>
          </p:nvPr>
        </p:nvSpPr>
        <p:spPr>
          <a:ln/>
        </p:spPr>
      </p:sp>
      <p:sp>
        <p:nvSpPr>
          <p:cNvPr id="893955"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E4B6BE-241C-4353-854D-EF4931115784}" type="slidenum">
              <a:rPr lang="en-US"/>
              <a:pPr/>
              <a:t>33</a:t>
            </a:fld>
            <a:endParaRPr lang="en-US"/>
          </a:p>
        </p:txBody>
      </p:sp>
      <p:sp>
        <p:nvSpPr>
          <p:cNvPr id="896002" name="Rectangle 2"/>
          <p:cNvSpPr>
            <a:spLocks noGrp="1" noRot="1" noChangeAspect="1" noChangeArrowheads="1" noTextEdit="1"/>
          </p:cNvSpPr>
          <p:nvPr>
            <p:ph type="sldImg"/>
          </p:nvPr>
        </p:nvSpPr>
        <p:spPr>
          <a:ln/>
        </p:spPr>
      </p:sp>
      <p:sp>
        <p:nvSpPr>
          <p:cNvPr id="8960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AA44D6-87A1-4386-A3D5-6F60CD6DB2DB}" type="slidenum">
              <a:rPr lang="en-US"/>
              <a:pPr/>
              <a:t>34</a:t>
            </a:fld>
            <a:endParaRPr lang="en-US"/>
          </a:p>
        </p:txBody>
      </p:sp>
      <p:sp>
        <p:nvSpPr>
          <p:cNvPr id="898050" name="Rectangle 2"/>
          <p:cNvSpPr>
            <a:spLocks noGrp="1" noRot="1" noChangeAspect="1" noChangeArrowheads="1" noTextEdit="1"/>
          </p:cNvSpPr>
          <p:nvPr>
            <p:ph type="sldImg"/>
          </p:nvPr>
        </p:nvSpPr>
        <p:spPr>
          <a:ln/>
        </p:spPr>
      </p:sp>
      <p:sp>
        <p:nvSpPr>
          <p:cNvPr id="8980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8B6835-657B-4ADE-B027-5179DD74F1F1}" type="slidenum">
              <a:rPr lang="en-US"/>
              <a:pPr/>
              <a:t>35</a:t>
            </a:fld>
            <a:endParaRPr lang="en-US"/>
          </a:p>
        </p:txBody>
      </p:sp>
      <p:sp>
        <p:nvSpPr>
          <p:cNvPr id="900098" name="Rectangle 2"/>
          <p:cNvSpPr>
            <a:spLocks noGrp="1" noRot="1" noChangeAspect="1" noChangeArrowheads="1" noTextEdit="1"/>
          </p:cNvSpPr>
          <p:nvPr>
            <p:ph type="sldImg"/>
          </p:nvPr>
        </p:nvSpPr>
        <p:spPr>
          <a:ln/>
        </p:spPr>
      </p:sp>
      <p:sp>
        <p:nvSpPr>
          <p:cNvPr id="9000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CC1B38-1E1A-48DD-8E09-0C8BDBDF693B}" type="slidenum">
              <a:rPr lang="en-US"/>
              <a:pPr/>
              <a:t>36</a:t>
            </a:fld>
            <a:endParaRPr lang="en-US"/>
          </a:p>
        </p:txBody>
      </p:sp>
      <p:sp>
        <p:nvSpPr>
          <p:cNvPr id="952322" name="Rectangle 2"/>
          <p:cNvSpPr>
            <a:spLocks noGrp="1" noRot="1" noChangeAspect="1" noChangeArrowheads="1" noTextEdit="1"/>
          </p:cNvSpPr>
          <p:nvPr>
            <p:ph type="sldImg"/>
          </p:nvPr>
        </p:nvSpPr>
        <p:spPr>
          <a:ln/>
        </p:spPr>
      </p:sp>
      <p:sp>
        <p:nvSpPr>
          <p:cNvPr id="9523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9C971C-8488-4D27-929C-0031A8CE7D18}" type="slidenum">
              <a:rPr lang="en-US"/>
              <a:pPr/>
              <a:t>6</a:t>
            </a:fld>
            <a:endParaRPr lang="en-US"/>
          </a:p>
        </p:txBody>
      </p:sp>
      <p:sp>
        <p:nvSpPr>
          <p:cNvPr id="305154" name="Rectangle 2"/>
          <p:cNvSpPr>
            <a:spLocks noGrp="1" noRot="1" noChangeAspect="1" noChangeArrowheads="1" noTextEdit="1"/>
          </p:cNvSpPr>
          <p:nvPr>
            <p:ph type="sldImg"/>
          </p:nvPr>
        </p:nvSpPr>
        <p:spPr>
          <a:ln/>
        </p:spPr>
      </p:sp>
      <p:sp>
        <p:nvSpPr>
          <p:cNvPr id="3051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3D6445-F510-455E-ADE2-223F334678DE}" type="slidenum">
              <a:rPr lang="en-US"/>
              <a:pPr/>
              <a:t>37</a:t>
            </a:fld>
            <a:endParaRPr lang="en-US"/>
          </a:p>
        </p:txBody>
      </p:sp>
      <p:sp>
        <p:nvSpPr>
          <p:cNvPr id="902146" name="Rectangle 2"/>
          <p:cNvSpPr>
            <a:spLocks noGrp="1" noRot="1" noChangeAspect="1" noChangeArrowheads="1" noTextEdit="1"/>
          </p:cNvSpPr>
          <p:nvPr>
            <p:ph type="sldImg"/>
          </p:nvPr>
        </p:nvSpPr>
        <p:spPr>
          <a:ln/>
        </p:spPr>
      </p:sp>
      <p:sp>
        <p:nvSpPr>
          <p:cNvPr id="9021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063A46-3FAE-4651-B775-DF2D8571413F}" type="slidenum">
              <a:rPr lang="en-US"/>
              <a:pPr/>
              <a:t>38</a:t>
            </a:fld>
            <a:endParaRPr lang="en-US"/>
          </a:p>
        </p:txBody>
      </p:sp>
      <p:sp>
        <p:nvSpPr>
          <p:cNvPr id="970754" name="Rectangle 2"/>
          <p:cNvSpPr>
            <a:spLocks noGrp="1" noRot="1" noChangeAspect="1" noChangeArrowheads="1" noTextEdit="1"/>
          </p:cNvSpPr>
          <p:nvPr>
            <p:ph type="sldImg"/>
          </p:nvPr>
        </p:nvSpPr>
        <p:spPr>
          <a:ln/>
        </p:spPr>
      </p:sp>
      <p:sp>
        <p:nvSpPr>
          <p:cNvPr id="9707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C5B818-24A6-4FC0-B4CE-94EE31F6C40E}" type="slidenum">
              <a:rPr lang="en-US"/>
              <a:pPr/>
              <a:t>39</a:t>
            </a:fld>
            <a:endParaRPr lang="en-US"/>
          </a:p>
        </p:txBody>
      </p:sp>
      <p:sp>
        <p:nvSpPr>
          <p:cNvPr id="972802" name="Rectangle 2"/>
          <p:cNvSpPr>
            <a:spLocks noGrp="1" noRot="1" noChangeAspect="1" noChangeArrowheads="1" noTextEdit="1"/>
          </p:cNvSpPr>
          <p:nvPr>
            <p:ph type="sldImg"/>
          </p:nvPr>
        </p:nvSpPr>
        <p:spPr>
          <a:ln/>
        </p:spPr>
      </p:sp>
      <p:sp>
        <p:nvSpPr>
          <p:cNvPr id="9728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F0EEE2-682A-4A16-9679-F5744B2CA6A6}" type="slidenum">
              <a:rPr lang="en-US"/>
              <a:pPr/>
              <a:t>40</a:t>
            </a:fld>
            <a:endParaRPr lang="en-US"/>
          </a:p>
        </p:txBody>
      </p:sp>
      <p:sp>
        <p:nvSpPr>
          <p:cNvPr id="904194" name="Rectangle 2"/>
          <p:cNvSpPr>
            <a:spLocks noGrp="1" noRot="1" noChangeAspect="1" noChangeArrowheads="1" noTextEdit="1"/>
          </p:cNvSpPr>
          <p:nvPr>
            <p:ph type="sldImg"/>
          </p:nvPr>
        </p:nvSpPr>
        <p:spPr>
          <a:ln/>
        </p:spPr>
      </p:sp>
      <p:sp>
        <p:nvSpPr>
          <p:cNvPr id="9041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B9F575-1CF0-4D01-B4CE-B2E9E3057601}" type="slidenum">
              <a:rPr lang="en-US"/>
              <a:pPr/>
              <a:t>41</a:t>
            </a:fld>
            <a:endParaRPr lang="en-US"/>
          </a:p>
        </p:txBody>
      </p:sp>
      <p:sp>
        <p:nvSpPr>
          <p:cNvPr id="974850" name="Rectangle 2"/>
          <p:cNvSpPr>
            <a:spLocks noGrp="1" noRot="1" noChangeAspect="1" noChangeArrowheads="1" noTextEdit="1"/>
          </p:cNvSpPr>
          <p:nvPr>
            <p:ph type="sldImg"/>
          </p:nvPr>
        </p:nvSpPr>
        <p:spPr>
          <a:ln/>
        </p:spPr>
      </p:sp>
      <p:sp>
        <p:nvSpPr>
          <p:cNvPr id="974851" name="Rectangle 3"/>
          <p:cNvSpPr>
            <a:spLocks noGrp="1" noChangeArrowheads="1"/>
          </p:cNvSpPr>
          <p:nvPr>
            <p:ph type="body" idx="1"/>
          </p:nvPr>
        </p:nvSpPr>
        <p:spPr>
          <a:xfrm>
            <a:off x="914400" y="4343400"/>
            <a:ext cx="5029200" cy="4114800"/>
          </a:xfrm>
        </p:spPr>
        <p:txBody>
          <a:bodyPr/>
          <a:lstStyle/>
          <a:p>
            <a:r>
              <a:rPr lang="en-US"/>
              <a:t>Golf courses are part of the resal estate speculation – theyy drive up the price of the houses</a:t>
            </a:r>
          </a:p>
          <a:p>
            <a:r>
              <a:rPr lang="en-US"/>
              <a:t>But they are essentially unused – but need to be watered</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0E2B9C-563F-4AFC-A2FA-C1B3276B48A5}" type="slidenum">
              <a:rPr lang="en-US"/>
              <a:pPr/>
              <a:t>42</a:t>
            </a:fld>
            <a:endParaRPr lang="en-US"/>
          </a:p>
        </p:txBody>
      </p:sp>
      <p:sp>
        <p:nvSpPr>
          <p:cNvPr id="342018" name="Rectangle 2"/>
          <p:cNvSpPr>
            <a:spLocks noGrp="1" noRot="1" noChangeAspect="1" noChangeArrowheads="1" noTextEdit="1"/>
          </p:cNvSpPr>
          <p:nvPr>
            <p:ph type="sldImg"/>
          </p:nvPr>
        </p:nvSpPr>
        <p:spPr>
          <a:ln/>
        </p:spPr>
      </p:sp>
      <p:sp>
        <p:nvSpPr>
          <p:cNvPr id="3420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A1566F-8FEB-4507-A850-2259D9B3684E}" type="slidenum">
              <a:rPr lang="en-US"/>
              <a:pPr/>
              <a:t>43</a:t>
            </a:fld>
            <a:endParaRPr lang="en-US"/>
          </a:p>
        </p:txBody>
      </p:sp>
      <p:sp>
        <p:nvSpPr>
          <p:cNvPr id="918530" name="Rectangle 2"/>
          <p:cNvSpPr>
            <a:spLocks noGrp="1" noRot="1" noChangeAspect="1" noChangeArrowheads="1" noTextEdit="1"/>
          </p:cNvSpPr>
          <p:nvPr>
            <p:ph type="sldImg"/>
          </p:nvPr>
        </p:nvSpPr>
        <p:spPr>
          <a:ln/>
        </p:spPr>
      </p:sp>
      <p:sp>
        <p:nvSpPr>
          <p:cNvPr id="9185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E5E23B-D166-4B8C-9B44-14A0EEF65595}" type="slidenum">
              <a:rPr lang="en-US"/>
              <a:pPr/>
              <a:t>44</a:t>
            </a:fld>
            <a:endParaRPr lang="en-US"/>
          </a:p>
        </p:txBody>
      </p:sp>
      <p:sp>
        <p:nvSpPr>
          <p:cNvPr id="194562" name="Rectangle 2"/>
          <p:cNvSpPr>
            <a:spLocks noGrp="1" noRot="1" noChangeAspect="1" noChangeArrowheads="1" noTextEdit="1"/>
          </p:cNvSpPr>
          <p:nvPr>
            <p:ph type="sldImg"/>
          </p:nvPr>
        </p:nvSpPr>
        <p:spPr>
          <a:xfrm>
            <a:off x="1144588" y="685800"/>
            <a:ext cx="4572000" cy="3429000"/>
          </a:xfrm>
          <a:ln/>
        </p:spPr>
      </p:sp>
      <p:sp>
        <p:nvSpPr>
          <p:cNvPr id="194563"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82095A-2657-4384-AC19-881296DD180E}" type="slidenum">
              <a:rPr lang="en-US"/>
              <a:pPr/>
              <a:t>45</a:t>
            </a:fld>
            <a:endParaRPr lang="en-US"/>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EABAFF-FEDC-41F3-AF50-CB5E5D685B05}" type="slidenum">
              <a:rPr lang="en-US"/>
              <a:pPr/>
              <a:t>47</a:t>
            </a:fld>
            <a:endParaRPr lang="en-US"/>
          </a:p>
        </p:txBody>
      </p:sp>
      <p:sp>
        <p:nvSpPr>
          <p:cNvPr id="324610" name="Rectangle 2"/>
          <p:cNvSpPr>
            <a:spLocks noGrp="1" noRot="1" noChangeAspect="1" noChangeArrowheads="1" noTextEdit="1"/>
          </p:cNvSpPr>
          <p:nvPr>
            <p:ph type="sldImg"/>
          </p:nvPr>
        </p:nvSpPr>
        <p:spPr>
          <a:ln/>
        </p:spPr>
      </p:sp>
      <p:sp>
        <p:nvSpPr>
          <p:cNvPr id="3246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C711F1-E021-4B94-8E41-DCCA3ED6443F}" type="slidenum">
              <a:rPr lang="en-US"/>
              <a:pPr/>
              <a:t>7</a:t>
            </a:fld>
            <a:endParaRPr lang="en-US"/>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AC4B2E-9BFF-4049-8452-D69FCCE2F381}" type="slidenum">
              <a:rPr lang="en-US"/>
              <a:pPr/>
              <a:t>48</a:t>
            </a:fld>
            <a:endParaRPr lang="en-US"/>
          </a:p>
        </p:txBody>
      </p:sp>
      <p:sp>
        <p:nvSpPr>
          <p:cNvPr id="922626" name="Rectangle 2"/>
          <p:cNvSpPr>
            <a:spLocks noGrp="1" noRot="1" noChangeAspect="1" noChangeArrowheads="1" noTextEdit="1"/>
          </p:cNvSpPr>
          <p:nvPr>
            <p:ph type="sldImg"/>
          </p:nvPr>
        </p:nvSpPr>
        <p:spPr>
          <a:ln/>
        </p:spPr>
      </p:sp>
      <p:sp>
        <p:nvSpPr>
          <p:cNvPr id="9226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0E2B9C-563F-4AFC-A2FA-C1B3276B48A5}" type="slidenum">
              <a:rPr lang="en-US"/>
              <a:pPr/>
              <a:t>49</a:t>
            </a:fld>
            <a:endParaRPr lang="en-US"/>
          </a:p>
        </p:txBody>
      </p:sp>
      <p:sp>
        <p:nvSpPr>
          <p:cNvPr id="342018" name="Rectangle 2"/>
          <p:cNvSpPr>
            <a:spLocks noGrp="1" noRot="1" noChangeAspect="1" noChangeArrowheads="1" noTextEdit="1"/>
          </p:cNvSpPr>
          <p:nvPr>
            <p:ph type="sldImg"/>
          </p:nvPr>
        </p:nvSpPr>
        <p:spPr>
          <a:ln/>
        </p:spPr>
      </p:sp>
      <p:sp>
        <p:nvSpPr>
          <p:cNvPr id="3420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AC4B2E-9BFF-4049-8452-D69FCCE2F381}" type="slidenum">
              <a:rPr lang="en-US"/>
              <a:pPr/>
              <a:t>51</a:t>
            </a:fld>
            <a:endParaRPr lang="en-US"/>
          </a:p>
        </p:txBody>
      </p:sp>
      <p:sp>
        <p:nvSpPr>
          <p:cNvPr id="922626" name="Rectangle 2"/>
          <p:cNvSpPr>
            <a:spLocks noGrp="1" noRot="1" noChangeAspect="1" noChangeArrowheads="1" noTextEdit="1"/>
          </p:cNvSpPr>
          <p:nvPr>
            <p:ph type="sldImg"/>
          </p:nvPr>
        </p:nvSpPr>
        <p:spPr>
          <a:ln/>
        </p:spPr>
      </p:sp>
      <p:sp>
        <p:nvSpPr>
          <p:cNvPr id="9226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0E2B9C-563F-4AFC-A2FA-C1B3276B48A5}" type="slidenum">
              <a:rPr lang="en-US"/>
              <a:pPr/>
              <a:t>52</a:t>
            </a:fld>
            <a:endParaRPr lang="en-US"/>
          </a:p>
        </p:txBody>
      </p:sp>
      <p:sp>
        <p:nvSpPr>
          <p:cNvPr id="342018" name="Rectangle 2"/>
          <p:cNvSpPr>
            <a:spLocks noGrp="1" noRot="1" noChangeAspect="1" noChangeArrowheads="1" noTextEdit="1"/>
          </p:cNvSpPr>
          <p:nvPr>
            <p:ph type="sldImg"/>
          </p:nvPr>
        </p:nvSpPr>
        <p:spPr>
          <a:ln/>
        </p:spPr>
      </p:sp>
      <p:sp>
        <p:nvSpPr>
          <p:cNvPr id="3420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A2827259-E4B7-470C-90EF-23E3EFE4401C}" type="slidenum">
              <a:rPr lang="en-US" smtClean="0"/>
              <a:pPr/>
              <a:t>53</a:t>
            </a:fld>
            <a:endParaRPr lang="en-US" smtClean="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p:spPr>
        <p:txBody>
          <a:bodyPr/>
          <a:lstStyle/>
          <a:p>
            <a:endParaRPr lang="en-US" smtClean="0"/>
          </a:p>
        </p:txBody>
      </p:sp>
      <p:sp>
        <p:nvSpPr>
          <p:cNvPr id="30724" name="Slide Number Placeholder 3"/>
          <p:cNvSpPr>
            <a:spLocks noGrp="1"/>
          </p:cNvSpPr>
          <p:nvPr>
            <p:ph type="sldNum" sz="quarter" idx="5"/>
          </p:nvPr>
        </p:nvSpPr>
        <p:spPr>
          <a:noFill/>
        </p:spPr>
        <p:txBody>
          <a:bodyPr/>
          <a:lstStyle/>
          <a:p>
            <a:fld id="{BEC4ACD5-9856-4CF9-BE90-B490759FE34E}" type="slidenum">
              <a:rPr lang="en-US" smtClean="0"/>
              <a:pPr/>
              <a:t>54</a:t>
            </a:fld>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92D8711D-B65F-4F08-9C5C-6AEAE2CC6A9C}" type="slidenum">
              <a:rPr lang="en-US" smtClean="0"/>
              <a:pPr/>
              <a:t>55</a:t>
            </a:fld>
            <a:endParaRPr lang="en-US"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p:spPr>
        <p:txBody>
          <a:bodyPr/>
          <a:lstStyle/>
          <a:p>
            <a:endParaRPr lang="en-US" smtClean="0"/>
          </a:p>
        </p:txBody>
      </p:sp>
      <p:sp>
        <p:nvSpPr>
          <p:cNvPr id="32772" name="Slide Number Placeholder 3"/>
          <p:cNvSpPr>
            <a:spLocks noGrp="1"/>
          </p:cNvSpPr>
          <p:nvPr>
            <p:ph type="sldNum" sz="quarter" idx="5"/>
          </p:nvPr>
        </p:nvSpPr>
        <p:spPr>
          <a:noFill/>
        </p:spPr>
        <p:txBody>
          <a:bodyPr/>
          <a:lstStyle/>
          <a:p>
            <a:fld id="{667EB8B7-A980-4D39-A55D-561D974705E8}" type="slidenum">
              <a:rPr lang="en-US" smtClean="0"/>
              <a:pPr/>
              <a:t>56</a:t>
            </a:fld>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CCE8F8AD-3F83-40BE-8BFE-BF6919873E95}" type="slidenum">
              <a:rPr lang="en-US" smtClean="0"/>
              <a:pPr/>
              <a:t>57</a:t>
            </a:fld>
            <a:endParaRPr lang="en-US" smtClean="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p:spPr>
        <p:txBody>
          <a:bodyPr/>
          <a:lstStyle/>
          <a:p>
            <a:endParaRPr lang="en-US" smtClean="0"/>
          </a:p>
        </p:txBody>
      </p:sp>
      <p:sp>
        <p:nvSpPr>
          <p:cNvPr id="34820" name="Slide Number Placeholder 3"/>
          <p:cNvSpPr>
            <a:spLocks noGrp="1"/>
          </p:cNvSpPr>
          <p:nvPr>
            <p:ph type="sldNum" sz="quarter" idx="5"/>
          </p:nvPr>
        </p:nvSpPr>
        <p:spPr>
          <a:noFill/>
        </p:spPr>
        <p:txBody>
          <a:bodyPr/>
          <a:lstStyle/>
          <a:p>
            <a:fld id="{636F1D5F-606B-4053-AA30-D9B65AF0D0AF}" type="slidenum">
              <a:rPr lang="en-US" smtClean="0"/>
              <a:pPr/>
              <a:t>58</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64F615-B329-4956-AC48-24C1A25B44B7}" type="slidenum">
              <a:rPr lang="en-US"/>
              <a:pPr/>
              <a:t>8</a:t>
            </a:fld>
            <a:endParaRPr lang="en-US"/>
          </a:p>
        </p:txBody>
      </p:sp>
      <p:sp>
        <p:nvSpPr>
          <p:cNvPr id="288770" name="Rectangle 2"/>
          <p:cNvSpPr>
            <a:spLocks noGrp="1" noRot="1" noChangeAspect="1" noChangeArrowheads="1" noTextEdit="1"/>
          </p:cNvSpPr>
          <p:nvPr>
            <p:ph type="sldImg"/>
          </p:nvPr>
        </p:nvSpPr>
        <p:spPr>
          <a:ln/>
        </p:spPr>
      </p:sp>
      <p:sp>
        <p:nvSpPr>
          <p:cNvPr id="288771" name="Rectangle 3"/>
          <p:cNvSpPr>
            <a:spLocks noGrp="1" noChangeArrowheads="1"/>
          </p:cNvSpPr>
          <p:nvPr>
            <p:ph type="body" idx="1"/>
          </p:nvPr>
        </p:nvSpPr>
        <p:spPr/>
        <p:txBody>
          <a:bodyPr/>
          <a:lstStyle/>
          <a:p>
            <a:r>
              <a:rPr lang="en-US"/>
              <a:t>[add Native Americans/Hawiians; canoeing]</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E309FC1E-AAA2-43F4-B4A7-6555F4E07F91}" type="slidenum">
              <a:rPr lang="en-US" smtClean="0"/>
              <a:pPr/>
              <a:t>59</a:t>
            </a:fld>
            <a:endParaRPr 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FD16FCF5-8786-4582-8F80-8C9C402C5642}" type="slidenum">
              <a:rPr lang="en-US" smtClean="0"/>
              <a:pPr/>
              <a:t>60</a:t>
            </a:fld>
            <a:endParaRPr lang="en-US" smtClean="0"/>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21401859-022F-452D-B283-5E93B5BF714D}" type="slidenum">
              <a:rPr lang="en-US" smtClean="0"/>
              <a:pPr/>
              <a:t>61</a:t>
            </a:fld>
            <a:endParaRPr lang="en-US" smtClean="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24DB5E46-4668-4E32-9895-77F5AF0B8DB0}" type="slidenum">
              <a:rPr lang="en-US" smtClean="0"/>
              <a:pPr/>
              <a:t>62</a:t>
            </a:fld>
            <a:endParaRPr lang="en-US" smtClean="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p:spPr>
        <p:txBody>
          <a:bodyPr/>
          <a:lstStyle/>
          <a:p>
            <a:endParaRPr lang="en-US" smtClean="0"/>
          </a:p>
        </p:txBody>
      </p:sp>
      <p:sp>
        <p:nvSpPr>
          <p:cNvPr id="39940" name="Slide Number Placeholder 3"/>
          <p:cNvSpPr>
            <a:spLocks noGrp="1"/>
          </p:cNvSpPr>
          <p:nvPr>
            <p:ph type="sldNum" sz="quarter" idx="5"/>
          </p:nvPr>
        </p:nvSpPr>
        <p:spPr>
          <a:noFill/>
        </p:spPr>
        <p:txBody>
          <a:bodyPr/>
          <a:lstStyle/>
          <a:p>
            <a:fld id="{05547665-52DC-4AAA-AFF6-FE0E85B879F2}" type="slidenum">
              <a:rPr lang="en-US" smtClean="0"/>
              <a:pPr/>
              <a:t>63</a:t>
            </a:fld>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endParaRPr lang="en-US" smtClean="0"/>
          </a:p>
        </p:txBody>
      </p:sp>
      <p:sp>
        <p:nvSpPr>
          <p:cNvPr id="40964" name="Slide Number Placeholder 3"/>
          <p:cNvSpPr>
            <a:spLocks noGrp="1"/>
          </p:cNvSpPr>
          <p:nvPr>
            <p:ph type="sldNum" sz="quarter" idx="5"/>
          </p:nvPr>
        </p:nvSpPr>
        <p:spPr>
          <a:noFill/>
        </p:spPr>
        <p:txBody>
          <a:bodyPr/>
          <a:lstStyle/>
          <a:p>
            <a:fld id="{88FB355F-22C0-4166-B181-4982F4BA703B}" type="slidenum">
              <a:rPr lang="en-US" smtClean="0"/>
              <a:pPr/>
              <a:t>64</a:t>
            </a:fld>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p:spPr>
        <p:txBody>
          <a:bodyPr/>
          <a:lstStyle/>
          <a:p>
            <a:endParaRPr lang="en-US" smtClean="0"/>
          </a:p>
        </p:txBody>
      </p:sp>
      <p:sp>
        <p:nvSpPr>
          <p:cNvPr id="41988" name="Slide Number Placeholder 3"/>
          <p:cNvSpPr>
            <a:spLocks noGrp="1"/>
          </p:cNvSpPr>
          <p:nvPr>
            <p:ph type="sldNum" sz="quarter" idx="5"/>
          </p:nvPr>
        </p:nvSpPr>
        <p:spPr>
          <a:noFill/>
        </p:spPr>
        <p:txBody>
          <a:bodyPr/>
          <a:lstStyle/>
          <a:p>
            <a:fld id="{5CD6FA36-0196-480E-A663-3EBE9FC4ED03}" type="slidenum">
              <a:rPr lang="en-US" smtClean="0"/>
              <a:pPr/>
              <a:t>65</a:t>
            </a:fld>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F1023F72-679C-4ECF-8A04-280BC34102C7}" type="slidenum">
              <a:rPr lang="en-US" smtClean="0"/>
              <a:pPr/>
              <a:t>66</a:t>
            </a:fld>
            <a:endParaRPr lang="en-US" smtClean="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83E9F6F5-7884-4EF9-BC29-BB359AA5D273}" type="slidenum">
              <a:rPr lang="en-US" smtClean="0"/>
              <a:pPr/>
              <a:t>67</a:t>
            </a:fld>
            <a:endParaRPr lang="en-US" smtClean="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DF3CC3C8-670E-473D-A880-5781D6376E6D}" type="slidenum">
              <a:rPr lang="en-US" smtClean="0"/>
              <a:pPr/>
              <a:t>68</a:t>
            </a:fld>
            <a:endParaRPr lang="en-US" smtClean="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00A906-8576-4D4B-9088-AFB981F74B2C}" type="slidenum">
              <a:rPr lang="en-US"/>
              <a:pPr/>
              <a:t>9</a:t>
            </a:fld>
            <a:endParaRPr lang="en-US"/>
          </a:p>
        </p:txBody>
      </p:sp>
      <p:sp>
        <p:nvSpPr>
          <p:cNvPr id="869378" name="Rectangle 2"/>
          <p:cNvSpPr>
            <a:spLocks noGrp="1" noRot="1" noChangeAspect="1" noChangeArrowheads="1" noTextEdit="1"/>
          </p:cNvSpPr>
          <p:nvPr>
            <p:ph type="sldImg"/>
          </p:nvPr>
        </p:nvSpPr>
        <p:spPr>
          <a:xfrm>
            <a:off x="1104900" y="665163"/>
            <a:ext cx="4432300" cy="3324225"/>
          </a:xfrm>
          <a:ln/>
        </p:spPr>
      </p:sp>
      <p:sp>
        <p:nvSpPr>
          <p:cNvPr id="869379" name="Rectangle 3"/>
          <p:cNvSpPr>
            <a:spLocks noGrp="1" noChangeArrowheads="1"/>
          </p:cNvSpPr>
          <p:nvPr>
            <p:ph type="body" idx="1"/>
          </p:nvPr>
        </p:nvSpPr>
        <p:spPr>
          <a:xfrm>
            <a:off x="884238" y="4211638"/>
            <a:ext cx="4867275" cy="3990975"/>
          </a:xfrm>
        </p:spPr>
        <p:txBody>
          <a:bodyP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8228A904-F605-440A-90A2-6AA11DC19292}" type="slidenum">
              <a:rPr lang="en-US" smtClean="0"/>
              <a:pPr/>
              <a:t>69</a:t>
            </a:fld>
            <a:endParaRPr lang="en-US" smtClean="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9295E884-1D33-4663-B509-8053D72672C6}" type="slidenum">
              <a:rPr lang="en-US" smtClean="0"/>
              <a:pPr/>
              <a:t>70</a:t>
            </a:fld>
            <a:endParaRPr lang="en-US" smtClean="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p:spPr>
        <p:txBody>
          <a:bodyPr/>
          <a:lstStyle/>
          <a:p>
            <a:endParaRPr lang="en-US" smtClean="0"/>
          </a:p>
        </p:txBody>
      </p:sp>
      <p:sp>
        <p:nvSpPr>
          <p:cNvPr id="48132" name="Slide Number Placeholder 3"/>
          <p:cNvSpPr>
            <a:spLocks noGrp="1"/>
          </p:cNvSpPr>
          <p:nvPr>
            <p:ph type="sldNum" sz="quarter" idx="5"/>
          </p:nvPr>
        </p:nvSpPr>
        <p:spPr>
          <a:noFill/>
        </p:spPr>
        <p:txBody>
          <a:bodyPr/>
          <a:lstStyle/>
          <a:p>
            <a:fld id="{9274F89C-B6CA-43AF-9358-92524D334DE7}" type="slidenum">
              <a:rPr lang="en-US" smtClean="0"/>
              <a:pPr/>
              <a:t>71</a:t>
            </a:fld>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EFD4CA95-DD3C-47E0-B4A8-1D7B15898C05}" type="slidenum">
              <a:rPr lang="en-US" smtClean="0"/>
              <a:pPr/>
              <a:t>72</a:t>
            </a:fld>
            <a:endParaRPr lang="en-US"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spcBef>
                <a:spcPct val="0"/>
              </a:spcBef>
            </a:pPr>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p:spPr>
        <p:txBody>
          <a:bodyPr/>
          <a:lstStyle/>
          <a:p>
            <a:endParaRPr lang="en-US" smtClean="0"/>
          </a:p>
        </p:txBody>
      </p:sp>
      <p:sp>
        <p:nvSpPr>
          <p:cNvPr id="50180" name="Slide Number Placeholder 3"/>
          <p:cNvSpPr>
            <a:spLocks noGrp="1"/>
          </p:cNvSpPr>
          <p:nvPr>
            <p:ph type="sldNum" sz="quarter" idx="5"/>
          </p:nvPr>
        </p:nvSpPr>
        <p:spPr>
          <a:noFill/>
        </p:spPr>
        <p:txBody>
          <a:bodyPr/>
          <a:lstStyle/>
          <a:p>
            <a:fld id="{38A22FBA-2ECD-46CB-A4A2-B6B04F50CDFE}" type="slidenum">
              <a:rPr lang="en-US" smtClean="0"/>
              <a:pPr/>
              <a:t>73</a:t>
            </a:fld>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888F54-5DCA-4D53-947A-63388FFC1D4B}" type="slidenum">
              <a:rPr lang="en-US"/>
              <a:pPr/>
              <a:t>74</a:t>
            </a:fld>
            <a:endParaRPr lang="en-US"/>
          </a:p>
        </p:txBody>
      </p:sp>
      <p:sp>
        <p:nvSpPr>
          <p:cNvPr id="321538" name="Rectangle 2"/>
          <p:cNvSpPr>
            <a:spLocks noGrp="1" noRot="1" noChangeAspect="1" noChangeArrowheads="1" noTextEdit="1"/>
          </p:cNvSpPr>
          <p:nvPr>
            <p:ph type="sldImg"/>
          </p:nvPr>
        </p:nvSpPr>
        <p:spPr>
          <a:ln/>
        </p:spPr>
      </p:sp>
      <p:sp>
        <p:nvSpPr>
          <p:cNvPr id="3215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BA667B-6646-4CEE-8751-D26C38B54156}" type="slidenum">
              <a:rPr lang="en-US"/>
              <a:pPr/>
              <a:t>10</a:t>
            </a:fld>
            <a:endParaRPr lang="en-US"/>
          </a:p>
        </p:txBody>
      </p:sp>
      <p:sp>
        <p:nvSpPr>
          <p:cNvPr id="778242" name="Rectangle 2"/>
          <p:cNvSpPr>
            <a:spLocks noGrp="1" noRot="1" noChangeAspect="1" noChangeArrowheads="1" noTextEdit="1"/>
          </p:cNvSpPr>
          <p:nvPr>
            <p:ph type="sldImg"/>
          </p:nvPr>
        </p:nvSpPr>
        <p:spPr>
          <a:ln/>
        </p:spPr>
      </p:sp>
      <p:sp>
        <p:nvSpPr>
          <p:cNvPr id="7782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8D3A66-95A1-4BA8-B537-A21EA27975DA}" type="slidenum">
              <a:rPr lang="en-US"/>
              <a:pPr/>
              <a:t>11</a:t>
            </a:fld>
            <a:endParaRPr lang="en-US"/>
          </a:p>
        </p:txBody>
      </p:sp>
      <p:sp>
        <p:nvSpPr>
          <p:cNvPr id="337922" name="Rectangle 2"/>
          <p:cNvSpPr>
            <a:spLocks noGrp="1" noRot="1" noChangeAspect="1" noChangeArrowheads="1" noTextEdit="1"/>
          </p:cNvSpPr>
          <p:nvPr>
            <p:ph type="sldImg"/>
          </p:nvPr>
        </p:nvSpPr>
        <p:spPr>
          <a:ln/>
        </p:spPr>
      </p:sp>
      <p:sp>
        <p:nvSpPr>
          <p:cNvPr id="3379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5CF12F-D6D5-4BF3-8530-384053915B5E}" type="slidenum">
              <a:rPr lang="en-US"/>
              <a:pPr/>
              <a:t>12</a:t>
            </a:fld>
            <a:endParaRPr lang="en-US"/>
          </a:p>
        </p:txBody>
      </p:sp>
      <p:sp>
        <p:nvSpPr>
          <p:cNvPr id="338946" name="Rectangle 2"/>
          <p:cNvSpPr>
            <a:spLocks noGrp="1" noRot="1" noChangeAspect="1" noChangeArrowheads="1" noTextEdit="1"/>
          </p:cNvSpPr>
          <p:nvPr>
            <p:ph type="sldImg"/>
          </p:nvPr>
        </p:nvSpPr>
        <p:spPr>
          <a:ln/>
        </p:spPr>
      </p:sp>
      <p:sp>
        <p:nvSpPr>
          <p:cNvPr id="338947"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48AC7FC-263B-4506-8EFD-E698C2323C01}" type="datetimeFigureOut">
              <a:rPr lang="en-US" smtClean="0"/>
              <a:pPr/>
              <a:t>5/12/2010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5D65DF-DF4D-4E74-B4C2-2FAF6364D7A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8AC7FC-263B-4506-8EFD-E698C2323C01}" type="datetimeFigureOut">
              <a:rPr lang="en-US" smtClean="0"/>
              <a:pPr/>
              <a:t>5/12/2010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5D65DF-DF4D-4E74-B4C2-2FAF6364D7A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8AC7FC-263B-4506-8EFD-E698C2323C01}" type="datetimeFigureOut">
              <a:rPr lang="en-US" smtClean="0"/>
              <a:pPr/>
              <a:t>5/12/2010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5D65DF-DF4D-4E74-B4C2-2FAF6364D7A9}"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2281614F-B1D3-4318-99E0-83F1AEF9627E}"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5225"/>
            <a:ext cx="2133600" cy="476250"/>
          </a:xfrm>
        </p:spPr>
        <p:txBody>
          <a:bodyPr/>
          <a:lstStyle>
            <a:lvl1pPr>
              <a:defRPr/>
            </a:lvl1pPr>
          </a:lstStyle>
          <a:p>
            <a:endParaRPr lang="en-US"/>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US"/>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0FB78748-A337-4622-B5CE-7B439AAD1086}"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08E94504-FC41-4653-9A48-2DE1FCC89ACC}"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B52405EA-301F-4EA4-AD1C-C002B01CFD5E}"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8AC7FC-263B-4506-8EFD-E698C2323C01}" type="datetimeFigureOut">
              <a:rPr lang="en-US" smtClean="0"/>
              <a:pPr/>
              <a:t>5/12/2010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5D65DF-DF4D-4E74-B4C2-2FAF6364D7A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48AC7FC-263B-4506-8EFD-E698C2323C01}" type="datetimeFigureOut">
              <a:rPr lang="en-US" smtClean="0"/>
              <a:pPr/>
              <a:t>5/12/2010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5D65DF-DF4D-4E74-B4C2-2FAF6364D7A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48AC7FC-263B-4506-8EFD-E698C2323C01}" type="datetimeFigureOut">
              <a:rPr lang="en-US" smtClean="0"/>
              <a:pPr/>
              <a:t>5/12/2010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5D65DF-DF4D-4E74-B4C2-2FAF6364D7A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48AC7FC-263B-4506-8EFD-E698C2323C01}" type="datetimeFigureOut">
              <a:rPr lang="en-US" smtClean="0"/>
              <a:pPr/>
              <a:t>5/12/2010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5D65DF-DF4D-4E74-B4C2-2FAF6364D7A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48AC7FC-263B-4506-8EFD-E698C2323C01}" type="datetimeFigureOut">
              <a:rPr lang="en-US" smtClean="0"/>
              <a:pPr/>
              <a:t>5/12/2010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5D65DF-DF4D-4E74-B4C2-2FAF6364D7A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8AC7FC-263B-4506-8EFD-E698C2323C01}" type="datetimeFigureOut">
              <a:rPr lang="en-US" smtClean="0"/>
              <a:pPr/>
              <a:t>5/12/2010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5D65DF-DF4D-4E74-B4C2-2FAF6364D7A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48AC7FC-263B-4506-8EFD-E698C2323C01}" type="datetimeFigureOut">
              <a:rPr lang="en-US" smtClean="0"/>
              <a:pPr/>
              <a:t>5/12/2010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5D65DF-DF4D-4E74-B4C2-2FAF6364D7A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48AC7FC-263B-4506-8EFD-E698C2323C01}" type="datetimeFigureOut">
              <a:rPr lang="en-US" smtClean="0"/>
              <a:pPr/>
              <a:t>5/12/2010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5D65DF-DF4D-4E74-B4C2-2FAF6364D7A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36699">
            <a:alpha val="80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8AC7FC-263B-4506-8EFD-E698C2323C01}" type="datetimeFigureOut">
              <a:rPr lang="en-US" smtClean="0"/>
              <a:pPr/>
              <a:t>5/12/2010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5D65DF-DF4D-4E74-B4C2-2FAF6364D7A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7.xml"/><Relationship Id="rId7"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18.png"/><Relationship Id="rId11" Type="http://schemas.openxmlformats.org/officeDocument/2006/relationships/oleObject" Target="../embeddings/oleObject8.bin"/><Relationship Id="rId5" Type="http://schemas.openxmlformats.org/officeDocument/2006/relationships/oleObject" Target="../embeddings/oleObject6.bin"/><Relationship Id="rId10" Type="http://schemas.openxmlformats.org/officeDocument/2006/relationships/image" Target="../media/image21.jpeg"/><Relationship Id="rId4" Type="http://schemas.openxmlformats.org/officeDocument/2006/relationships/image" Target="../media/image17.png"/><Relationship Id="rId9"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png"/><Relationship Id="rId7" Type="http://schemas.openxmlformats.org/officeDocument/2006/relationships/image" Target="../media/image30.jpeg"/><Relationship Id="rId12"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jpeg"/><Relationship Id="rId10" Type="http://schemas.openxmlformats.org/officeDocument/2006/relationships/image" Target="../media/image33.png"/><Relationship Id="rId4" Type="http://schemas.openxmlformats.org/officeDocument/2006/relationships/image" Target="../media/image27.jpeg"/><Relationship Id="rId9" Type="http://schemas.openxmlformats.org/officeDocument/2006/relationships/image" Target="../media/image32.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46.jpeg"/><Relationship Id="rId18" Type="http://schemas.openxmlformats.org/officeDocument/2006/relationships/image" Target="../media/image51.png"/><Relationship Id="rId3" Type="http://schemas.openxmlformats.org/officeDocument/2006/relationships/notesSlide" Target="../notesSlides/notesSlide15.xml"/><Relationship Id="rId7" Type="http://schemas.openxmlformats.org/officeDocument/2006/relationships/image" Target="../media/image41.jpeg"/><Relationship Id="rId12" Type="http://schemas.openxmlformats.org/officeDocument/2006/relationships/oleObject" Target="../embeddings/oleObject9.bin"/><Relationship Id="rId17" Type="http://schemas.openxmlformats.org/officeDocument/2006/relationships/image" Target="../media/image50.jpeg"/><Relationship Id="rId2" Type="http://schemas.openxmlformats.org/officeDocument/2006/relationships/slideLayout" Target="../slideLayouts/slideLayout12.xml"/><Relationship Id="rId16" Type="http://schemas.openxmlformats.org/officeDocument/2006/relationships/image" Target="../media/image49.jpeg"/><Relationship Id="rId1" Type="http://schemas.openxmlformats.org/officeDocument/2006/relationships/vmlDrawing" Target="../drawings/vmlDrawing7.vml"/><Relationship Id="rId6" Type="http://schemas.openxmlformats.org/officeDocument/2006/relationships/image" Target="../media/image40.jpeg"/><Relationship Id="rId11" Type="http://schemas.openxmlformats.org/officeDocument/2006/relationships/image" Target="../media/image45.jpeg"/><Relationship Id="rId5" Type="http://schemas.openxmlformats.org/officeDocument/2006/relationships/image" Target="../media/image39.jpeg"/><Relationship Id="rId15" Type="http://schemas.openxmlformats.org/officeDocument/2006/relationships/image" Target="../media/image48.jpeg"/><Relationship Id="rId10" Type="http://schemas.openxmlformats.org/officeDocument/2006/relationships/image" Target="../media/image44.jpeg"/><Relationship Id="rId19" Type="http://schemas.openxmlformats.org/officeDocument/2006/relationships/image" Target="../media/image52.jpeg"/><Relationship Id="rId4" Type="http://schemas.openxmlformats.org/officeDocument/2006/relationships/image" Target="../media/image38.png"/><Relationship Id="rId9" Type="http://schemas.openxmlformats.org/officeDocument/2006/relationships/image" Target="../media/image43.jpeg"/><Relationship Id="rId14" Type="http://schemas.openxmlformats.org/officeDocument/2006/relationships/image" Target="../media/image47.jpeg"/></Relationships>
</file>

<file path=ppt/slides/_rels/slide19.xml.rels><?xml version="1.0" encoding="UTF-8" standalone="yes"?>
<Relationships xmlns="http://schemas.openxmlformats.org/package/2006/relationships"><Relationship Id="rId8" Type="http://schemas.openxmlformats.org/officeDocument/2006/relationships/hyperlink" Target="imgres?imgurl=http:\academic.brooklyn.cuny.edu\history\virtual\portrait\thoreau.jpg&amp;imgrefurl=http:\academic.brooklyn.cuny.edu\history\virtual\portrait.htm&amp;h=218&amp;w=204&amp;sz=12&amp;tbnid=-yVU3UsZ-tQJ:&amp;tbnh=102&amp;tbnw=95&amp;hl=en&amp;start=3&amp;prev=\images?q=Henry+David+Thoreau+pictures&amp;svnum=10&amp;hl=en&amp;lr=&amp;sa=N" TargetMode="External"/><Relationship Id="rId13" Type="http://schemas.openxmlformats.org/officeDocument/2006/relationships/image" Target="../media/image60.jpeg"/><Relationship Id="rId18" Type="http://schemas.openxmlformats.org/officeDocument/2006/relationships/image" Target="../media/image64.jpeg"/><Relationship Id="rId3" Type="http://schemas.openxmlformats.org/officeDocument/2006/relationships/notesSlide" Target="../notesSlides/notesSlide16.xml"/><Relationship Id="rId7" Type="http://schemas.openxmlformats.org/officeDocument/2006/relationships/image" Target="../media/image56.jpeg"/><Relationship Id="rId12" Type="http://schemas.openxmlformats.org/officeDocument/2006/relationships/image" Target="../media/image59.jpeg"/><Relationship Id="rId17" Type="http://schemas.openxmlformats.org/officeDocument/2006/relationships/image" Target="../media/image63.jpeg"/><Relationship Id="rId2" Type="http://schemas.openxmlformats.org/officeDocument/2006/relationships/slideLayout" Target="../slideLayouts/slideLayout13.xml"/><Relationship Id="rId16" Type="http://schemas.openxmlformats.org/officeDocument/2006/relationships/image" Target="../media/image62.jpeg"/><Relationship Id="rId1" Type="http://schemas.openxmlformats.org/officeDocument/2006/relationships/vmlDrawing" Target="../drawings/vmlDrawing8.vml"/><Relationship Id="rId6" Type="http://schemas.openxmlformats.org/officeDocument/2006/relationships/image" Target="../media/image55.png"/><Relationship Id="rId11" Type="http://schemas.openxmlformats.org/officeDocument/2006/relationships/hyperlink" Target="http://www.class.uidaho.edu/phil452/images/new_theme/aldo_leopold_sm.jpg" TargetMode="External"/><Relationship Id="rId5" Type="http://schemas.openxmlformats.org/officeDocument/2006/relationships/image" Target="../media/image54.jpeg"/><Relationship Id="rId15" Type="http://schemas.openxmlformats.org/officeDocument/2006/relationships/image" Target="../media/image61.jpeg"/><Relationship Id="rId10" Type="http://schemas.openxmlformats.org/officeDocument/2006/relationships/image" Target="../media/image58.jpeg"/><Relationship Id="rId4" Type="http://schemas.openxmlformats.org/officeDocument/2006/relationships/hyperlink" Target="http://www.scottish.parliament.uk/tartanday/images/gallery/scotsAmericanIcons/John%20Muir.jpg" TargetMode="External"/><Relationship Id="rId9" Type="http://schemas.openxmlformats.org/officeDocument/2006/relationships/image" Target="../media/image57.jpeg"/><Relationship Id="rId14" Type="http://schemas.openxmlformats.org/officeDocument/2006/relationships/oleObject" Target="../embeddings/oleObject10.bin"/></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2.png"/><Relationship Id="rId4" Type="http://schemas.openxmlformats.org/officeDocument/2006/relationships/oleObject" Target="../embeddings/oleObject2.bin"/></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68.jpeg"/><Relationship Id="rId2" Type="http://schemas.openxmlformats.org/officeDocument/2006/relationships/slideLayout" Target="../slideLayouts/slideLayout12.xml"/><Relationship Id="rId1" Type="http://schemas.openxmlformats.org/officeDocument/2006/relationships/vmlDrawing" Target="../drawings/vmlDrawing9.vml"/><Relationship Id="rId6" Type="http://schemas.openxmlformats.org/officeDocument/2006/relationships/oleObject" Target="../embeddings/oleObject11.bin"/><Relationship Id="rId5" Type="http://schemas.openxmlformats.org/officeDocument/2006/relationships/image" Target="../media/image67.jpeg"/><Relationship Id="rId4" Type="http://schemas.openxmlformats.org/officeDocument/2006/relationships/image" Target="../media/image66.jpeg"/></Relationships>
</file>

<file path=ppt/slides/_rels/slide2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1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22.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77.jpeg"/><Relationship Id="rId11" Type="http://schemas.openxmlformats.org/officeDocument/2006/relationships/image" Target="../media/image82.jpeg"/><Relationship Id="rId5" Type="http://schemas.openxmlformats.org/officeDocument/2006/relationships/image" Target="../media/image76.jpeg"/><Relationship Id="rId10" Type="http://schemas.openxmlformats.org/officeDocument/2006/relationships/image" Target="../media/image81.jpeg"/><Relationship Id="rId4" Type="http://schemas.openxmlformats.org/officeDocument/2006/relationships/image" Target="../media/image75.jpeg"/><Relationship Id="rId9" Type="http://schemas.openxmlformats.org/officeDocument/2006/relationships/image" Target="../media/image80.jpeg"/></Relationships>
</file>

<file path=ppt/slides/_rels/slide23.xml.rels><?xml version="1.0" encoding="UTF-8" standalone="yes"?>
<Relationships xmlns="http://schemas.openxmlformats.org/package/2006/relationships"><Relationship Id="rId8" Type="http://schemas.openxmlformats.org/officeDocument/2006/relationships/image" Target="../media/image88.jpeg"/><Relationship Id="rId13" Type="http://schemas.openxmlformats.org/officeDocument/2006/relationships/image" Target="../media/image93.jpeg"/><Relationship Id="rId3" Type="http://schemas.openxmlformats.org/officeDocument/2006/relationships/image" Target="../media/image83.jpeg"/><Relationship Id="rId7" Type="http://schemas.openxmlformats.org/officeDocument/2006/relationships/image" Target="../media/image87.png"/><Relationship Id="rId12" Type="http://schemas.openxmlformats.org/officeDocument/2006/relationships/image" Target="../media/image92.jpeg"/><Relationship Id="rId17" Type="http://schemas.openxmlformats.org/officeDocument/2006/relationships/image" Target="../media/image96.jpeg"/><Relationship Id="rId2" Type="http://schemas.openxmlformats.org/officeDocument/2006/relationships/notesSlide" Target="../notesSlides/notesSlide19.xml"/><Relationship Id="rId16" Type="http://schemas.openxmlformats.org/officeDocument/2006/relationships/image" Target="../media/image45.jpeg"/><Relationship Id="rId1" Type="http://schemas.openxmlformats.org/officeDocument/2006/relationships/slideLayout" Target="../slideLayouts/slideLayout12.xml"/><Relationship Id="rId6" Type="http://schemas.openxmlformats.org/officeDocument/2006/relationships/image" Target="../media/image86.jpeg"/><Relationship Id="rId11" Type="http://schemas.openxmlformats.org/officeDocument/2006/relationships/image" Target="../media/image91.jpeg"/><Relationship Id="rId5" Type="http://schemas.openxmlformats.org/officeDocument/2006/relationships/image" Target="../media/image85.jpeg"/><Relationship Id="rId15" Type="http://schemas.openxmlformats.org/officeDocument/2006/relationships/image" Target="../media/image95.jpeg"/><Relationship Id="rId10" Type="http://schemas.openxmlformats.org/officeDocument/2006/relationships/image" Target="../media/image90.jpeg"/><Relationship Id="rId4" Type="http://schemas.openxmlformats.org/officeDocument/2006/relationships/image" Target="../media/image84.jpeg"/><Relationship Id="rId9" Type="http://schemas.openxmlformats.org/officeDocument/2006/relationships/image" Target="../media/image89.jpeg"/><Relationship Id="rId14" Type="http://schemas.openxmlformats.org/officeDocument/2006/relationships/image" Target="../media/image9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97.jpeg"/><Relationship Id="rId7" Type="http://schemas.openxmlformats.org/officeDocument/2006/relationships/image" Target="../media/image101.jpe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image" Target="../media/image102.jpeg"/><Relationship Id="rId7" Type="http://schemas.openxmlformats.org/officeDocument/2006/relationships/image" Target="../media/image105.jpe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hyperlink" Target="http://www.ceago.com/index.php" TargetMode="External"/><Relationship Id="rId5" Type="http://schemas.openxmlformats.org/officeDocument/2006/relationships/image" Target="../media/image104.jpeg"/><Relationship Id="rId10" Type="http://schemas.openxmlformats.org/officeDocument/2006/relationships/image" Target="../media/image108.jpeg"/><Relationship Id="rId4" Type="http://schemas.openxmlformats.org/officeDocument/2006/relationships/image" Target="../media/image103.jpeg"/><Relationship Id="rId9" Type="http://schemas.openxmlformats.org/officeDocument/2006/relationships/image" Target="../media/image107.jpeg"/></Relationships>
</file>

<file path=ppt/slides/_rels/slide28.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23.xml"/><Relationship Id="rId7"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18.png"/><Relationship Id="rId11" Type="http://schemas.openxmlformats.org/officeDocument/2006/relationships/oleObject" Target="../embeddings/oleObject14.bin"/><Relationship Id="rId5" Type="http://schemas.openxmlformats.org/officeDocument/2006/relationships/oleObject" Target="../embeddings/oleObject12.bin"/><Relationship Id="rId10" Type="http://schemas.openxmlformats.org/officeDocument/2006/relationships/image" Target="../media/image21.jpeg"/><Relationship Id="rId4" Type="http://schemas.openxmlformats.org/officeDocument/2006/relationships/image" Target="../media/image110.png"/><Relationship Id="rId9" Type="http://schemas.openxmlformats.org/officeDocument/2006/relationships/image" Target="../media/image20.jpeg"/></Relationships>
</file>

<file path=ppt/slides/_rels/slide3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12.gif"/><Relationship Id="rId2" Type="http://schemas.openxmlformats.org/officeDocument/2006/relationships/notesSlide" Target="../notesSlides/notesSlide25.xml"/><Relationship Id="rId1" Type="http://schemas.openxmlformats.org/officeDocument/2006/relationships/slideLayout" Target="../slideLayouts/slideLayout15.xml"/><Relationship Id="rId4" Type="http://schemas.openxmlformats.org/officeDocument/2006/relationships/image" Target="../media/image113.jpeg"/></Relationships>
</file>

<file path=ppt/slides/_rels/slide3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115.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2.xml"/><Relationship Id="rId1" Type="http://schemas.openxmlformats.org/officeDocument/2006/relationships/vmlDrawing" Target="../drawings/vmlDrawing11.vml"/><Relationship Id="rId5" Type="http://schemas.openxmlformats.org/officeDocument/2006/relationships/image" Target="../media/image12.jpeg"/><Relationship Id="rId4" Type="http://schemas.openxmlformats.org/officeDocument/2006/relationships/oleObject" Target="../embeddings/oleObject15.bin"/></Relationships>
</file>

<file path=ppt/slides/_rels/slide35.xml.rels><?xml version="1.0" encoding="UTF-8" standalone="yes"?>
<Relationships xmlns="http://schemas.openxmlformats.org/package/2006/relationships"><Relationship Id="rId3" Type="http://schemas.openxmlformats.org/officeDocument/2006/relationships/image" Target="../media/image116.w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120.jpeg"/><Relationship Id="rId3" Type="http://schemas.openxmlformats.org/officeDocument/2006/relationships/notesSlide" Target="../notesSlides/notesSlide29.xml"/><Relationship Id="rId7" Type="http://schemas.openxmlformats.org/officeDocument/2006/relationships/oleObject" Target="../embeddings/oleObject17.bin"/><Relationship Id="rId12" Type="http://schemas.openxmlformats.org/officeDocument/2006/relationships/image" Target="../media/image119.png"/><Relationship Id="rId2" Type="http://schemas.openxmlformats.org/officeDocument/2006/relationships/slideLayout" Target="../slideLayouts/slideLayout12.xml"/><Relationship Id="rId1" Type="http://schemas.openxmlformats.org/officeDocument/2006/relationships/vmlDrawing" Target="../drawings/vmlDrawing12.vml"/><Relationship Id="rId6" Type="http://schemas.openxmlformats.org/officeDocument/2006/relationships/image" Target="../media/image18.png"/><Relationship Id="rId11" Type="http://schemas.openxmlformats.org/officeDocument/2006/relationships/oleObject" Target="../embeddings/oleObject18.bin"/><Relationship Id="rId5" Type="http://schemas.openxmlformats.org/officeDocument/2006/relationships/oleObject" Target="../embeddings/oleObject16.bin"/><Relationship Id="rId15" Type="http://schemas.openxmlformats.org/officeDocument/2006/relationships/image" Target="../media/image122.png"/><Relationship Id="rId10" Type="http://schemas.openxmlformats.org/officeDocument/2006/relationships/image" Target="../media/image118.jpeg"/><Relationship Id="rId4" Type="http://schemas.openxmlformats.org/officeDocument/2006/relationships/image" Target="../media/image117.png"/><Relationship Id="rId9" Type="http://schemas.openxmlformats.org/officeDocument/2006/relationships/image" Target="../media/image20.jpeg"/><Relationship Id="rId14" Type="http://schemas.openxmlformats.org/officeDocument/2006/relationships/image" Target="../media/image121.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image" Target="../media/image124.jpeg"/><Relationship Id="rId5" Type="http://schemas.openxmlformats.org/officeDocument/2006/relationships/image" Target="../media/image19.png"/><Relationship Id="rId4" Type="http://schemas.openxmlformats.org/officeDocument/2006/relationships/oleObject" Target="../embeddings/Microsoft_Office_Excel_97-2003_Worksheet1.xls"/></Relationships>
</file>

<file path=ppt/slides/_rels/slide38.xml.rels><?xml version="1.0" encoding="UTF-8" standalone="yes"?>
<Relationships xmlns="http://schemas.openxmlformats.org/package/2006/relationships"><Relationship Id="rId8" Type="http://schemas.openxmlformats.org/officeDocument/2006/relationships/oleObject" Target="../embeddings/oleObject20.bin"/><Relationship Id="rId13" Type="http://schemas.openxmlformats.org/officeDocument/2006/relationships/image" Target="../media/image126.jpeg"/><Relationship Id="rId3" Type="http://schemas.openxmlformats.org/officeDocument/2006/relationships/notesSlide" Target="../notesSlides/notesSlide31.xml"/><Relationship Id="rId7" Type="http://schemas.openxmlformats.org/officeDocument/2006/relationships/image" Target="../media/image18.png"/><Relationship Id="rId12" Type="http://schemas.openxmlformats.org/officeDocument/2006/relationships/oleObject" Target="../embeddings/oleObject21.bin"/><Relationship Id="rId2" Type="http://schemas.openxmlformats.org/officeDocument/2006/relationships/slideLayout" Target="../slideLayouts/slideLayout12.xml"/><Relationship Id="rId1" Type="http://schemas.openxmlformats.org/officeDocument/2006/relationships/vmlDrawing" Target="../drawings/vmlDrawing14.vml"/><Relationship Id="rId6" Type="http://schemas.openxmlformats.org/officeDocument/2006/relationships/oleObject" Target="../embeddings/oleObject19.bin"/><Relationship Id="rId11" Type="http://schemas.openxmlformats.org/officeDocument/2006/relationships/image" Target="../media/image118.jpeg"/><Relationship Id="rId5" Type="http://schemas.openxmlformats.org/officeDocument/2006/relationships/image" Target="../media/image117.png"/><Relationship Id="rId10" Type="http://schemas.openxmlformats.org/officeDocument/2006/relationships/image" Target="../media/image20.jpeg"/><Relationship Id="rId4" Type="http://schemas.openxmlformats.org/officeDocument/2006/relationships/image" Target="../media/image125.jpeg"/><Relationship Id="rId9" Type="http://schemas.openxmlformats.org/officeDocument/2006/relationships/image" Target="../media/image19.png"/><Relationship Id="rId14" Type="http://schemas.openxmlformats.org/officeDocument/2006/relationships/image" Target="file:///A:\P2100076.JPG" TargetMode="External"/></Relationships>
</file>

<file path=ppt/slides/_rels/slide3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127.jpeg"/><Relationship Id="rId3" Type="http://schemas.openxmlformats.org/officeDocument/2006/relationships/notesSlide" Target="../notesSlides/notesSlide32.xml"/><Relationship Id="rId7" Type="http://schemas.openxmlformats.org/officeDocument/2006/relationships/oleObject" Target="../embeddings/oleObject23.bin"/><Relationship Id="rId12" Type="http://schemas.openxmlformats.org/officeDocument/2006/relationships/oleObject" Target="../embeddings/oleObject25.bin"/><Relationship Id="rId2" Type="http://schemas.openxmlformats.org/officeDocument/2006/relationships/slideLayout" Target="../slideLayouts/slideLayout12.xml"/><Relationship Id="rId1" Type="http://schemas.openxmlformats.org/officeDocument/2006/relationships/vmlDrawing" Target="../drawings/vmlDrawing15.vml"/><Relationship Id="rId6" Type="http://schemas.openxmlformats.org/officeDocument/2006/relationships/image" Target="../media/image18.png"/><Relationship Id="rId11" Type="http://schemas.openxmlformats.org/officeDocument/2006/relationships/oleObject" Target="../embeddings/oleObject24.bin"/><Relationship Id="rId5" Type="http://schemas.openxmlformats.org/officeDocument/2006/relationships/oleObject" Target="../embeddings/oleObject22.bin"/><Relationship Id="rId10" Type="http://schemas.openxmlformats.org/officeDocument/2006/relationships/image" Target="../media/image118.jpeg"/><Relationship Id="rId4" Type="http://schemas.openxmlformats.org/officeDocument/2006/relationships/image" Target="../media/image117.png"/><Relationship Id="rId9" Type="http://schemas.openxmlformats.org/officeDocument/2006/relationships/image" Target="../media/image20.jpeg"/><Relationship Id="rId14" Type="http://schemas.openxmlformats.org/officeDocument/2006/relationships/image" Target="../media/image12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134.jpeg"/><Relationship Id="rId3" Type="http://schemas.openxmlformats.org/officeDocument/2006/relationships/image" Target="../media/image129.jpeg"/><Relationship Id="rId7" Type="http://schemas.openxmlformats.org/officeDocument/2006/relationships/image" Target="../media/image133.jpeg"/><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image" Target="../media/image132.png"/><Relationship Id="rId5" Type="http://schemas.openxmlformats.org/officeDocument/2006/relationships/image" Target="../media/image131.jpeg"/><Relationship Id="rId4" Type="http://schemas.openxmlformats.org/officeDocument/2006/relationships/image" Target="../media/image130.jpeg"/><Relationship Id="rId9" Type="http://schemas.openxmlformats.org/officeDocument/2006/relationships/image" Target="../media/image135.jpeg"/></Relationships>
</file>

<file path=ppt/slides/_rels/slide41.xml.rels><?xml version="1.0" encoding="UTF-8" standalone="yes"?>
<Relationships xmlns="http://schemas.openxmlformats.org/package/2006/relationships"><Relationship Id="rId8" Type="http://schemas.openxmlformats.org/officeDocument/2006/relationships/oleObject" Target="../embeddings/oleObject27.bin"/><Relationship Id="rId13" Type="http://schemas.openxmlformats.org/officeDocument/2006/relationships/image" Target="../media/image136.jpeg"/><Relationship Id="rId3" Type="http://schemas.openxmlformats.org/officeDocument/2006/relationships/notesSlide" Target="../notesSlides/notesSlide34.xml"/><Relationship Id="rId7" Type="http://schemas.openxmlformats.org/officeDocument/2006/relationships/image" Target="../media/image18.png"/><Relationship Id="rId12" Type="http://schemas.openxmlformats.org/officeDocument/2006/relationships/oleObject" Target="../embeddings/oleObject28.bin"/><Relationship Id="rId2" Type="http://schemas.openxmlformats.org/officeDocument/2006/relationships/slideLayout" Target="../slideLayouts/slideLayout14.xml"/><Relationship Id="rId1" Type="http://schemas.openxmlformats.org/officeDocument/2006/relationships/vmlDrawing" Target="../drawings/vmlDrawing16.vml"/><Relationship Id="rId6" Type="http://schemas.openxmlformats.org/officeDocument/2006/relationships/oleObject" Target="../embeddings/oleObject26.bin"/><Relationship Id="rId11" Type="http://schemas.openxmlformats.org/officeDocument/2006/relationships/image" Target="../media/image118.jpeg"/><Relationship Id="rId5" Type="http://schemas.openxmlformats.org/officeDocument/2006/relationships/image" Target="../media/image117.png"/><Relationship Id="rId10" Type="http://schemas.openxmlformats.org/officeDocument/2006/relationships/image" Target="../media/image20.jpeg"/><Relationship Id="rId4" Type="http://schemas.openxmlformats.org/officeDocument/2006/relationships/image" Target="../media/image31.jpeg"/><Relationship Id="rId9" Type="http://schemas.openxmlformats.org/officeDocument/2006/relationships/image" Target="../media/image19.png"/><Relationship Id="rId14" Type="http://schemas.openxmlformats.org/officeDocument/2006/relationships/image" Target="../media/image137.jpeg"/></Relationships>
</file>

<file path=ppt/slides/_rels/slide4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36.xml"/><Relationship Id="rId7" Type="http://schemas.openxmlformats.org/officeDocument/2006/relationships/oleObject" Target="../embeddings/oleObject30.bin"/><Relationship Id="rId12" Type="http://schemas.openxmlformats.org/officeDocument/2006/relationships/image" Target="../media/image138.wmf"/><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image" Target="../media/image18.png"/><Relationship Id="rId11" Type="http://schemas.openxmlformats.org/officeDocument/2006/relationships/oleObject" Target="../embeddings/oleObject31.bin"/><Relationship Id="rId5" Type="http://schemas.openxmlformats.org/officeDocument/2006/relationships/oleObject" Target="../embeddings/oleObject29.bin"/><Relationship Id="rId10" Type="http://schemas.openxmlformats.org/officeDocument/2006/relationships/image" Target="../media/image118.jpeg"/><Relationship Id="rId4" Type="http://schemas.openxmlformats.org/officeDocument/2006/relationships/image" Target="../media/image117.png"/><Relationship Id="rId9" Type="http://schemas.openxmlformats.org/officeDocument/2006/relationships/image" Target="../media/image20.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2.xml"/><Relationship Id="rId1" Type="http://schemas.openxmlformats.org/officeDocument/2006/relationships/vmlDrawing" Target="../drawings/vmlDrawing18.vml"/><Relationship Id="rId5" Type="http://schemas.openxmlformats.org/officeDocument/2006/relationships/image" Target="../media/image12.jpeg"/><Relationship Id="rId4" Type="http://schemas.openxmlformats.org/officeDocument/2006/relationships/oleObject" Target="../embeddings/oleObject32.bin"/></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vmlDrawing" Target="../drawings/vmlDrawing19.vml"/><Relationship Id="rId4" Type="http://schemas.openxmlformats.org/officeDocument/2006/relationships/oleObject" Target="../embeddings/oleObject33.bin"/></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Layout" Target="../slideLayouts/slideLayout2.xml"/><Relationship Id="rId1" Type="http://schemas.openxmlformats.org/officeDocument/2006/relationships/vmlDrawing" Target="../drawings/vmlDrawing20.v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vmlDrawing" Target="../drawings/vmlDrawing21.vml"/><Relationship Id="rId4" Type="http://schemas.openxmlformats.org/officeDocument/2006/relationships/oleObject" Target="../embeddings/oleObject35.bin"/></Relationships>
</file>

<file path=ppt/slides/_rels/slide48.xml.rels><?xml version="1.0" encoding="UTF-8" standalone="yes"?>
<Relationships xmlns="http://schemas.openxmlformats.org/package/2006/relationships"><Relationship Id="rId8" Type="http://schemas.openxmlformats.org/officeDocument/2006/relationships/oleObject" Target="../embeddings/oleObject37.bin"/><Relationship Id="rId13" Type="http://schemas.openxmlformats.org/officeDocument/2006/relationships/image" Target="../media/image141.jpeg"/><Relationship Id="rId18" Type="http://schemas.openxmlformats.org/officeDocument/2006/relationships/image" Target="http://www.ritzcarlton.com/NR/rdonlyres/B4084987-FFDD-4219-A987-1C40E205658A/0/logo_molassasreef.gif" TargetMode="External"/><Relationship Id="rId3" Type="http://schemas.openxmlformats.org/officeDocument/2006/relationships/notesSlide" Target="../notesSlides/notesSlide40.xml"/><Relationship Id="rId21" Type="http://schemas.openxmlformats.org/officeDocument/2006/relationships/image" Target="../media/image145.jpeg"/><Relationship Id="rId7" Type="http://schemas.openxmlformats.org/officeDocument/2006/relationships/image" Target="../media/image18.png"/><Relationship Id="rId12" Type="http://schemas.openxmlformats.org/officeDocument/2006/relationships/oleObject" Target="../embeddings/oleObject38.bin"/><Relationship Id="rId17" Type="http://schemas.openxmlformats.org/officeDocument/2006/relationships/image" Target="../media/image143.gif"/><Relationship Id="rId2" Type="http://schemas.openxmlformats.org/officeDocument/2006/relationships/slideLayout" Target="../slideLayouts/slideLayout12.xml"/><Relationship Id="rId16" Type="http://schemas.openxmlformats.org/officeDocument/2006/relationships/image" Target="http://www.enjoycentralamerica.com/costa-rica/hotels/images/logopuntaislita.jpg" TargetMode="External"/><Relationship Id="rId20" Type="http://schemas.openxmlformats.org/officeDocument/2006/relationships/image" Target="http://www.greenvacationhub.com/photos/thumbnails/PV%20Casita01%20view%2020070227_318x240.jpg" TargetMode="External"/><Relationship Id="rId1" Type="http://schemas.openxmlformats.org/officeDocument/2006/relationships/vmlDrawing" Target="../drawings/vmlDrawing22.vml"/><Relationship Id="rId6" Type="http://schemas.openxmlformats.org/officeDocument/2006/relationships/oleObject" Target="../embeddings/oleObject36.bin"/><Relationship Id="rId11" Type="http://schemas.openxmlformats.org/officeDocument/2006/relationships/image" Target="../media/image118.jpeg"/><Relationship Id="rId24" Type="http://schemas.openxmlformats.org/officeDocument/2006/relationships/image" Target="../media/image148.png"/><Relationship Id="rId5" Type="http://schemas.openxmlformats.org/officeDocument/2006/relationships/image" Target="../media/image117.png"/><Relationship Id="rId15" Type="http://schemas.openxmlformats.org/officeDocument/2006/relationships/image" Target="../media/image142.jpeg"/><Relationship Id="rId23" Type="http://schemas.openxmlformats.org/officeDocument/2006/relationships/image" Target="../media/image147.jpeg"/><Relationship Id="rId10" Type="http://schemas.openxmlformats.org/officeDocument/2006/relationships/image" Target="../media/image20.jpeg"/><Relationship Id="rId19" Type="http://schemas.openxmlformats.org/officeDocument/2006/relationships/image" Target="../media/image144.jpeg"/><Relationship Id="rId4" Type="http://schemas.openxmlformats.org/officeDocument/2006/relationships/image" Target="../media/image140.png"/><Relationship Id="rId9" Type="http://schemas.openxmlformats.org/officeDocument/2006/relationships/image" Target="../media/image19.png"/><Relationship Id="rId14" Type="http://schemas.openxmlformats.org/officeDocument/2006/relationships/image" Target="http://www.caribbeanparadisehomes.com/UserFiles/Image/stkitts_logo.jpg" TargetMode="External"/><Relationship Id="rId22" Type="http://schemas.openxmlformats.org/officeDocument/2006/relationships/image" Target="../media/image146.jpeg"/></Relationships>
</file>

<file path=ppt/slides/_rels/slide4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oleObject" Target="../embeddings/oleObject39.bin"/><Relationship Id="rId3" Type="http://schemas.openxmlformats.org/officeDocument/2006/relationships/image" Target="../media/image150.wmf"/><Relationship Id="rId7" Type="http://schemas.openxmlformats.org/officeDocument/2006/relationships/image" Target="../media/image153.jpeg"/><Relationship Id="rId12" Type="http://schemas.openxmlformats.org/officeDocument/2006/relationships/image" Target="../media/image157.png"/><Relationship Id="rId2" Type="http://schemas.openxmlformats.org/officeDocument/2006/relationships/slideLayout" Target="../slideLayouts/slideLayout7.xml"/><Relationship Id="rId1" Type="http://schemas.openxmlformats.org/officeDocument/2006/relationships/vmlDrawing" Target="../drawings/vmlDrawing23.vml"/><Relationship Id="rId6" Type="http://schemas.openxmlformats.org/officeDocument/2006/relationships/image" Target="../media/image152.jpeg"/><Relationship Id="rId11" Type="http://schemas.openxmlformats.org/officeDocument/2006/relationships/image" Target="../media/image156.png"/><Relationship Id="rId5" Type="http://schemas.openxmlformats.org/officeDocument/2006/relationships/image" Target="file:///A:\costa%20rica%20logo.gif" TargetMode="External"/><Relationship Id="rId10" Type="http://schemas.openxmlformats.org/officeDocument/2006/relationships/image" Target="../media/image155.png"/><Relationship Id="rId4" Type="http://schemas.openxmlformats.org/officeDocument/2006/relationships/image" Target="../media/image151.png"/><Relationship Id="rId9" Type="http://schemas.openxmlformats.org/officeDocument/2006/relationships/image" Target="../media/image154.jpeg"/></Relationships>
</file>

<file path=ppt/slides/_rels/slide51.xml.rels><?xml version="1.0" encoding="UTF-8" standalone="yes"?>
<Relationships xmlns="http://schemas.openxmlformats.org/package/2006/relationships"><Relationship Id="rId3" Type="http://schemas.openxmlformats.org/officeDocument/2006/relationships/image" Target="../media/image158.gif"/><Relationship Id="rId2" Type="http://schemas.openxmlformats.org/officeDocument/2006/relationships/notesSlide" Target="../notesSlides/notesSlide42.xml"/><Relationship Id="rId1" Type="http://schemas.openxmlformats.org/officeDocument/2006/relationships/slideLayout" Target="../slideLayouts/slideLayout12.xml"/><Relationship Id="rId6" Type="http://schemas.openxmlformats.org/officeDocument/2006/relationships/hyperlink" Target="http://www.crmc.ri.gov/marinas.html" TargetMode="External"/><Relationship Id="rId5" Type="http://schemas.openxmlformats.org/officeDocument/2006/relationships/image" Target="../media/image159.png"/><Relationship Id="rId4" Type="http://schemas.openxmlformats.org/officeDocument/2006/relationships/hyperlink" Target="http://www.dem.ri.gov/programs/benviron/assist/grncert/index.htm"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162.jpeg"/><Relationship Id="rId4" Type="http://schemas.openxmlformats.org/officeDocument/2006/relationships/image" Target="../media/image161.jpeg"/></Relationships>
</file>

<file path=ppt/slides/_rels/slide54.xml.rels><?xml version="1.0" encoding="UTF-8" standalone="yes"?>
<Relationships xmlns="http://schemas.openxmlformats.org/package/2006/relationships"><Relationship Id="rId3" Type="http://schemas.openxmlformats.org/officeDocument/2006/relationships/image" Target="../media/image163.jpeg"/><Relationship Id="rId7" Type="http://schemas.openxmlformats.org/officeDocument/2006/relationships/image" Target="../media/image167.jpe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66.jpeg"/><Relationship Id="rId5" Type="http://schemas.openxmlformats.org/officeDocument/2006/relationships/image" Target="../media/image165.jpeg"/><Relationship Id="rId4" Type="http://schemas.openxmlformats.org/officeDocument/2006/relationships/image" Target="../media/image164.jpeg"/></Relationships>
</file>

<file path=ppt/slides/_rels/slide55.xml.rels><?xml version="1.0" encoding="UTF-8" standalone="yes"?>
<Relationships xmlns="http://schemas.openxmlformats.org/package/2006/relationships"><Relationship Id="rId8" Type="http://schemas.openxmlformats.org/officeDocument/2006/relationships/image" Target="../media/image173.jpeg"/><Relationship Id="rId3" Type="http://schemas.openxmlformats.org/officeDocument/2006/relationships/image" Target="../media/image168.jpeg"/><Relationship Id="rId7" Type="http://schemas.openxmlformats.org/officeDocument/2006/relationships/image" Target="../media/image172.jpeg"/><Relationship Id="rId12" Type="http://schemas.openxmlformats.org/officeDocument/2006/relationships/image" Target="../media/image177.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71.jpeg"/><Relationship Id="rId11" Type="http://schemas.openxmlformats.org/officeDocument/2006/relationships/image" Target="../media/image176.png"/><Relationship Id="rId5" Type="http://schemas.openxmlformats.org/officeDocument/2006/relationships/image" Target="../media/image170.jpeg"/><Relationship Id="rId10" Type="http://schemas.openxmlformats.org/officeDocument/2006/relationships/image" Target="../media/image175.png"/><Relationship Id="rId4" Type="http://schemas.openxmlformats.org/officeDocument/2006/relationships/image" Target="../media/image169.jpeg"/><Relationship Id="rId9" Type="http://schemas.openxmlformats.org/officeDocument/2006/relationships/image" Target="../media/image174.jpeg"/></Relationships>
</file>

<file path=ppt/slides/_rels/slide56.xml.rels><?xml version="1.0" encoding="UTF-8" standalone="yes"?>
<Relationships xmlns="http://schemas.openxmlformats.org/package/2006/relationships"><Relationship Id="rId8" Type="http://schemas.openxmlformats.org/officeDocument/2006/relationships/image" Target="../media/image183.jpeg"/><Relationship Id="rId3" Type="http://schemas.openxmlformats.org/officeDocument/2006/relationships/image" Target="../media/image178.jpeg"/><Relationship Id="rId7" Type="http://schemas.openxmlformats.org/officeDocument/2006/relationships/image" Target="../media/image182.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181.png"/><Relationship Id="rId5" Type="http://schemas.openxmlformats.org/officeDocument/2006/relationships/image" Target="../media/image180.png"/><Relationship Id="rId4" Type="http://schemas.openxmlformats.org/officeDocument/2006/relationships/image" Target="../media/image179.png"/></Relationships>
</file>

<file path=ppt/slides/_rels/slide57.xml.rels><?xml version="1.0" encoding="UTF-8" standalone="yes"?>
<Relationships xmlns="http://schemas.openxmlformats.org/package/2006/relationships"><Relationship Id="rId8" Type="http://schemas.openxmlformats.org/officeDocument/2006/relationships/hyperlink" Target="http://www.gapadventures.com/" TargetMode="External"/><Relationship Id="rId13" Type="http://schemas.openxmlformats.org/officeDocument/2006/relationships/image" Target="../media/image169.jpeg"/><Relationship Id="rId18" Type="http://schemas.openxmlformats.org/officeDocument/2006/relationships/image" Target="../media/image174.jpeg"/><Relationship Id="rId26" Type="http://schemas.openxmlformats.org/officeDocument/2006/relationships/image" Target="../media/image195.png"/><Relationship Id="rId3" Type="http://schemas.openxmlformats.org/officeDocument/2006/relationships/image" Target="../media/image184.jpeg"/><Relationship Id="rId21" Type="http://schemas.openxmlformats.org/officeDocument/2006/relationships/image" Target="../media/image177.png"/><Relationship Id="rId34" Type="http://schemas.openxmlformats.org/officeDocument/2006/relationships/image" Target="../media/image202.jpeg"/><Relationship Id="rId7" Type="http://schemas.openxmlformats.org/officeDocument/2006/relationships/image" Target="../media/image187.jpeg"/><Relationship Id="rId12" Type="http://schemas.openxmlformats.org/officeDocument/2006/relationships/image" Target="../media/image168.jpeg"/><Relationship Id="rId17" Type="http://schemas.openxmlformats.org/officeDocument/2006/relationships/image" Target="../media/image173.jpeg"/><Relationship Id="rId25" Type="http://schemas.openxmlformats.org/officeDocument/2006/relationships/image" Target="../media/image194.jpeg"/><Relationship Id="rId33" Type="http://schemas.openxmlformats.org/officeDocument/2006/relationships/image" Target="../media/image201.jpeg"/><Relationship Id="rId2" Type="http://schemas.openxmlformats.org/officeDocument/2006/relationships/notesSlide" Target="../notesSlides/notesSlide48.xml"/><Relationship Id="rId16" Type="http://schemas.openxmlformats.org/officeDocument/2006/relationships/image" Target="../media/image172.jpeg"/><Relationship Id="rId20" Type="http://schemas.openxmlformats.org/officeDocument/2006/relationships/image" Target="../media/image176.png"/><Relationship Id="rId29" Type="http://schemas.openxmlformats.org/officeDocument/2006/relationships/image" Target="../media/image198.jpeg"/><Relationship Id="rId1" Type="http://schemas.openxmlformats.org/officeDocument/2006/relationships/slideLayout" Target="../slideLayouts/slideLayout13.xml"/><Relationship Id="rId6" Type="http://schemas.openxmlformats.org/officeDocument/2006/relationships/image" Target="../media/image186.png"/><Relationship Id="rId11" Type="http://schemas.openxmlformats.org/officeDocument/2006/relationships/image" Target="../media/image190.png"/><Relationship Id="rId24" Type="http://schemas.openxmlformats.org/officeDocument/2006/relationships/image" Target="../media/image193.jpeg"/><Relationship Id="rId32" Type="http://schemas.openxmlformats.org/officeDocument/2006/relationships/image" Target="../media/image200.jpeg"/><Relationship Id="rId5" Type="http://schemas.openxmlformats.org/officeDocument/2006/relationships/image" Target="../media/image185.jpeg"/><Relationship Id="rId15" Type="http://schemas.openxmlformats.org/officeDocument/2006/relationships/image" Target="../media/image171.jpeg"/><Relationship Id="rId23" Type="http://schemas.openxmlformats.org/officeDocument/2006/relationships/image" Target="../media/image192.jpeg"/><Relationship Id="rId28" Type="http://schemas.openxmlformats.org/officeDocument/2006/relationships/image" Target="../media/image197.png"/><Relationship Id="rId10" Type="http://schemas.openxmlformats.org/officeDocument/2006/relationships/image" Target="../media/image189.jpeg"/><Relationship Id="rId19" Type="http://schemas.openxmlformats.org/officeDocument/2006/relationships/image" Target="../media/image175.png"/><Relationship Id="rId31" Type="http://schemas.openxmlformats.org/officeDocument/2006/relationships/image" Target="../media/image199.jpeg"/><Relationship Id="rId4" Type="http://schemas.openxmlformats.org/officeDocument/2006/relationships/hyperlink" Target="http://images.google.com/imgres?imgurl=http://www.duke.edu/~sna/Hawaii/IMG_2352_web.jpg&amp;imgrefurl=http://www.duke.edu/~sna/Hawaii/maui1.htm&amp;h=533&amp;w=800&amp;sz=80&amp;tbnid=8HTOqXRiGZIJ:&amp;tbnh=94&amp;tbnw=141&amp;start=9&amp;prev=/images?q=Giant+Sea+Turtle&amp;hl=en&amp;lr=" TargetMode="External"/><Relationship Id="rId9" Type="http://schemas.openxmlformats.org/officeDocument/2006/relationships/image" Target="../media/image188.png"/><Relationship Id="rId14" Type="http://schemas.openxmlformats.org/officeDocument/2006/relationships/image" Target="../media/image170.jpeg"/><Relationship Id="rId22" Type="http://schemas.openxmlformats.org/officeDocument/2006/relationships/image" Target="../media/image191.jpeg"/><Relationship Id="rId27" Type="http://schemas.openxmlformats.org/officeDocument/2006/relationships/image" Target="../media/image196.jpeg"/><Relationship Id="rId30" Type="http://schemas.openxmlformats.org/officeDocument/2006/relationships/hyperlink" Target="http://www.africafoundation.org/default.asp" TargetMode="External"/></Relationships>
</file>

<file path=ppt/slides/_rels/slide58.xml.rels><?xml version="1.0" encoding="UTF-8" standalone="yes"?>
<Relationships xmlns="http://schemas.openxmlformats.org/package/2006/relationships"><Relationship Id="rId8" Type="http://schemas.openxmlformats.org/officeDocument/2006/relationships/image" Target="../media/image208.jpeg"/><Relationship Id="rId13" Type="http://schemas.openxmlformats.org/officeDocument/2006/relationships/image" Target="../media/image213.jpeg"/><Relationship Id="rId18" Type="http://schemas.openxmlformats.org/officeDocument/2006/relationships/image" Target="../media/image218.png"/><Relationship Id="rId3" Type="http://schemas.openxmlformats.org/officeDocument/2006/relationships/image" Target="../media/image203.jpeg"/><Relationship Id="rId21" Type="http://schemas.openxmlformats.org/officeDocument/2006/relationships/image" Target="../media/image221.png"/><Relationship Id="rId7" Type="http://schemas.openxmlformats.org/officeDocument/2006/relationships/image" Target="../media/image207.png"/><Relationship Id="rId12" Type="http://schemas.openxmlformats.org/officeDocument/2006/relationships/image" Target="../media/image212.jpeg"/><Relationship Id="rId17" Type="http://schemas.openxmlformats.org/officeDocument/2006/relationships/image" Target="../media/image217.png"/><Relationship Id="rId2" Type="http://schemas.openxmlformats.org/officeDocument/2006/relationships/notesSlide" Target="../notesSlides/notesSlide49.xml"/><Relationship Id="rId16" Type="http://schemas.openxmlformats.org/officeDocument/2006/relationships/image" Target="../media/image216.png"/><Relationship Id="rId20" Type="http://schemas.openxmlformats.org/officeDocument/2006/relationships/image" Target="../media/image220.jpeg"/><Relationship Id="rId1" Type="http://schemas.openxmlformats.org/officeDocument/2006/relationships/slideLayout" Target="../slideLayouts/slideLayout13.xml"/><Relationship Id="rId6" Type="http://schemas.openxmlformats.org/officeDocument/2006/relationships/image" Target="../media/image206.jpeg"/><Relationship Id="rId11" Type="http://schemas.openxmlformats.org/officeDocument/2006/relationships/image" Target="../media/image211.png"/><Relationship Id="rId5" Type="http://schemas.openxmlformats.org/officeDocument/2006/relationships/image" Target="../media/image205.jpeg"/><Relationship Id="rId15" Type="http://schemas.openxmlformats.org/officeDocument/2006/relationships/image" Target="../media/image215.png"/><Relationship Id="rId23" Type="http://schemas.openxmlformats.org/officeDocument/2006/relationships/image" Target="../media/image223.jpeg"/><Relationship Id="rId10" Type="http://schemas.openxmlformats.org/officeDocument/2006/relationships/image" Target="../media/image210.png"/><Relationship Id="rId19" Type="http://schemas.openxmlformats.org/officeDocument/2006/relationships/image" Target="../media/image219.png"/><Relationship Id="rId4" Type="http://schemas.openxmlformats.org/officeDocument/2006/relationships/image" Target="../media/image204.png"/><Relationship Id="rId9" Type="http://schemas.openxmlformats.org/officeDocument/2006/relationships/image" Target="../media/image209.jpeg"/><Relationship Id="rId14" Type="http://schemas.openxmlformats.org/officeDocument/2006/relationships/image" Target="../media/image214.jpeg"/><Relationship Id="rId22" Type="http://schemas.openxmlformats.org/officeDocument/2006/relationships/image" Target="../media/image222.png"/></Relationships>
</file>

<file path=ppt/slides/_rels/slide59.xml.rels><?xml version="1.0" encoding="UTF-8" standalone="yes"?>
<Relationships xmlns="http://schemas.openxmlformats.org/package/2006/relationships"><Relationship Id="rId8" Type="http://schemas.openxmlformats.org/officeDocument/2006/relationships/image" Target="../media/image173.jpeg"/><Relationship Id="rId3" Type="http://schemas.openxmlformats.org/officeDocument/2006/relationships/image" Target="../media/image168.jpeg"/><Relationship Id="rId7" Type="http://schemas.openxmlformats.org/officeDocument/2006/relationships/image" Target="../media/image172.jpeg"/><Relationship Id="rId12" Type="http://schemas.openxmlformats.org/officeDocument/2006/relationships/image" Target="../media/image177.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171.jpeg"/><Relationship Id="rId11" Type="http://schemas.openxmlformats.org/officeDocument/2006/relationships/image" Target="../media/image176.png"/><Relationship Id="rId5" Type="http://schemas.openxmlformats.org/officeDocument/2006/relationships/image" Target="../media/image170.jpeg"/><Relationship Id="rId10" Type="http://schemas.openxmlformats.org/officeDocument/2006/relationships/image" Target="../media/image175.png"/><Relationship Id="rId4" Type="http://schemas.openxmlformats.org/officeDocument/2006/relationships/image" Target="../media/image169.jpeg"/><Relationship Id="rId9" Type="http://schemas.openxmlformats.org/officeDocument/2006/relationships/image" Target="../media/image174.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oleObject" Target="../embeddings/oleObject3.bin"/></Relationships>
</file>

<file path=ppt/slides/_rels/slide60.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8" Type="http://schemas.openxmlformats.org/officeDocument/2006/relationships/image" Target="../media/image173.jpeg"/><Relationship Id="rId3" Type="http://schemas.openxmlformats.org/officeDocument/2006/relationships/image" Target="../media/image168.jpeg"/><Relationship Id="rId7" Type="http://schemas.openxmlformats.org/officeDocument/2006/relationships/image" Target="../media/image172.jpeg"/><Relationship Id="rId12" Type="http://schemas.openxmlformats.org/officeDocument/2006/relationships/image" Target="../media/image177.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171.jpeg"/><Relationship Id="rId11" Type="http://schemas.openxmlformats.org/officeDocument/2006/relationships/image" Target="../media/image176.png"/><Relationship Id="rId5" Type="http://schemas.openxmlformats.org/officeDocument/2006/relationships/image" Target="../media/image170.jpeg"/><Relationship Id="rId10" Type="http://schemas.openxmlformats.org/officeDocument/2006/relationships/image" Target="../media/image175.png"/><Relationship Id="rId4" Type="http://schemas.openxmlformats.org/officeDocument/2006/relationships/image" Target="../media/image169.jpeg"/><Relationship Id="rId9" Type="http://schemas.openxmlformats.org/officeDocument/2006/relationships/image" Target="../media/image174.jpeg"/></Relationships>
</file>

<file path=ppt/slides/_rels/slide62.xml.rels><?xml version="1.0" encoding="UTF-8" standalone="yes"?>
<Relationships xmlns="http://schemas.openxmlformats.org/package/2006/relationships"><Relationship Id="rId8" Type="http://schemas.openxmlformats.org/officeDocument/2006/relationships/image" Target="../media/image173.jpeg"/><Relationship Id="rId3" Type="http://schemas.openxmlformats.org/officeDocument/2006/relationships/image" Target="../media/image168.jpeg"/><Relationship Id="rId7" Type="http://schemas.openxmlformats.org/officeDocument/2006/relationships/image" Target="../media/image172.jpeg"/><Relationship Id="rId12" Type="http://schemas.openxmlformats.org/officeDocument/2006/relationships/image" Target="../media/image177.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171.jpeg"/><Relationship Id="rId11" Type="http://schemas.openxmlformats.org/officeDocument/2006/relationships/image" Target="../media/image176.png"/><Relationship Id="rId5" Type="http://schemas.openxmlformats.org/officeDocument/2006/relationships/image" Target="../media/image170.jpeg"/><Relationship Id="rId10" Type="http://schemas.openxmlformats.org/officeDocument/2006/relationships/image" Target="../media/image175.png"/><Relationship Id="rId4" Type="http://schemas.openxmlformats.org/officeDocument/2006/relationships/image" Target="../media/image169.jpeg"/><Relationship Id="rId9" Type="http://schemas.openxmlformats.org/officeDocument/2006/relationships/image" Target="../media/image174.jpeg"/></Relationships>
</file>

<file path=ppt/slides/_rels/slide63.xml.rels><?xml version="1.0" encoding="UTF-8" standalone="yes"?>
<Relationships xmlns="http://schemas.openxmlformats.org/package/2006/relationships"><Relationship Id="rId8" Type="http://schemas.openxmlformats.org/officeDocument/2006/relationships/image" Target="../media/image173.jpeg"/><Relationship Id="rId3" Type="http://schemas.openxmlformats.org/officeDocument/2006/relationships/image" Target="../media/image168.jpeg"/><Relationship Id="rId7" Type="http://schemas.openxmlformats.org/officeDocument/2006/relationships/image" Target="../media/image172.jpeg"/><Relationship Id="rId12" Type="http://schemas.openxmlformats.org/officeDocument/2006/relationships/image" Target="../media/image177.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171.jpeg"/><Relationship Id="rId11" Type="http://schemas.openxmlformats.org/officeDocument/2006/relationships/image" Target="../media/image176.png"/><Relationship Id="rId5" Type="http://schemas.openxmlformats.org/officeDocument/2006/relationships/image" Target="../media/image170.jpeg"/><Relationship Id="rId10" Type="http://schemas.openxmlformats.org/officeDocument/2006/relationships/image" Target="../media/image175.png"/><Relationship Id="rId4" Type="http://schemas.openxmlformats.org/officeDocument/2006/relationships/image" Target="../media/image169.jpeg"/><Relationship Id="rId9" Type="http://schemas.openxmlformats.org/officeDocument/2006/relationships/image" Target="../media/image174.jpeg"/></Relationships>
</file>

<file path=ppt/slides/_rels/slide64.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226.jpeg"/></Relationships>
</file>

<file path=ppt/slides/_rels/slide65.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8" Type="http://schemas.openxmlformats.org/officeDocument/2006/relationships/image" Target="../media/image232.jpeg"/><Relationship Id="rId3" Type="http://schemas.openxmlformats.org/officeDocument/2006/relationships/image" Target="../media/image228.jpeg"/><Relationship Id="rId7" Type="http://schemas.openxmlformats.org/officeDocument/2006/relationships/image" Target="../media/image231.png"/><Relationship Id="rId2" Type="http://schemas.openxmlformats.org/officeDocument/2006/relationships/notesSlide" Target="../notesSlides/notesSlide57.xml"/><Relationship Id="rId1" Type="http://schemas.openxmlformats.org/officeDocument/2006/relationships/slideLayout" Target="../slideLayouts/slideLayout14.xml"/><Relationship Id="rId6" Type="http://schemas.openxmlformats.org/officeDocument/2006/relationships/image" Target="../media/image230.png"/><Relationship Id="rId5" Type="http://schemas.openxmlformats.org/officeDocument/2006/relationships/image" Target="../media/image202.jpeg"/><Relationship Id="rId10" Type="http://schemas.openxmlformats.org/officeDocument/2006/relationships/image" Target="../media/image234.png"/><Relationship Id="rId4" Type="http://schemas.openxmlformats.org/officeDocument/2006/relationships/image" Target="../media/image229.jpeg"/><Relationship Id="rId9" Type="http://schemas.openxmlformats.org/officeDocument/2006/relationships/image" Target="../media/image233.png"/></Relationships>
</file>

<file path=ppt/slides/_rels/slide67.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58.xml"/><Relationship Id="rId1" Type="http://schemas.openxmlformats.org/officeDocument/2006/relationships/slideLayout" Target="../slideLayouts/slideLayout12.xml"/><Relationship Id="rId5" Type="http://schemas.openxmlformats.org/officeDocument/2006/relationships/image" Target="../media/image237.jpeg"/><Relationship Id="rId4" Type="http://schemas.openxmlformats.org/officeDocument/2006/relationships/image" Target="../media/image236.jpeg"/></Relationships>
</file>

<file path=ppt/slides/_rels/slide68.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notesSlide" Target="../notesSlides/notesSlide59.xml"/><Relationship Id="rId1" Type="http://schemas.openxmlformats.org/officeDocument/2006/relationships/slideLayout" Target="../slideLayouts/slideLayout12.xml"/><Relationship Id="rId5" Type="http://schemas.openxmlformats.org/officeDocument/2006/relationships/image" Target="../media/image240.png"/><Relationship Id="rId4" Type="http://schemas.openxmlformats.org/officeDocument/2006/relationships/image" Target="../media/image239.jpeg"/></Relationships>
</file>

<file path=ppt/slides/_rels/slide69.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notesSlide" Target="../notesSlides/notesSlide60.xml"/><Relationship Id="rId1" Type="http://schemas.openxmlformats.org/officeDocument/2006/relationships/slideLayout" Target="../slideLayouts/slideLayout12.xml"/><Relationship Id="rId6" Type="http://schemas.openxmlformats.org/officeDocument/2006/relationships/image" Target="../media/image244.jpeg"/><Relationship Id="rId5" Type="http://schemas.openxmlformats.org/officeDocument/2006/relationships/image" Target="../media/image243.jpeg"/><Relationship Id="rId4" Type="http://schemas.openxmlformats.org/officeDocument/2006/relationships/image" Target="../media/image242.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oleObject" Target="../embeddings/oleObject4.bin"/></Relationships>
</file>

<file path=ppt/slides/_rels/slide70.xml.rels><?xml version="1.0" encoding="UTF-8" standalone="yes"?>
<Relationships xmlns="http://schemas.openxmlformats.org/package/2006/relationships"><Relationship Id="rId8" Type="http://schemas.openxmlformats.org/officeDocument/2006/relationships/image" Target="../media/image172.jpeg"/><Relationship Id="rId13" Type="http://schemas.openxmlformats.org/officeDocument/2006/relationships/image" Target="../media/image177.png"/><Relationship Id="rId18" Type="http://schemas.openxmlformats.org/officeDocument/2006/relationships/image" Target="../media/image250.jpeg"/><Relationship Id="rId3" Type="http://schemas.openxmlformats.org/officeDocument/2006/relationships/image" Target="../media/image245.jpeg"/><Relationship Id="rId7" Type="http://schemas.openxmlformats.org/officeDocument/2006/relationships/image" Target="../media/image171.jpeg"/><Relationship Id="rId12" Type="http://schemas.openxmlformats.org/officeDocument/2006/relationships/image" Target="../media/image176.png"/><Relationship Id="rId17" Type="http://schemas.openxmlformats.org/officeDocument/2006/relationships/image" Target="../media/image249.jpeg"/><Relationship Id="rId2" Type="http://schemas.openxmlformats.org/officeDocument/2006/relationships/notesSlide" Target="../notesSlides/notesSlide61.xml"/><Relationship Id="rId16" Type="http://schemas.openxmlformats.org/officeDocument/2006/relationships/image" Target="../media/image248.jpeg"/><Relationship Id="rId1" Type="http://schemas.openxmlformats.org/officeDocument/2006/relationships/slideLayout" Target="../slideLayouts/slideLayout2.xml"/><Relationship Id="rId6" Type="http://schemas.openxmlformats.org/officeDocument/2006/relationships/image" Target="../media/image170.jpeg"/><Relationship Id="rId11" Type="http://schemas.openxmlformats.org/officeDocument/2006/relationships/image" Target="../media/image175.png"/><Relationship Id="rId5" Type="http://schemas.openxmlformats.org/officeDocument/2006/relationships/image" Target="../media/image169.jpeg"/><Relationship Id="rId15" Type="http://schemas.openxmlformats.org/officeDocument/2006/relationships/image" Target="../media/image247.jpeg"/><Relationship Id="rId10" Type="http://schemas.openxmlformats.org/officeDocument/2006/relationships/image" Target="../media/image174.jpeg"/><Relationship Id="rId4" Type="http://schemas.openxmlformats.org/officeDocument/2006/relationships/image" Target="../media/image168.jpeg"/><Relationship Id="rId9" Type="http://schemas.openxmlformats.org/officeDocument/2006/relationships/image" Target="../media/image173.jpeg"/><Relationship Id="rId14" Type="http://schemas.openxmlformats.org/officeDocument/2006/relationships/image" Target="../media/image246.jpeg"/></Relationships>
</file>

<file path=ppt/slides/_rels/slide71.xml.rels><?xml version="1.0" encoding="UTF-8" standalone="yes"?>
<Relationships xmlns="http://schemas.openxmlformats.org/package/2006/relationships"><Relationship Id="rId3" Type="http://schemas.openxmlformats.org/officeDocument/2006/relationships/image" Target="../media/image251.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2.xml"/><Relationship Id="rId1" Type="http://schemas.openxmlformats.org/officeDocument/2006/relationships/video" Target="file:///G:\powerpoints\Maathai%20Clip%20for%20PPTs%20-%20no%20fading.wmv" TargetMode="External"/><Relationship Id="rId4" Type="http://schemas.openxmlformats.org/officeDocument/2006/relationships/image" Target="../media/image252.png"/></Relationships>
</file>

<file path=ppt/slides/_rels/slide73.xml.rels><?xml version="1.0" encoding="UTF-8" standalone="yes"?>
<Relationships xmlns="http://schemas.openxmlformats.org/package/2006/relationships"><Relationship Id="rId8" Type="http://schemas.openxmlformats.org/officeDocument/2006/relationships/image" Target="../media/image173.jpeg"/><Relationship Id="rId3" Type="http://schemas.openxmlformats.org/officeDocument/2006/relationships/image" Target="../media/image168.jpeg"/><Relationship Id="rId7" Type="http://schemas.openxmlformats.org/officeDocument/2006/relationships/image" Target="../media/image172.jpeg"/><Relationship Id="rId12" Type="http://schemas.openxmlformats.org/officeDocument/2006/relationships/image" Target="../media/image177.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171.jpeg"/><Relationship Id="rId11" Type="http://schemas.openxmlformats.org/officeDocument/2006/relationships/image" Target="../media/image176.png"/><Relationship Id="rId5" Type="http://schemas.openxmlformats.org/officeDocument/2006/relationships/image" Target="../media/image170.jpeg"/><Relationship Id="rId10" Type="http://schemas.openxmlformats.org/officeDocument/2006/relationships/image" Target="../media/image175.png"/><Relationship Id="rId4" Type="http://schemas.openxmlformats.org/officeDocument/2006/relationships/image" Target="../media/image169.jpeg"/><Relationship Id="rId9" Type="http://schemas.openxmlformats.org/officeDocument/2006/relationships/image" Target="../media/image174.jpeg"/></Relationships>
</file>

<file path=ppt/slides/_rels/slide7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3.jpeg"/><Relationship Id="rId2" Type="http://schemas.openxmlformats.org/officeDocument/2006/relationships/slideLayout" Target="../slideLayouts/slideLayout13.xml"/><Relationship Id="rId1" Type="http://schemas.openxmlformats.org/officeDocument/2006/relationships/vmlDrawing" Target="../drawings/vmlDrawing5.vml"/><Relationship Id="rId6" Type="http://schemas.openxmlformats.org/officeDocument/2006/relationships/image" Target="../media/image12.jpeg"/><Relationship Id="rId5" Type="http://schemas.openxmlformats.org/officeDocument/2006/relationships/oleObject" Target="../embeddings/oleObject5.bin"/><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36699">
            <a:alpha val="0"/>
          </a:srgbClr>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ctrTitle"/>
          </p:nvPr>
        </p:nvSpPr>
        <p:spPr>
          <a:xfrm>
            <a:off x="685800" y="2667000"/>
            <a:ext cx="7772400" cy="933450"/>
          </a:xfrm>
        </p:spPr>
        <p:txBody>
          <a:bodyPr>
            <a:normAutofit fontScale="90000"/>
          </a:bodyPr>
          <a:lstStyle/>
          <a:p>
            <a:r>
              <a:rPr lang="en-US" sz="4000" b="1" dirty="0" smtClean="0">
                <a:solidFill>
                  <a:srgbClr val="009900"/>
                </a:solidFill>
              </a:rPr>
              <a:t>Responsible Tourism: </a:t>
            </a:r>
            <a:br>
              <a:rPr lang="en-US" sz="4000" b="1" dirty="0" smtClean="0">
                <a:solidFill>
                  <a:srgbClr val="009900"/>
                </a:solidFill>
              </a:rPr>
            </a:br>
            <a:r>
              <a:rPr lang="en-US" sz="4000" b="1" dirty="0" smtClean="0">
                <a:solidFill>
                  <a:srgbClr val="009900"/>
                </a:solidFill>
              </a:rPr>
              <a:t>Growth &amp; Trends</a:t>
            </a:r>
            <a:endParaRPr lang="en-US" sz="4000" b="1" dirty="0">
              <a:solidFill>
                <a:srgbClr val="009900"/>
              </a:solidFill>
            </a:endParaRPr>
          </a:p>
        </p:txBody>
      </p:sp>
      <p:sp>
        <p:nvSpPr>
          <p:cNvPr id="27651" name="Rectangle 3"/>
          <p:cNvSpPr>
            <a:spLocks noGrp="1" noChangeArrowheads="1"/>
          </p:cNvSpPr>
          <p:nvPr>
            <p:ph type="subTitle" idx="1"/>
          </p:nvPr>
        </p:nvSpPr>
        <p:spPr>
          <a:xfrm>
            <a:off x="1371600" y="3886200"/>
            <a:ext cx="6629400" cy="2057400"/>
          </a:xfrm>
        </p:spPr>
        <p:txBody>
          <a:bodyPr>
            <a:normAutofit fontScale="92500" lnSpcReduction="10000"/>
          </a:bodyPr>
          <a:lstStyle/>
          <a:p>
            <a:pPr>
              <a:lnSpc>
                <a:spcPct val="80000"/>
              </a:lnSpc>
            </a:pPr>
            <a:endParaRPr lang="en-US" sz="2000" b="1" i="1" dirty="0">
              <a:solidFill>
                <a:srgbClr val="333399"/>
              </a:solidFill>
            </a:endParaRPr>
          </a:p>
          <a:p>
            <a:pPr>
              <a:lnSpc>
                <a:spcPct val="80000"/>
              </a:lnSpc>
            </a:pPr>
            <a:r>
              <a:rPr lang="en-US" sz="2000" b="1" i="1" dirty="0">
                <a:solidFill>
                  <a:srgbClr val="333399"/>
                </a:solidFill>
              </a:rPr>
              <a:t>By Martha </a:t>
            </a:r>
            <a:r>
              <a:rPr lang="en-US" sz="2000" b="1" i="1" dirty="0" smtClean="0">
                <a:solidFill>
                  <a:srgbClr val="333399"/>
                </a:solidFill>
              </a:rPr>
              <a:t>Honey, Ph.D.</a:t>
            </a:r>
            <a:endParaRPr lang="en-US" sz="2000" b="1" i="1" dirty="0">
              <a:solidFill>
                <a:srgbClr val="333399"/>
              </a:solidFill>
            </a:endParaRPr>
          </a:p>
          <a:p>
            <a:pPr>
              <a:lnSpc>
                <a:spcPct val="80000"/>
              </a:lnSpc>
            </a:pPr>
            <a:r>
              <a:rPr lang="en-US" sz="1600" b="1" dirty="0" smtClean="0">
                <a:solidFill>
                  <a:srgbClr val="333399"/>
                </a:solidFill>
              </a:rPr>
              <a:t>Co-Director</a:t>
            </a:r>
            <a:r>
              <a:rPr lang="en-US" sz="1600" b="1" dirty="0">
                <a:solidFill>
                  <a:srgbClr val="333399"/>
                </a:solidFill>
              </a:rPr>
              <a:t>, </a:t>
            </a:r>
            <a:r>
              <a:rPr lang="en-US" sz="1600" b="1" dirty="0" smtClean="0">
                <a:solidFill>
                  <a:srgbClr val="333399"/>
                </a:solidFill>
              </a:rPr>
              <a:t>Center for Responsible Travel (CREST)</a:t>
            </a:r>
            <a:endParaRPr lang="en-US" sz="1600" b="1" dirty="0">
              <a:solidFill>
                <a:srgbClr val="333399"/>
              </a:solidFill>
            </a:endParaRPr>
          </a:p>
          <a:p>
            <a:pPr>
              <a:lnSpc>
                <a:spcPct val="80000"/>
              </a:lnSpc>
            </a:pPr>
            <a:endParaRPr lang="en-US" sz="1600" b="1" dirty="0">
              <a:solidFill>
                <a:srgbClr val="333399"/>
              </a:solidFill>
            </a:endParaRPr>
          </a:p>
          <a:p>
            <a:pPr>
              <a:lnSpc>
                <a:spcPct val="80000"/>
              </a:lnSpc>
            </a:pPr>
            <a:r>
              <a:rPr lang="en-US" sz="2000" b="1" dirty="0" smtClean="0">
                <a:solidFill>
                  <a:srgbClr val="008000"/>
                </a:solidFill>
              </a:rPr>
              <a:t>The Sustainable Tourism Planning &amp; Development Laboratory</a:t>
            </a:r>
            <a:endParaRPr lang="en-US" sz="2000" b="1" dirty="0">
              <a:solidFill>
                <a:srgbClr val="008000"/>
              </a:solidFill>
            </a:endParaRPr>
          </a:p>
          <a:p>
            <a:pPr>
              <a:lnSpc>
                <a:spcPct val="80000"/>
              </a:lnSpc>
            </a:pPr>
            <a:r>
              <a:rPr lang="en-US" sz="2000" b="1" dirty="0" smtClean="0">
                <a:solidFill>
                  <a:srgbClr val="008000"/>
                </a:solidFill>
              </a:rPr>
              <a:t>Blackstone Valley Visitor Center</a:t>
            </a:r>
          </a:p>
          <a:p>
            <a:pPr>
              <a:lnSpc>
                <a:spcPct val="80000"/>
              </a:lnSpc>
            </a:pPr>
            <a:r>
              <a:rPr lang="en-US" sz="2000" b="1" dirty="0" smtClean="0">
                <a:solidFill>
                  <a:srgbClr val="008000"/>
                </a:solidFill>
              </a:rPr>
              <a:t>Pawtucket, Rhode Island</a:t>
            </a:r>
            <a:endParaRPr lang="en-US" sz="2000" b="1" dirty="0">
              <a:solidFill>
                <a:srgbClr val="008000"/>
              </a:solidFill>
            </a:endParaRPr>
          </a:p>
          <a:p>
            <a:pPr>
              <a:lnSpc>
                <a:spcPct val="80000"/>
              </a:lnSpc>
            </a:pPr>
            <a:r>
              <a:rPr lang="en-US" sz="1600" b="1" i="1" dirty="0">
                <a:solidFill>
                  <a:srgbClr val="333399"/>
                </a:solidFill>
              </a:rPr>
              <a:t>May </a:t>
            </a:r>
            <a:r>
              <a:rPr lang="en-US" sz="1600" b="1" i="1" dirty="0" smtClean="0">
                <a:solidFill>
                  <a:srgbClr val="333399"/>
                </a:solidFill>
              </a:rPr>
              <a:t>18, 2010</a:t>
            </a:r>
            <a:endParaRPr lang="en-US" sz="1600" b="1" i="1" dirty="0">
              <a:solidFill>
                <a:srgbClr val="333399"/>
              </a:solidFill>
            </a:endParaRPr>
          </a:p>
          <a:p>
            <a:pPr>
              <a:lnSpc>
                <a:spcPct val="80000"/>
              </a:lnSpc>
            </a:pPr>
            <a:endParaRPr lang="en-US" sz="2400" b="1" dirty="0">
              <a:solidFill>
                <a:srgbClr val="008000"/>
              </a:solidFill>
            </a:endParaRPr>
          </a:p>
        </p:txBody>
      </p:sp>
      <p:graphicFrame>
        <p:nvGraphicFramePr>
          <p:cNvPr id="27652" name="Object 4"/>
          <p:cNvGraphicFramePr>
            <a:graphicFrameLocks noChangeAspect="1"/>
          </p:cNvGraphicFramePr>
          <p:nvPr/>
        </p:nvGraphicFramePr>
        <p:xfrm>
          <a:off x="0" y="5861050"/>
          <a:ext cx="9144000" cy="996950"/>
        </p:xfrm>
        <a:graphic>
          <a:graphicData uri="http://schemas.openxmlformats.org/presentationml/2006/ole">
            <p:oleObj spid="_x0000_s1026" name="Image" r:id="rId4" imgW="11436640" imgH="1385104" progId="">
              <p:embed/>
            </p:oleObj>
          </a:graphicData>
        </a:graphic>
      </p:graphicFrame>
      <p:pic>
        <p:nvPicPr>
          <p:cNvPr id="6" name="Picture 17" descr="CREST LOGO no name.tif"/>
          <p:cNvPicPr>
            <a:picLocks noChangeAspect="1"/>
          </p:cNvPicPr>
          <p:nvPr/>
        </p:nvPicPr>
        <p:blipFill>
          <a:blip r:embed="rId5" cstate="print"/>
          <a:srcRect/>
          <a:stretch>
            <a:fillRect/>
          </a:stretch>
        </p:blipFill>
        <p:spPr bwMode="auto">
          <a:xfrm>
            <a:off x="457200" y="228600"/>
            <a:ext cx="1752600" cy="1236663"/>
          </a:xfrm>
          <a:prstGeom prst="rect">
            <a:avLst/>
          </a:prstGeom>
          <a:noFill/>
          <a:ln w="9525">
            <a:noFill/>
            <a:miter lim="800000"/>
            <a:headEnd/>
            <a:tailEnd/>
          </a:ln>
        </p:spPr>
      </p:pic>
      <p:sp>
        <p:nvSpPr>
          <p:cNvPr id="9" name="Rectangle 8"/>
          <p:cNvSpPr/>
          <p:nvPr/>
        </p:nvSpPr>
        <p:spPr>
          <a:xfrm>
            <a:off x="234973" y="1524000"/>
            <a:ext cx="2965427" cy="369332"/>
          </a:xfrm>
          <a:prstGeom prst="rect">
            <a:avLst/>
          </a:prstGeom>
        </p:spPr>
        <p:txBody>
          <a:bodyPr wrap="none">
            <a:spAutoFit/>
          </a:bodyPr>
          <a:lstStyle/>
          <a:p>
            <a:r>
              <a:rPr lang="en-US" b="1" dirty="0" smtClean="0">
                <a:solidFill>
                  <a:srgbClr val="CC9900"/>
                </a:solidFill>
              </a:rPr>
              <a:t>Center for Responsible Travel</a:t>
            </a:r>
            <a:endParaRPr lang="en-US" b="1" dirty="0">
              <a:solidFill>
                <a:srgbClr val="CC9900"/>
              </a:solidFill>
            </a:endParaRPr>
          </a:p>
        </p:txBody>
      </p:sp>
      <p:pic>
        <p:nvPicPr>
          <p:cNvPr id="7" name="Picture 6" descr="stpdl-logo.JPG"/>
          <p:cNvPicPr>
            <a:picLocks noChangeAspect="1"/>
          </p:cNvPicPr>
          <p:nvPr/>
        </p:nvPicPr>
        <p:blipFill>
          <a:blip r:embed="rId6" cstate="print"/>
          <a:stretch>
            <a:fillRect/>
          </a:stretch>
        </p:blipFill>
        <p:spPr>
          <a:xfrm>
            <a:off x="4648200" y="381000"/>
            <a:ext cx="3921760" cy="136144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36699">
            <a:alpha val="0"/>
          </a:srgbClr>
        </a:solidFill>
        <a:effectLst/>
      </p:bgPr>
    </p:bg>
    <p:spTree>
      <p:nvGrpSpPr>
        <p:cNvPr id="1" name=""/>
        <p:cNvGrpSpPr/>
        <p:nvPr/>
      </p:nvGrpSpPr>
      <p:grpSpPr>
        <a:xfrm>
          <a:off x="0" y="0"/>
          <a:ext cx="0" cy="0"/>
          <a:chOff x="0" y="0"/>
          <a:chExt cx="0" cy="0"/>
        </a:xfrm>
      </p:grpSpPr>
      <p:sp>
        <p:nvSpPr>
          <p:cNvPr id="777218" name="Rectangle 2"/>
          <p:cNvSpPr>
            <a:spLocks noGrp="1" noChangeArrowheads="1"/>
          </p:cNvSpPr>
          <p:nvPr>
            <p:ph type="title"/>
          </p:nvPr>
        </p:nvSpPr>
        <p:spPr>
          <a:xfrm>
            <a:off x="-381000" y="152400"/>
            <a:ext cx="8229600" cy="792163"/>
          </a:xfrm>
        </p:spPr>
        <p:txBody>
          <a:bodyPr/>
          <a:lstStyle/>
          <a:p>
            <a:r>
              <a:rPr lang="en-US" b="1">
                <a:solidFill>
                  <a:srgbClr val="008000"/>
                </a:solidFill>
              </a:rPr>
              <a:t>Rise of Ecotourism</a:t>
            </a:r>
          </a:p>
        </p:txBody>
      </p:sp>
      <p:sp>
        <p:nvSpPr>
          <p:cNvPr id="777219" name="Rectangle 3"/>
          <p:cNvSpPr>
            <a:spLocks noGrp="1" noChangeArrowheads="1"/>
          </p:cNvSpPr>
          <p:nvPr>
            <p:ph type="body" idx="1"/>
          </p:nvPr>
        </p:nvSpPr>
        <p:spPr>
          <a:xfrm>
            <a:off x="457200" y="1143000"/>
            <a:ext cx="8686800" cy="4983163"/>
          </a:xfrm>
        </p:spPr>
        <p:txBody>
          <a:bodyPr/>
          <a:lstStyle/>
          <a:p>
            <a:pPr>
              <a:lnSpc>
                <a:spcPct val="75000"/>
              </a:lnSpc>
              <a:buClr>
                <a:srgbClr val="008000"/>
              </a:buClr>
              <a:buFont typeface="Wingdings" pitchFamily="2" charset="2"/>
              <a:buChar char="Ø"/>
            </a:pPr>
            <a:r>
              <a:rPr lang="en-US" sz="2800">
                <a:solidFill>
                  <a:srgbClr val="008000"/>
                </a:solidFill>
              </a:rPr>
              <a:t>1970s: New global environmental movement</a:t>
            </a:r>
          </a:p>
          <a:p>
            <a:pPr lvl="1">
              <a:lnSpc>
                <a:spcPct val="75000"/>
              </a:lnSpc>
              <a:buClr>
                <a:srgbClr val="008000"/>
              </a:buClr>
              <a:buFont typeface="Wingdings" pitchFamily="2" charset="2"/>
              <a:buChar char="Ø"/>
            </a:pPr>
            <a:r>
              <a:rPr lang="en-US" sz="2400"/>
              <a:t>Dissatisfaction with mass tourism </a:t>
            </a:r>
          </a:p>
          <a:p>
            <a:pPr lvl="1">
              <a:lnSpc>
                <a:spcPct val="75000"/>
              </a:lnSpc>
              <a:buClr>
                <a:srgbClr val="008000"/>
              </a:buClr>
              <a:buFont typeface="Wingdings" pitchFamily="2" charset="2"/>
              <a:buChar char="Ø"/>
            </a:pPr>
            <a:r>
              <a:rPr lang="en-US" sz="2400"/>
              <a:t>World Bank/IDB close tourism departments</a:t>
            </a:r>
          </a:p>
          <a:p>
            <a:pPr lvl="1">
              <a:lnSpc>
                <a:spcPct val="75000"/>
              </a:lnSpc>
              <a:buClr>
                <a:srgbClr val="008000"/>
              </a:buClr>
              <a:buFont typeface="Wingdings" pitchFamily="2" charset="2"/>
              <a:buChar char="Ø"/>
            </a:pPr>
            <a:endParaRPr lang="en-US" sz="2400"/>
          </a:p>
          <a:p>
            <a:pPr>
              <a:lnSpc>
                <a:spcPct val="75000"/>
              </a:lnSpc>
              <a:buClr>
                <a:srgbClr val="008000"/>
              </a:buClr>
              <a:buFont typeface="Wingdings" pitchFamily="2" charset="2"/>
              <a:buChar char="Ø"/>
            </a:pPr>
            <a:r>
              <a:rPr lang="en-US" sz="2800">
                <a:solidFill>
                  <a:srgbClr val="008000"/>
                </a:solidFill>
                <a:latin typeface="Arial Unicode MS" pitchFamily="34" charset="-128"/>
              </a:rPr>
              <a:t>1990s: Fastest growing sector of tourism 	         </a:t>
            </a:r>
          </a:p>
          <a:p>
            <a:pPr>
              <a:lnSpc>
                <a:spcPct val="85000"/>
              </a:lnSpc>
              <a:buClr>
                <a:srgbClr val="008000"/>
              </a:buClr>
              <a:buFont typeface="Wingdings" pitchFamily="2" charset="2"/>
              <a:buNone/>
            </a:pPr>
            <a:r>
              <a:rPr lang="en-US" sz="2800">
                <a:solidFill>
                  <a:srgbClr val="008000"/>
                </a:solidFill>
                <a:latin typeface="Arial Unicode MS" pitchFamily="34" charset="-128"/>
              </a:rPr>
              <a:t>		      industry ~ 20% – 34%/year</a:t>
            </a:r>
          </a:p>
          <a:p>
            <a:pPr>
              <a:buClr>
                <a:srgbClr val="008000"/>
              </a:buClr>
              <a:buFont typeface="Wingdings" pitchFamily="2" charset="2"/>
              <a:buChar char="Ø"/>
            </a:pPr>
            <a:r>
              <a:rPr lang="en-US" sz="2800">
                <a:solidFill>
                  <a:srgbClr val="008000"/>
                </a:solidFill>
                <a:latin typeface="Arial Unicode MS" pitchFamily="34" charset="-128"/>
              </a:rPr>
              <a:t>2002:  UN’s International Year of Ecotourism       </a:t>
            </a:r>
          </a:p>
          <a:p>
            <a:pPr>
              <a:buClr>
                <a:srgbClr val="008000"/>
              </a:buClr>
              <a:buFont typeface="Wingdings" pitchFamily="2" charset="2"/>
              <a:buChar char="Ø"/>
            </a:pPr>
            <a:r>
              <a:rPr lang="en-US" sz="2800">
                <a:solidFill>
                  <a:srgbClr val="008000"/>
                </a:solidFill>
                <a:latin typeface="Arial Unicode MS" pitchFamily="34" charset="-128"/>
              </a:rPr>
              <a:t>Today: Ecotourism/nature tourism growing 3 x  </a:t>
            </a:r>
          </a:p>
          <a:p>
            <a:pPr>
              <a:buClr>
                <a:srgbClr val="008000"/>
              </a:buClr>
              <a:buFont typeface="Wingdings" pitchFamily="2" charset="2"/>
              <a:buNone/>
            </a:pPr>
            <a:r>
              <a:rPr lang="en-US" sz="2800">
                <a:solidFill>
                  <a:srgbClr val="008000"/>
                </a:solidFill>
                <a:latin typeface="Arial Unicode MS" pitchFamily="34" charset="-128"/>
              </a:rPr>
              <a:t>               faster than mass tourism</a:t>
            </a:r>
          </a:p>
          <a:p>
            <a:pPr lvl="1">
              <a:buClr>
                <a:srgbClr val="008000"/>
              </a:buClr>
              <a:buFont typeface="Wingdings" pitchFamily="2" charset="2"/>
              <a:buChar char="Ø"/>
            </a:pPr>
            <a:r>
              <a:rPr lang="en-US" sz="2400">
                <a:latin typeface="Arial Unicode MS" pitchFamily="34" charset="-128"/>
              </a:rPr>
              <a:t>Nearly every country promoting ecotourism</a:t>
            </a:r>
          </a:p>
          <a:p>
            <a:endParaRPr lang="en-US" sz="2800">
              <a:latin typeface="Arial Unicode MS" pitchFamily="34" charset="-128"/>
            </a:endParaRPr>
          </a:p>
          <a:p>
            <a:pPr lvl="2"/>
            <a:endParaRPr lang="en-US" sz="2000">
              <a:latin typeface="Arial Unicode MS" pitchFamily="34" charset="-128"/>
            </a:endParaRPr>
          </a:p>
        </p:txBody>
      </p:sp>
      <p:pic>
        <p:nvPicPr>
          <p:cNvPr id="777220" name="Picture 3"/>
          <p:cNvPicPr>
            <a:picLocks noChangeAspect="1" noChangeArrowheads="1"/>
          </p:cNvPicPr>
          <p:nvPr/>
        </p:nvPicPr>
        <p:blipFill>
          <a:blip r:embed="rId4" cstate="print"/>
          <a:srcRect/>
          <a:stretch>
            <a:fillRect/>
          </a:stretch>
        </p:blipFill>
        <p:spPr bwMode="auto">
          <a:xfrm>
            <a:off x="0" y="5867400"/>
            <a:ext cx="1219200" cy="990600"/>
          </a:xfrm>
          <a:prstGeom prst="rect">
            <a:avLst/>
          </a:prstGeom>
          <a:noFill/>
        </p:spPr>
      </p:pic>
      <p:graphicFrame>
        <p:nvGraphicFramePr>
          <p:cNvPr id="777221" name="Object 5"/>
          <p:cNvGraphicFramePr>
            <a:graphicFrameLocks noChangeAspect="1"/>
          </p:cNvGraphicFramePr>
          <p:nvPr/>
        </p:nvGraphicFramePr>
        <p:xfrm>
          <a:off x="1219200" y="5867400"/>
          <a:ext cx="1260475" cy="990600"/>
        </p:xfrm>
        <a:graphic>
          <a:graphicData uri="http://schemas.openxmlformats.org/presentationml/2006/ole">
            <p:oleObj spid="_x0000_s41986" name="Slide" r:id="rId5" imgW="4572180" imgH="3428876" progId="PowerPoint.Slide.8">
              <p:embed/>
            </p:oleObj>
          </a:graphicData>
        </a:graphic>
      </p:graphicFrame>
      <p:pic>
        <p:nvPicPr>
          <p:cNvPr id="777222" name="Picture 6" descr="TURTLES7"/>
          <p:cNvPicPr>
            <a:picLocks noChangeAspect="1" noChangeArrowheads="1"/>
          </p:cNvPicPr>
          <p:nvPr/>
        </p:nvPicPr>
        <p:blipFill>
          <a:blip r:embed="rId6" cstate="print"/>
          <a:srcRect/>
          <a:stretch>
            <a:fillRect/>
          </a:stretch>
        </p:blipFill>
        <p:spPr bwMode="auto">
          <a:xfrm>
            <a:off x="2438400" y="5867400"/>
            <a:ext cx="1106488" cy="990600"/>
          </a:xfrm>
          <a:prstGeom prst="rect">
            <a:avLst/>
          </a:prstGeom>
          <a:noFill/>
        </p:spPr>
      </p:pic>
      <p:graphicFrame>
        <p:nvGraphicFramePr>
          <p:cNvPr id="777223" name="Object 7"/>
          <p:cNvGraphicFramePr>
            <a:graphicFrameLocks noChangeAspect="1"/>
          </p:cNvGraphicFramePr>
          <p:nvPr/>
        </p:nvGraphicFramePr>
        <p:xfrm>
          <a:off x="3505200" y="5867400"/>
          <a:ext cx="1143000" cy="990600"/>
        </p:xfrm>
        <a:graphic>
          <a:graphicData uri="http://schemas.openxmlformats.org/presentationml/2006/ole">
            <p:oleObj spid="_x0000_s41987" name="Slide" r:id="rId7" imgW="4571948" imgH="3429086" progId="PowerPoint.Slide.8">
              <p:embed/>
            </p:oleObj>
          </a:graphicData>
        </a:graphic>
      </p:graphicFrame>
      <p:pic>
        <p:nvPicPr>
          <p:cNvPr id="777224" name="Picture 8" descr="Crucero pic"/>
          <p:cNvPicPr>
            <a:picLocks noChangeAspect="1" noChangeArrowheads="1"/>
          </p:cNvPicPr>
          <p:nvPr/>
        </p:nvPicPr>
        <p:blipFill>
          <a:blip r:embed="rId8" cstate="print"/>
          <a:srcRect/>
          <a:stretch>
            <a:fillRect/>
          </a:stretch>
        </p:blipFill>
        <p:spPr bwMode="auto">
          <a:xfrm>
            <a:off x="4648200" y="5867400"/>
            <a:ext cx="1241425" cy="990600"/>
          </a:xfrm>
          <a:prstGeom prst="rect">
            <a:avLst/>
          </a:prstGeom>
          <a:noFill/>
        </p:spPr>
      </p:pic>
      <p:pic>
        <p:nvPicPr>
          <p:cNvPr id="777225" name="Picture 9" descr="DEFORESTATION_swipnet"/>
          <p:cNvPicPr>
            <a:picLocks noChangeAspect="1" noChangeArrowheads="1"/>
          </p:cNvPicPr>
          <p:nvPr/>
        </p:nvPicPr>
        <p:blipFill>
          <a:blip r:embed="rId9" cstate="print"/>
          <a:srcRect/>
          <a:stretch>
            <a:fillRect/>
          </a:stretch>
        </p:blipFill>
        <p:spPr bwMode="auto">
          <a:xfrm>
            <a:off x="5867400" y="5867400"/>
            <a:ext cx="1100138" cy="990600"/>
          </a:xfrm>
          <a:prstGeom prst="rect">
            <a:avLst/>
          </a:prstGeom>
          <a:noFill/>
        </p:spPr>
      </p:pic>
      <p:pic>
        <p:nvPicPr>
          <p:cNvPr id="777226" name="Picture 6"/>
          <p:cNvPicPr>
            <a:picLocks noChangeAspect="1" noChangeArrowheads="1"/>
          </p:cNvPicPr>
          <p:nvPr/>
        </p:nvPicPr>
        <p:blipFill>
          <a:blip r:embed="rId10" cstate="print"/>
          <a:srcRect/>
          <a:stretch>
            <a:fillRect/>
          </a:stretch>
        </p:blipFill>
        <p:spPr bwMode="auto">
          <a:xfrm>
            <a:off x="6934200" y="5867400"/>
            <a:ext cx="1066800" cy="990600"/>
          </a:xfrm>
          <a:prstGeom prst="rect">
            <a:avLst/>
          </a:prstGeom>
          <a:noFill/>
        </p:spPr>
      </p:pic>
      <p:sp>
        <p:nvSpPr>
          <p:cNvPr id="777227" name="Rectangle 11"/>
          <p:cNvSpPr>
            <a:spLocks noChangeArrowheads="1"/>
          </p:cNvSpPr>
          <p:nvPr/>
        </p:nvSpPr>
        <p:spPr bwMode="auto">
          <a:xfrm>
            <a:off x="0" y="941388"/>
            <a:ext cx="9144000" cy="0"/>
          </a:xfrm>
          <a:prstGeom prst="rect">
            <a:avLst/>
          </a:prstGeom>
          <a:noFill/>
          <a:ln w="9525">
            <a:noFill/>
            <a:miter lim="800000"/>
            <a:headEnd/>
            <a:tailEnd/>
          </a:ln>
          <a:effectLst/>
        </p:spPr>
        <p:txBody>
          <a:bodyPr wrap="none" anchor="ctr">
            <a:spAutoFit/>
          </a:bodyPr>
          <a:lstStyle/>
          <a:p>
            <a:endParaRPr lang="en-US"/>
          </a:p>
        </p:txBody>
      </p:sp>
      <p:graphicFrame>
        <p:nvGraphicFramePr>
          <p:cNvPr id="777228" name="Object 4"/>
          <p:cNvGraphicFramePr>
            <a:graphicFrameLocks noChangeAspect="1"/>
          </p:cNvGraphicFramePr>
          <p:nvPr>
            <p:ph idx="4294967295"/>
          </p:nvPr>
        </p:nvGraphicFramePr>
        <p:xfrm>
          <a:off x="8001000" y="5867400"/>
          <a:ext cx="1143000" cy="990600"/>
        </p:xfrm>
        <a:graphic>
          <a:graphicData uri="http://schemas.openxmlformats.org/presentationml/2006/ole">
            <p:oleObj spid="_x0000_s41988" name="Fotografía de Photo Editor" r:id="rId11" imgW="5304762" imgH="5811061" progId="">
              <p:embed/>
            </p:oleObj>
          </a:graphicData>
        </a:graphic>
      </p:graphicFrame>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77219">
                                            <p:txEl>
                                              <p:pRg st="0" end="0"/>
                                            </p:txEl>
                                          </p:spTgt>
                                        </p:tgtEl>
                                        <p:attrNameLst>
                                          <p:attrName>style.visibility</p:attrName>
                                        </p:attrNameLst>
                                      </p:cBhvr>
                                      <p:to>
                                        <p:strVal val="visible"/>
                                      </p:to>
                                    </p:set>
                                    <p:anim calcmode="lin" valueType="num">
                                      <p:cBhvr additive="base">
                                        <p:cTn id="7" dur="1000" fill="hold"/>
                                        <p:tgtEl>
                                          <p:spTgt spid="777219">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7772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77219">
                                            <p:txEl>
                                              <p:pRg st="1" end="1"/>
                                            </p:txEl>
                                          </p:spTgt>
                                        </p:tgtEl>
                                        <p:attrNameLst>
                                          <p:attrName>style.visibility</p:attrName>
                                        </p:attrNameLst>
                                      </p:cBhvr>
                                      <p:to>
                                        <p:strVal val="visible"/>
                                      </p:to>
                                    </p:set>
                                    <p:anim calcmode="lin" valueType="num">
                                      <p:cBhvr additive="base">
                                        <p:cTn id="13" dur="1000" fill="hold"/>
                                        <p:tgtEl>
                                          <p:spTgt spid="777219">
                                            <p:txEl>
                                              <p:pRg st="1" end="1"/>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777219">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77219">
                                            <p:txEl>
                                              <p:pRg st="2" end="2"/>
                                            </p:txEl>
                                          </p:spTgt>
                                        </p:tgtEl>
                                        <p:attrNameLst>
                                          <p:attrName>style.visibility</p:attrName>
                                        </p:attrNameLst>
                                      </p:cBhvr>
                                      <p:to>
                                        <p:strVal val="visible"/>
                                      </p:to>
                                    </p:set>
                                    <p:anim calcmode="lin" valueType="num">
                                      <p:cBhvr additive="base">
                                        <p:cTn id="17" dur="1000" fill="hold"/>
                                        <p:tgtEl>
                                          <p:spTgt spid="777219">
                                            <p:txEl>
                                              <p:pRg st="2" end="2"/>
                                            </p:txEl>
                                          </p:spTgt>
                                        </p:tgtEl>
                                        <p:attrNameLst>
                                          <p:attrName>ppt_x</p:attrName>
                                        </p:attrNameLst>
                                      </p:cBhvr>
                                      <p:tavLst>
                                        <p:tav tm="0">
                                          <p:val>
                                            <p:strVal val="#ppt_x"/>
                                          </p:val>
                                        </p:tav>
                                        <p:tav tm="100000">
                                          <p:val>
                                            <p:strVal val="#ppt_x"/>
                                          </p:val>
                                        </p:tav>
                                      </p:tavLst>
                                    </p:anim>
                                    <p:anim calcmode="lin" valueType="num">
                                      <p:cBhvr additive="base">
                                        <p:cTn id="18" dur="1000" fill="hold"/>
                                        <p:tgtEl>
                                          <p:spTgt spid="7772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77219">
                                            <p:txEl>
                                              <p:pRg st="4" end="4"/>
                                            </p:txEl>
                                          </p:spTgt>
                                        </p:tgtEl>
                                        <p:attrNameLst>
                                          <p:attrName>style.visibility</p:attrName>
                                        </p:attrNameLst>
                                      </p:cBhvr>
                                      <p:to>
                                        <p:strVal val="visible"/>
                                      </p:to>
                                    </p:set>
                                    <p:anim calcmode="lin" valueType="num">
                                      <p:cBhvr additive="base">
                                        <p:cTn id="23" dur="1000" fill="hold"/>
                                        <p:tgtEl>
                                          <p:spTgt spid="777219">
                                            <p:txEl>
                                              <p:pRg st="4" end="4"/>
                                            </p:txEl>
                                          </p:spTgt>
                                        </p:tgtEl>
                                        <p:attrNameLst>
                                          <p:attrName>ppt_x</p:attrName>
                                        </p:attrNameLst>
                                      </p:cBhvr>
                                      <p:tavLst>
                                        <p:tav tm="0">
                                          <p:val>
                                            <p:strVal val="#ppt_x"/>
                                          </p:val>
                                        </p:tav>
                                        <p:tav tm="100000">
                                          <p:val>
                                            <p:strVal val="#ppt_x"/>
                                          </p:val>
                                        </p:tav>
                                      </p:tavLst>
                                    </p:anim>
                                    <p:anim calcmode="lin" valueType="num">
                                      <p:cBhvr additive="base">
                                        <p:cTn id="24" dur="1000" fill="hold"/>
                                        <p:tgtEl>
                                          <p:spTgt spid="777219">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777219">
                                            <p:txEl>
                                              <p:pRg st="5" end="5"/>
                                            </p:txEl>
                                          </p:spTgt>
                                        </p:tgtEl>
                                        <p:attrNameLst>
                                          <p:attrName>style.visibility</p:attrName>
                                        </p:attrNameLst>
                                      </p:cBhvr>
                                      <p:to>
                                        <p:strVal val="visible"/>
                                      </p:to>
                                    </p:set>
                                    <p:anim calcmode="lin" valueType="num">
                                      <p:cBhvr additive="base">
                                        <p:cTn id="27" dur="1000" fill="hold"/>
                                        <p:tgtEl>
                                          <p:spTgt spid="777219">
                                            <p:txEl>
                                              <p:pRg st="5" end="5"/>
                                            </p:txEl>
                                          </p:spTgt>
                                        </p:tgtEl>
                                        <p:attrNameLst>
                                          <p:attrName>ppt_x</p:attrName>
                                        </p:attrNameLst>
                                      </p:cBhvr>
                                      <p:tavLst>
                                        <p:tav tm="0">
                                          <p:val>
                                            <p:strVal val="#ppt_x"/>
                                          </p:val>
                                        </p:tav>
                                        <p:tav tm="100000">
                                          <p:val>
                                            <p:strVal val="#ppt_x"/>
                                          </p:val>
                                        </p:tav>
                                      </p:tavLst>
                                    </p:anim>
                                    <p:anim calcmode="lin" valueType="num">
                                      <p:cBhvr additive="base">
                                        <p:cTn id="28" dur="1000" fill="hold"/>
                                        <p:tgtEl>
                                          <p:spTgt spid="77721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777219">
                                            <p:txEl>
                                              <p:pRg st="6" end="6"/>
                                            </p:txEl>
                                          </p:spTgt>
                                        </p:tgtEl>
                                        <p:attrNameLst>
                                          <p:attrName>style.visibility</p:attrName>
                                        </p:attrNameLst>
                                      </p:cBhvr>
                                      <p:to>
                                        <p:strVal val="visible"/>
                                      </p:to>
                                    </p:set>
                                    <p:anim calcmode="lin" valueType="num">
                                      <p:cBhvr additive="base">
                                        <p:cTn id="33" dur="1000" fill="hold"/>
                                        <p:tgtEl>
                                          <p:spTgt spid="777219">
                                            <p:txEl>
                                              <p:pRg st="6" end="6"/>
                                            </p:txEl>
                                          </p:spTgt>
                                        </p:tgtEl>
                                        <p:attrNameLst>
                                          <p:attrName>ppt_x</p:attrName>
                                        </p:attrNameLst>
                                      </p:cBhvr>
                                      <p:tavLst>
                                        <p:tav tm="0">
                                          <p:val>
                                            <p:strVal val="#ppt_x"/>
                                          </p:val>
                                        </p:tav>
                                        <p:tav tm="100000">
                                          <p:val>
                                            <p:strVal val="#ppt_x"/>
                                          </p:val>
                                        </p:tav>
                                      </p:tavLst>
                                    </p:anim>
                                    <p:anim calcmode="lin" valueType="num">
                                      <p:cBhvr additive="base">
                                        <p:cTn id="34" dur="1000" fill="hold"/>
                                        <p:tgtEl>
                                          <p:spTgt spid="77721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777219">
                                            <p:txEl>
                                              <p:pRg st="7" end="7"/>
                                            </p:txEl>
                                          </p:spTgt>
                                        </p:tgtEl>
                                        <p:attrNameLst>
                                          <p:attrName>style.visibility</p:attrName>
                                        </p:attrNameLst>
                                      </p:cBhvr>
                                      <p:to>
                                        <p:strVal val="visible"/>
                                      </p:to>
                                    </p:set>
                                    <p:anim calcmode="lin" valueType="num">
                                      <p:cBhvr additive="base">
                                        <p:cTn id="39" dur="1000" fill="hold"/>
                                        <p:tgtEl>
                                          <p:spTgt spid="777219">
                                            <p:txEl>
                                              <p:pRg st="7" end="7"/>
                                            </p:txEl>
                                          </p:spTgt>
                                        </p:tgtEl>
                                        <p:attrNameLst>
                                          <p:attrName>ppt_x</p:attrName>
                                        </p:attrNameLst>
                                      </p:cBhvr>
                                      <p:tavLst>
                                        <p:tav tm="0">
                                          <p:val>
                                            <p:strVal val="#ppt_x"/>
                                          </p:val>
                                        </p:tav>
                                        <p:tav tm="100000">
                                          <p:val>
                                            <p:strVal val="#ppt_x"/>
                                          </p:val>
                                        </p:tav>
                                      </p:tavLst>
                                    </p:anim>
                                    <p:anim calcmode="lin" valueType="num">
                                      <p:cBhvr additive="base">
                                        <p:cTn id="40" dur="1000" fill="hold"/>
                                        <p:tgtEl>
                                          <p:spTgt spid="777219">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777219">
                                            <p:txEl>
                                              <p:pRg st="8" end="8"/>
                                            </p:txEl>
                                          </p:spTgt>
                                        </p:tgtEl>
                                        <p:attrNameLst>
                                          <p:attrName>style.visibility</p:attrName>
                                        </p:attrNameLst>
                                      </p:cBhvr>
                                      <p:to>
                                        <p:strVal val="visible"/>
                                      </p:to>
                                    </p:set>
                                    <p:anim calcmode="lin" valueType="num">
                                      <p:cBhvr additive="base">
                                        <p:cTn id="43" dur="1000" fill="hold"/>
                                        <p:tgtEl>
                                          <p:spTgt spid="777219">
                                            <p:txEl>
                                              <p:pRg st="8" end="8"/>
                                            </p:txEl>
                                          </p:spTgt>
                                        </p:tgtEl>
                                        <p:attrNameLst>
                                          <p:attrName>ppt_x</p:attrName>
                                        </p:attrNameLst>
                                      </p:cBhvr>
                                      <p:tavLst>
                                        <p:tav tm="0">
                                          <p:val>
                                            <p:strVal val="#ppt_x"/>
                                          </p:val>
                                        </p:tav>
                                        <p:tav tm="100000">
                                          <p:val>
                                            <p:strVal val="#ppt_x"/>
                                          </p:val>
                                        </p:tav>
                                      </p:tavLst>
                                    </p:anim>
                                    <p:anim calcmode="lin" valueType="num">
                                      <p:cBhvr additive="base">
                                        <p:cTn id="44" dur="1000" fill="hold"/>
                                        <p:tgtEl>
                                          <p:spTgt spid="777219">
                                            <p:txEl>
                                              <p:pRg st="8" end="8"/>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777219">
                                            <p:txEl>
                                              <p:pRg st="9" end="9"/>
                                            </p:txEl>
                                          </p:spTgt>
                                        </p:tgtEl>
                                        <p:attrNameLst>
                                          <p:attrName>style.visibility</p:attrName>
                                        </p:attrNameLst>
                                      </p:cBhvr>
                                      <p:to>
                                        <p:strVal val="visible"/>
                                      </p:to>
                                    </p:set>
                                    <p:anim calcmode="lin" valueType="num">
                                      <p:cBhvr additive="base">
                                        <p:cTn id="47" dur="1000" fill="hold"/>
                                        <p:tgtEl>
                                          <p:spTgt spid="777219">
                                            <p:txEl>
                                              <p:pRg st="9" end="9"/>
                                            </p:txEl>
                                          </p:spTgt>
                                        </p:tgtEl>
                                        <p:attrNameLst>
                                          <p:attrName>ppt_x</p:attrName>
                                        </p:attrNameLst>
                                      </p:cBhvr>
                                      <p:tavLst>
                                        <p:tav tm="0">
                                          <p:val>
                                            <p:strVal val="#ppt_x"/>
                                          </p:val>
                                        </p:tav>
                                        <p:tav tm="100000">
                                          <p:val>
                                            <p:strVal val="#ppt_x"/>
                                          </p:val>
                                        </p:tav>
                                      </p:tavLst>
                                    </p:anim>
                                    <p:anim calcmode="lin" valueType="num">
                                      <p:cBhvr additive="base">
                                        <p:cTn id="48" dur="1000" fill="hold"/>
                                        <p:tgtEl>
                                          <p:spTgt spid="777219">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7219"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36699">
            <a:alpha val="0"/>
          </a:srgbClr>
        </a:solidFill>
        <a:effectLst/>
      </p:bgPr>
    </p:bg>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p:txBody>
          <a:bodyPr/>
          <a:lstStyle/>
          <a:p>
            <a:r>
              <a:rPr lang="en-US" b="1">
                <a:solidFill>
                  <a:srgbClr val="1D0D97"/>
                </a:solidFill>
              </a:rPr>
              <a:t>What is Sustainable Tourism?</a:t>
            </a:r>
          </a:p>
        </p:txBody>
      </p:sp>
      <p:sp>
        <p:nvSpPr>
          <p:cNvPr id="257027" name="Rectangle 3"/>
          <p:cNvSpPr>
            <a:spLocks noGrp="1" noChangeArrowheads="1"/>
          </p:cNvSpPr>
          <p:nvPr>
            <p:ph type="body" sz="half" idx="1"/>
          </p:nvPr>
        </p:nvSpPr>
        <p:spPr>
          <a:xfrm>
            <a:off x="457200" y="1371600"/>
            <a:ext cx="8382000" cy="4845050"/>
          </a:xfrm>
        </p:spPr>
        <p:txBody>
          <a:bodyPr/>
          <a:lstStyle/>
          <a:p>
            <a:pPr>
              <a:lnSpc>
                <a:spcPct val="90000"/>
              </a:lnSpc>
              <a:buFontTx/>
              <a:buNone/>
            </a:pPr>
            <a:r>
              <a:rPr lang="en-US" sz="2000"/>
              <a:t>Tourism that “</a:t>
            </a:r>
            <a:r>
              <a:rPr lang="en-US" sz="2000" b="1"/>
              <a:t>meets the needs of present tourists and host regions </a:t>
            </a:r>
          </a:p>
          <a:p>
            <a:pPr>
              <a:lnSpc>
                <a:spcPct val="90000"/>
              </a:lnSpc>
              <a:buFontTx/>
              <a:buNone/>
            </a:pPr>
            <a:r>
              <a:rPr lang="en-US" sz="2000" b="1"/>
              <a:t>while protecting and enhancing opportunities for the future.”  </a:t>
            </a:r>
          </a:p>
          <a:p>
            <a:pPr>
              <a:lnSpc>
                <a:spcPct val="90000"/>
              </a:lnSpc>
              <a:buFontTx/>
              <a:buNone/>
            </a:pPr>
            <a:r>
              <a:rPr lang="en-US" sz="2000" b="1"/>
              <a:t> </a:t>
            </a:r>
            <a:r>
              <a:rPr lang="en-US" sz="1200" b="1"/>
              <a:t>(Agenda 21 for Travel &amp; Tourism Industry) </a:t>
            </a:r>
          </a:p>
          <a:p>
            <a:pPr>
              <a:lnSpc>
                <a:spcPct val="90000"/>
              </a:lnSpc>
              <a:buFontTx/>
              <a:buNone/>
            </a:pPr>
            <a:endParaRPr lang="en-US" sz="1200" b="1"/>
          </a:p>
          <a:p>
            <a:pPr>
              <a:lnSpc>
                <a:spcPct val="90000"/>
              </a:lnSpc>
              <a:buFontTx/>
              <a:buNone/>
            </a:pPr>
            <a:endParaRPr lang="en-US" sz="1200" b="1"/>
          </a:p>
          <a:p>
            <a:pPr>
              <a:lnSpc>
                <a:spcPct val="90000"/>
              </a:lnSpc>
              <a:buFontTx/>
              <a:buNone/>
            </a:pPr>
            <a:endParaRPr lang="en-US" sz="1200" b="1"/>
          </a:p>
          <a:p>
            <a:pPr>
              <a:lnSpc>
                <a:spcPct val="90000"/>
              </a:lnSpc>
              <a:buFontTx/>
              <a:buNone/>
            </a:pPr>
            <a:endParaRPr lang="en-US" sz="1200" b="1"/>
          </a:p>
          <a:p>
            <a:pPr>
              <a:lnSpc>
                <a:spcPct val="90000"/>
              </a:lnSpc>
              <a:buFontTx/>
              <a:buNone/>
            </a:pPr>
            <a:endParaRPr lang="en-US" sz="1200" b="1"/>
          </a:p>
          <a:p>
            <a:pPr>
              <a:lnSpc>
                <a:spcPct val="90000"/>
              </a:lnSpc>
              <a:buFontTx/>
              <a:buNone/>
            </a:pPr>
            <a:endParaRPr lang="en-US" sz="1200" b="1"/>
          </a:p>
          <a:p>
            <a:pPr>
              <a:lnSpc>
                <a:spcPct val="90000"/>
              </a:lnSpc>
              <a:buFontTx/>
              <a:buNone/>
            </a:pPr>
            <a:endParaRPr lang="en-US" sz="1200" b="1"/>
          </a:p>
          <a:p>
            <a:pPr>
              <a:lnSpc>
                <a:spcPct val="90000"/>
              </a:lnSpc>
              <a:buFontTx/>
              <a:buNone/>
            </a:pPr>
            <a:endParaRPr lang="en-US" sz="1200" b="1"/>
          </a:p>
          <a:p>
            <a:pPr>
              <a:lnSpc>
                <a:spcPct val="90000"/>
              </a:lnSpc>
              <a:buFontTx/>
              <a:buNone/>
            </a:pPr>
            <a:endParaRPr lang="en-US" sz="1200" b="1"/>
          </a:p>
          <a:p>
            <a:pPr>
              <a:lnSpc>
                <a:spcPct val="90000"/>
              </a:lnSpc>
              <a:buFontTx/>
              <a:buNone/>
            </a:pPr>
            <a:endParaRPr lang="en-US" sz="1200" b="1"/>
          </a:p>
          <a:p>
            <a:pPr>
              <a:lnSpc>
                <a:spcPct val="90000"/>
              </a:lnSpc>
              <a:buFontTx/>
              <a:buNone/>
            </a:pPr>
            <a:endParaRPr lang="en-US" sz="2000"/>
          </a:p>
          <a:p>
            <a:pPr>
              <a:lnSpc>
                <a:spcPct val="90000"/>
              </a:lnSpc>
              <a:buFontTx/>
              <a:buNone/>
            </a:pPr>
            <a:endParaRPr lang="en-US" sz="2000"/>
          </a:p>
          <a:p>
            <a:pPr>
              <a:lnSpc>
                <a:spcPct val="90000"/>
              </a:lnSpc>
              <a:buFontTx/>
              <a:buNone/>
            </a:pPr>
            <a:r>
              <a:rPr lang="en-US" sz="2000" b="1"/>
              <a:t>Sustainability principles </a:t>
            </a:r>
            <a:r>
              <a:rPr lang="en-US" sz="2000"/>
              <a:t>should apply to all types of tourism activities, </a:t>
            </a:r>
          </a:p>
          <a:p>
            <a:pPr>
              <a:lnSpc>
                <a:spcPct val="90000"/>
              </a:lnSpc>
              <a:buFontTx/>
              <a:buNone/>
            </a:pPr>
            <a:r>
              <a:rPr lang="en-US" sz="2000"/>
              <a:t>operations, establishments and projects, including conventional and </a:t>
            </a:r>
          </a:p>
          <a:p>
            <a:pPr>
              <a:lnSpc>
                <a:spcPct val="90000"/>
              </a:lnSpc>
              <a:buFontTx/>
              <a:buNone/>
            </a:pPr>
            <a:r>
              <a:rPr lang="en-US" sz="2000"/>
              <a:t>alternative forms.” </a:t>
            </a:r>
            <a:r>
              <a:rPr lang="en-US" sz="1400" b="1"/>
              <a:t>(UNWTO)</a:t>
            </a:r>
          </a:p>
          <a:p>
            <a:pPr>
              <a:lnSpc>
                <a:spcPct val="90000"/>
              </a:lnSpc>
              <a:buFontTx/>
              <a:buNone/>
            </a:pPr>
            <a:endParaRPr lang="en-US" sz="2000" b="1"/>
          </a:p>
        </p:txBody>
      </p:sp>
      <p:pic>
        <p:nvPicPr>
          <p:cNvPr id="257029" name="Picture 5"/>
          <p:cNvPicPr>
            <a:picLocks noGrp="1" noChangeAspect="1" noChangeArrowheads="1"/>
          </p:cNvPicPr>
          <p:nvPr>
            <p:ph sz="half" idx="2"/>
          </p:nvPr>
        </p:nvPicPr>
        <p:blipFill>
          <a:blip r:embed="rId3" cstate="print"/>
          <a:srcRect/>
          <a:stretch>
            <a:fillRect/>
          </a:stretch>
        </p:blipFill>
        <p:spPr>
          <a:xfrm>
            <a:off x="3048000" y="2590800"/>
            <a:ext cx="2743200" cy="2206625"/>
          </a:xfrm>
          <a:noFill/>
          <a:ln/>
        </p:spPr>
      </p:pic>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57027">
                                            <p:txEl>
                                              <p:pRg st="0" end="0"/>
                                            </p:txEl>
                                          </p:spTgt>
                                        </p:tgtEl>
                                        <p:attrNameLst>
                                          <p:attrName>style.visibility</p:attrName>
                                        </p:attrNameLst>
                                      </p:cBhvr>
                                      <p:to>
                                        <p:strVal val="visible"/>
                                      </p:to>
                                    </p:set>
                                    <p:animEffect transition="in" filter="diamond(in)">
                                      <p:cBhvr>
                                        <p:cTn id="7" dur="2000"/>
                                        <p:tgtEl>
                                          <p:spTgt spid="257027">
                                            <p:txEl>
                                              <p:pRg st="0" end="0"/>
                                            </p:txEl>
                                          </p:spTgt>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257027">
                                            <p:txEl>
                                              <p:pRg st="1" end="1"/>
                                            </p:txEl>
                                          </p:spTgt>
                                        </p:tgtEl>
                                        <p:attrNameLst>
                                          <p:attrName>style.visibility</p:attrName>
                                        </p:attrNameLst>
                                      </p:cBhvr>
                                      <p:to>
                                        <p:strVal val="visible"/>
                                      </p:to>
                                    </p:set>
                                    <p:animEffect transition="in" filter="diamond(in)">
                                      <p:cBhvr>
                                        <p:cTn id="10" dur="2000"/>
                                        <p:tgtEl>
                                          <p:spTgt spid="257027">
                                            <p:txEl>
                                              <p:pRg st="1" end="1"/>
                                            </p:txEl>
                                          </p:spTgt>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257027">
                                            <p:txEl>
                                              <p:pRg st="2" end="2"/>
                                            </p:txEl>
                                          </p:spTgt>
                                        </p:tgtEl>
                                        <p:attrNameLst>
                                          <p:attrName>style.visibility</p:attrName>
                                        </p:attrNameLst>
                                      </p:cBhvr>
                                      <p:to>
                                        <p:strVal val="visible"/>
                                      </p:to>
                                    </p:set>
                                    <p:animEffect transition="in" filter="diamond(in)">
                                      <p:cBhvr>
                                        <p:cTn id="13" dur="2000"/>
                                        <p:tgtEl>
                                          <p:spTgt spid="257027">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grpId="0" nodeType="clickEffect">
                                  <p:stCondLst>
                                    <p:cond delay="0"/>
                                  </p:stCondLst>
                                  <p:childTnLst>
                                    <p:set>
                                      <p:cBhvr>
                                        <p:cTn id="17" dur="1" fill="hold">
                                          <p:stCondLst>
                                            <p:cond delay="0"/>
                                          </p:stCondLst>
                                        </p:cTn>
                                        <p:tgtEl>
                                          <p:spTgt spid="257027">
                                            <p:txEl>
                                              <p:pRg st="15" end="15"/>
                                            </p:txEl>
                                          </p:spTgt>
                                        </p:tgtEl>
                                        <p:attrNameLst>
                                          <p:attrName>style.visibility</p:attrName>
                                        </p:attrNameLst>
                                      </p:cBhvr>
                                      <p:to>
                                        <p:strVal val="visible"/>
                                      </p:to>
                                    </p:set>
                                    <p:animEffect transition="in" filter="diamond(in)">
                                      <p:cBhvr>
                                        <p:cTn id="18" dur="2000"/>
                                        <p:tgtEl>
                                          <p:spTgt spid="257027">
                                            <p:txEl>
                                              <p:pRg st="15" end="15"/>
                                            </p:txEl>
                                          </p:spTgt>
                                        </p:tgtEl>
                                      </p:cBhvr>
                                    </p:animEffect>
                                  </p:childTnLst>
                                </p:cTn>
                              </p:par>
                              <p:par>
                                <p:cTn id="19" presetID="8" presetClass="entr" presetSubtype="16" fill="hold" grpId="0" nodeType="withEffect">
                                  <p:stCondLst>
                                    <p:cond delay="0"/>
                                  </p:stCondLst>
                                  <p:childTnLst>
                                    <p:set>
                                      <p:cBhvr>
                                        <p:cTn id="20" dur="1" fill="hold">
                                          <p:stCondLst>
                                            <p:cond delay="0"/>
                                          </p:stCondLst>
                                        </p:cTn>
                                        <p:tgtEl>
                                          <p:spTgt spid="257027">
                                            <p:txEl>
                                              <p:pRg st="16" end="16"/>
                                            </p:txEl>
                                          </p:spTgt>
                                        </p:tgtEl>
                                        <p:attrNameLst>
                                          <p:attrName>style.visibility</p:attrName>
                                        </p:attrNameLst>
                                      </p:cBhvr>
                                      <p:to>
                                        <p:strVal val="visible"/>
                                      </p:to>
                                    </p:set>
                                    <p:animEffect transition="in" filter="diamond(in)">
                                      <p:cBhvr>
                                        <p:cTn id="21" dur="2000"/>
                                        <p:tgtEl>
                                          <p:spTgt spid="257027">
                                            <p:txEl>
                                              <p:pRg st="16" end="16"/>
                                            </p:txEl>
                                          </p:spTgt>
                                        </p:tgtEl>
                                      </p:cBhvr>
                                    </p:animEffect>
                                  </p:childTnLst>
                                </p:cTn>
                              </p:par>
                              <p:par>
                                <p:cTn id="22" presetID="8" presetClass="entr" presetSubtype="16" fill="hold" grpId="0" nodeType="withEffect">
                                  <p:stCondLst>
                                    <p:cond delay="0"/>
                                  </p:stCondLst>
                                  <p:childTnLst>
                                    <p:set>
                                      <p:cBhvr>
                                        <p:cTn id="23" dur="1" fill="hold">
                                          <p:stCondLst>
                                            <p:cond delay="0"/>
                                          </p:stCondLst>
                                        </p:cTn>
                                        <p:tgtEl>
                                          <p:spTgt spid="257027">
                                            <p:txEl>
                                              <p:pRg st="17" end="17"/>
                                            </p:txEl>
                                          </p:spTgt>
                                        </p:tgtEl>
                                        <p:attrNameLst>
                                          <p:attrName>style.visibility</p:attrName>
                                        </p:attrNameLst>
                                      </p:cBhvr>
                                      <p:to>
                                        <p:strVal val="visible"/>
                                      </p:to>
                                    </p:set>
                                    <p:animEffect transition="in" filter="diamond(in)">
                                      <p:cBhvr>
                                        <p:cTn id="24" dur="2000"/>
                                        <p:tgtEl>
                                          <p:spTgt spid="257027">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27"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36699">
            <a:alpha val="0"/>
          </a:srgbClr>
        </a:solidFill>
        <a:effectLst/>
      </p:bgPr>
    </p:bg>
    <p:spTree>
      <p:nvGrpSpPr>
        <p:cNvPr id="1" name=""/>
        <p:cNvGrpSpPr/>
        <p:nvPr/>
      </p:nvGrpSpPr>
      <p:grpSpPr>
        <a:xfrm>
          <a:off x="0" y="0"/>
          <a:ext cx="0" cy="0"/>
          <a:chOff x="0" y="0"/>
          <a:chExt cx="0" cy="0"/>
        </a:xfrm>
      </p:grpSpPr>
      <p:sp>
        <p:nvSpPr>
          <p:cNvPr id="258050" name="Text Box 2"/>
          <p:cNvSpPr txBox="1">
            <a:spLocks noChangeArrowheads="1"/>
          </p:cNvSpPr>
          <p:nvPr/>
        </p:nvSpPr>
        <p:spPr bwMode="auto">
          <a:xfrm>
            <a:off x="381000" y="762000"/>
            <a:ext cx="8763000" cy="762000"/>
          </a:xfrm>
          <a:prstGeom prst="rect">
            <a:avLst/>
          </a:prstGeom>
          <a:noFill/>
          <a:ln w="9525" algn="ctr">
            <a:noFill/>
            <a:miter lim="800000"/>
            <a:headEnd/>
            <a:tailEnd/>
          </a:ln>
          <a:effectLst/>
        </p:spPr>
        <p:txBody>
          <a:bodyPr anchor="ctr"/>
          <a:lstStyle/>
          <a:p>
            <a:pPr algn="ctr" eaLnBrk="0" hangingPunct="0"/>
            <a:r>
              <a:rPr lang="es-MX" sz="4400" b="1">
                <a:solidFill>
                  <a:schemeClr val="tx2"/>
                </a:solidFill>
                <a:latin typeface="Tahoma" pitchFamily="34" charset="0"/>
              </a:rPr>
              <a:t>Sustainability</a:t>
            </a:r>
            <a:endParaRPr lang="en-US" sz="4400" b="1">
              <a:solidFill>
                <a:schemeClr val="tx2"/>
              </a:solidFill>
              <a:latin typeface="Tahoma" pitchFamily="34" charset="0"/>
            </a:endParaRPr>
          </a:p>
        </p:txBody>
      </p:sp>
      <p:sp>
        <p:nvSpPr>
          <p:cNvPr id="258051" name="AutoShape 3" descr="cp_house[1]"/>
          <p:cNvSpPr>
            <a:spLocks noChangeArrowheads="1"/>
          </p:cNvSpPr>
          <p:nvPr/>
        </p:nvSpPr>
        <p:spPr bwMode="auto">
          <a:xfrm>
            <a:off x="2563813" y="4452938"/>
            <a:ext cx="2209800" cy="2133600"/>
          </a:xfrm>
          <a:prstGeom prst="triangle">
            <a:avLst>
              <a:gd name="adj" fmla="val 50000"/>
            </a:avLst>
          </a:prstGeom>
          <a:blipFill dpi="0" rotWithShape="0">
            <a:blip r:embed="rId3" cstate="print"/>
            <a:srcRect/>
            <a:stretch>
              <a:fillRect/>
            </a:stretch>
          </a:blipFill>
          <a:ln w="63500">
            <a:solidFill>
              <a:schemeClr val="tx1"/>
            </a:solidFill>
            <a:miter lim="800000"/>
            <a:headEnd/>
            <a:tailEnd/>
          </a:ln>
          <a:effectLst/>
        </p:spPr>
        <p:txBody>
          <a:bodyPr wrap="none" anchor="ctr"/>
          <a:lstStyle/>
          <a:p>
            <a:endParaRPr lang="en-US"/>
          </a:p>
        </p:txBody>
      </p:sp>
      <p:sp>
        <p:nvSpPr>
          <p:cNvPr id="258052" name="AutoShape 4" descr="Pintura AMICA"/>
          <p:cNvSpPr>
            <a:spLocks noChangeArrowheads="1"/>
          </p:cNvSpPr>
          <p:nvPr/>
        </p:nvSpPr>
        <p:spPr bwMode="auto">
          <a:xfrm>
            <a:off x="4724400" y="4452938"/>
            <a:ext cx="2209800" cy="2133600"/>
          </a:xfrm>
          <a:prstGeom prst="triangle">
            <a:avLst>
              <a:gd name="adj" fmla="val 50000"/>
            </a:avLst>
          </a:prstGeom>
          <a:blipFill dpi="0" rotWithShape="0">
            <a:blip r:embed="rId4" cstate="print"/>
            <a:srcRect/>
            <a:stretch>
              <a:fillRect/>
            </a:stretch>
          </a:blipFill>
          <a:ln w="63500">
            <a:solidFill>
              <a:schemeClr val="tx1"/>
            </a:solidFill>
            <a:miter lim="800000"/>
            <a:headEnd/>
            <a:tailEnd/>
          </a:ln>
          <a:effectLst/>
        </p:spPr>
        <p:txBody>
          <a:bodyPr wrap="none" anchor="ctr"/>
          <a:lstStyle/>
          <a:p>
            <a:endParaRPr lang="en-US"/>
          </a:p>
        </p:txBody>
      </p:sp>
      <p:sp>
        <p:nvSpPr>
          <p:cNvPr id="258053" name="AutoShape 5" descr="bosque2"/>
          <p:cNvSpPr>
            <a:spLocks noChangeArrowheads="1"/>
          </p:cNvSpPr>
          <p:nvPr/>
        </p:nvSpPr>
        <p:spPr bwMode="auto">
          <a:xfrm>
            <a:off x="3643313" y="2365375"/>
            <a:ext cx="2209800" cy="2133600"/>
          </a:xfrm>
          <a:prstGeom prst="triangle">
            <a:avLst>
              <a:gd name="adj" fmla="val 50000"/>
            </a:avLst>
          </a:prstGeom>
          <a:blipFill dpi="0" rotWithShape="0">
            <a:blip r:embed="rId5" cstate="print"/>
            <a:srcRect/>
            <a:stretch>
              <a:fillRect/>
            </a:stretch>
          </a:blipFill>
          <a:ln w="63500">
            <a:solidFill>
              <a:schemeClr val="tx1"/>
            </a:solidFill>
            <a:miter lim="800000"/>
            <a:headEnd/>
            <a:tailEnd/>
          </a:ln>
          <a:effectLst/>
        </p:spPr>
        <p:txBody>
          <a:bodyPr wrap="none" anchor="ctr"/>
          <a:lstStyle/>
          <a:p>
            <a:endParaRPr lang="en-US"/>
          </a:p>
        </p:txBody>
      </p:sp>
      <p:sp>
        <p:nvSpPr>
          <p:cNvPr id="258054" name="WordArt 6"/>
          <p:cNvSpPr>
            <a:spLocks noChangeArrowheads="1" noChangeShapeType="1" noTextEdit="1"/>
          </p:cNvSpPr>
          <p:nvPr/>
        </p:nvSpPr>
        <p:spPr bwMode="auto">
          <a:xfrm rot="-3526650">
            <a:off x="1311275" y="5284788"/>
            <a:ext cx="1562100" cy="400050"/>
          </a:xfrm>
          <a:prstGeom prst="rect">
            <a:avLst/>
          </a:prstGeom>
        </p:spPr>
        <p:txBody>
          <a:bodyPr wrap="none" fromWordArt="1">
            <a:prstTxWarp prst="textPlain">
              <a:avLst>
                <a:gd name="adj" fmla="val 50000"/>
              </a:avLst>
            </a:prstTxWarp>
          </a:bodyPr>
          <a:lstStyle/>
          <a:p>
            <a:pPr algn="ctr"/>
            <a:r>
              <a:rPr lang="en-US" sz="2800" b="1" kern="10">
                <a:ln w="9525">
                  <a:solidFill>
                    <a:srgbClr val="000000"/>
                  </a:solidFill>
                  <a:round/>
                  <a:headEnd/>
                  <a:tailEnd/>
                </a:ln>
                <a:solidFill>
                  <a:srgbClr val="FFFFFF"/>
                </a:solidFill>
                <a:latin typeface="Arial"/>
                <a:cs typeface="Arial"/>
              </a:rPr>
              <a:t>Economic</a:t>
            </a:r>
          </a:p>
        </p:txBody>
      </p:sp>
      <p:sp>
        <p:nvSpPr>
          <p:cNvPr id="258055" name="WordArt 7"/>
          <p:cNvSpPr>
            <a:spLocks noChangeArrowheads="1" noChangeShapeType="1" noTextEdit="1"/>
          </p:cNvSpPr>
          <p:nvPr/>
        </p:nvSpPr>
        <p:spPr bwMode="auto">
          <a:xfrm rot="3606257">
            <a:off x="6315075" y="5310188"/>
            <a:ext cx="1200150" cy="495300"/>
          </a:xfrm>
          <a:prstGeom prst="rect">
            <a:avLst/>
          </a:prstGeom>
        </p:spPr>
        <p:txBody>
          <a:bodyPr wrap="none" fromWordArt="1">
            <a:prstTxWarp prst="textPlain">
              <a:avLst>
                <a:gd name="adj" fmla="val 50000"/>
              </a:avLst>
            </a:prstTxWarp>
          </a:bodyPr>
          <a:lstStyle/>
          <a:p>
            <a:pPr algn="ctr"/>
            <a:r>
              <a:rPr lang="en-US" sz="2800" b="1" kern="10">
                <a:ln w="9525">
                  <a:solidFill>
                    <a:srgbClr val="000000"/>
                  </a:solidFill>
                  <a:round/>
                  <a:headEnd/>
                  <a:tailEnd/>
                </a:ln>
                <a:solidFill>
                  <a:srgbClr val="FFFFFF"/>
                </a:solidFill>
                <a:latin typeface="Arial Black"/>
              </a:rPr>
              <a:t>Social</a:t>
            </a:r>
          </a:p>
        </p:txBody>
      </p:sp>
      <p:sp>
        <p:nvSpPr>
          <p:cNvPr id="258056" name="WordArt 8"/>
          <p:cNvSpPr>
            <a:spLocks noChangeArrowheads="1" noChangeShapeType="1" noTextEdit="1"/>
          </p:cNvSpPr>
          <p:nvPr/>
        </p:nvSpPr>
        <p:spPr bwMode="auto">
          <a:xfrm rot="-35328">
            <a:off x="3649663" y="1828800"/>
            <a:ext cx="2790825" cy="495300"/>
          </a:xfrm>
          <a:prstGeom prst="rect">
            <a:avLst/>
          </a:prstGeom>
        </p:spPr>
        <p:txBody>
          <a:bodyPr wrap="none" fromWordArt="1">
            <a:prstTxWarp prst="textPlain">
              <a:avLst>
                <a:gd name="adj" fmla="val 50000"/>
              </a:avLst>
            </a:prstTxWarp>
          </a:bodyPr>
          <a:lstStyle/>
          <a:p>
            <a:pPr algn="ctr"/>
            <a:r>
              <a:rPr lang="en-US" sz="2800" b="1" kern="10">
                <a:ln w="9525">
                  <a:solidFill>
                    <a:srgbClr val="000000"/>
                  </a:solidFill>
                  <a:round/>
                  <a:headEnd/>
                  <a:tailEnd/>
                </a:ln>
                <a:solidFill>
                  <a:srgbClr val="FFFFFF"/>
                </a:solidFill>
                <a:latin typeface="Arial Black"/>
              </a:rPr>
              <a:t>Environmental</a:t>
            </a:r>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58052"/>
                                        </p:tgtEl>
                                        <p:attrNameLst>
                                          <p:attrName>style.visibility</p:attrName>
                                        </p:attrNameLst>
                                      </p:cBhvr>
                                      <p:to>
                                        <p:strVal val="visible"/>
                                      </p:to>
                                    </p:set>
                                    <p:anim calcmode="lin" valueType="num">
                                      <p:cBhvr>
                                        <p:cTn id="7" dur="500" fill="hold"/>
                                        <p:tgtEl>
                                          <p:spTgt spid="258052"/>
                                        </p:tgtEl>
                                        <p:attrNameLst>
                                          <p:attrName>ppt_x</p:attrName>
                                        </p:attrNameLst>
                                      </p:cBhvr>
                                      <p:tavLst>
                                        <p:tav tm="0">
                                          <p:val>
                                            <p:strVal val="#ppt_x"/>
                                          </p:val>
                                        </p:tav>
                                        <p:tav tm="100000">
                                          <p:val>
                                            <p:strVal val="#ppt_x"/>
                                          </p:val>
                                        </p:tav>
                                      </p:tavLst>
                                    </p:anim>
                                    <p:anim calcmode="lin" valueType="num">
                                      <p:cBhvr>
                                        <p:cTn id="8" dur="500" fill="hold"/>
                                        <p:tgtEl>
                                          <p:spTgt spid="258052"/>
                                        </p:tgtEl>
                                        <p:attrNameLst>
                                          <p:attrName>ppt_y</p:attrName>
                                        </p:attrNameLst>
                                      </p:cBhvr>
                                      <p:tavLst>
                                        <p:tav tm="0">
                                          <p:val>
                                            <p:strVal val="#ppt_y+#ppt_h/2"/>
                                          </p:val>
                                        </p:tav>
                                        <p:tav tm="100000">
                                          <p:val>
                                            <p:strVal val="#ppt_y"/>
                                          </p:val>
                                        </p:tav>
                                      </p:tavLst>
                                    </p:anim>
                                    <p:anim calcmode="lin" valueType="num">
                                      <p:cBhvr>
                                        <p:cTn id="9" dur="500" fill="hold"/>
                                        <p:tgtEl>
                                          <p:spTgt spid="258052"/>
                                        </p:tgtEl>
                                        <p:attrNameLst>
                                          <p:attrName>ppt_w</p:attrName>
                                        </p:attrNameLst>
                                      </p:cBhvr>
                                      <p:tavLst>
                                        <p:tav tm="0">
                                          <p:val>
                                            <p:strVal val="#ppt_w"/>
                                          </p:val>
                                        </p:tav>
                                        <p:tav tm="100000">
                                          <p:val>
                                            <p:strVal val="#ppt_w"/>
                                          </p:val>
                                        </p:tav>
                                      </p:tavLst>
                                    </p:anim>
                                    <p:anim calcmode="lin" valueType="num">
                                      <p:cBhvr>
                                        <p:cTn id="10" dur="500" fill="hold"/>
                                        <p:tgtEl>
                                          <p:spTgt spid="258052"/>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258051"/>
                                        </p:tgtEl>
                                        <p:attrNameLst>
                                          <p:attrName>style.visibility</p:attrName>
                                        </p:attrNameLst>
                                      </p:cBhvr>
                                      <p:to>
                                        <p:strVal val="visible"/>
                                      </p:to>
                                    </p:set>
                                    <p:anim calcmode="lin" valueType="num">
                                      <p:cBhvr>
                                        <p:cTn id="14" dur="500" fill="hold"/>
                                        <p:tgtEl>
                                          <p:spTgt spid="258051"/>
                                        </p:tgtEl>
                                        <p:attrNameLst>
                                          <p:attrName>ppt_x</p:attrName>
                                        </p:attrNameLst>
                                      </p:cBhvr>
                                      <p:tavLst>
                                        <p:tav tm="0">
                                          <p:val>
                                            <p:strVal val="#ppt_x"/>
                                          </p:val>
                                        </p:tav>
                                        <p:tav tm="100000">
                                          <p:val>
                                            <p:strVal val="#ppt_x"/>
                                          </p:val>
                                        </p:tav>
                                      </p:tavLst>
                                    </p:anim>
                                    <p:anim calcmode="lin" valueType="num">
                                      <p:cBhvr>
                                        <p:cTn id="15" dur="500" fill="hold"/>
                                        <p:tgtEl>
                                          <p:spTgt spid="258051"/>
                                        </p:tgtEl>
                                        <p:attrNameLst>
                                          <p:attrName>ppt_y</p:attrName>
                                        </p:attrNameLst>
                                      </p:cBhvr>
                                      <p:tavLst>
                                        <p:tav tm="0">
                                          <p:val>
                                            <p:strVal val="#ppt_y+#ppt_h/2"/>
                                          </p:val>
                                        </p:tav>
                                        <p:tav tm="100000">
                                          <p:val>
                                            <p:strVal val="#ppt_y"/>
                                          </p:val>
                                        </p:tav>
                                      </p:tavLst>
                                    </p:anim>
                                    <p:anim calcmode="lin" valueType="num">
                                      <p:cBhvr>
                                        <p:cTn id="16" dur="500" fill="hold"/>
                                        <p:tgtEl>
                                          <p:spTgt spid="258051"/>
                                        </p:tgtEl>
                                        <p:attrNameLst>
                                          <p:attrName>ppt_w</p:attrName>
                                        </p:attrNameLst>
                                      </p:cBhvr>
                                      <p:tavLst>
                                        <p:tav tm="0">
                                          <p:val>
                                            <p:strVal val="#ppt_w"/>
                                          </p:val>
                                        </p:tav>
                                        <p:tav tm="100000">
                                          <p:val>
                                            <p:strVal val="#ppt_w"/>
                                          </p:val>
                                        </p:tav>
                                      </p:tavLst>
                                    </p:anim>
                                    <p:anim calcmode="lin" valueType="num">
                                      <p:cBhvr>
                                        <p:cTn id="17" dur="500" fill="hold"/>
                                        <p:tgtEl>
                                          <p:spTgt spid="258051"/>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17" presetClass="entr" presetSubtype="1" fill="hold" grpId="0" nodeType="afterEffect">
                                  <p:stCondLst>
                                    <p:cond delay="0"/>
                                  </p:stCondLst>
                                  <p:childTnLst>
                                    <p:set>
                                      <p:cBhvr>
                                        <p:cTn id="20" dur="1" fill="hold">
                                          <p:stCondLst>
                                            <p:cond delay="0"/>
                                          </p:stCondLst>
                                        </p:cTn>
                                        <p:tgtEl>
                                          <p:spTgt spid="258053"/>
                                        </p:tgtEl>
                                        <p:attrNameLst>
                                          <p:attrName>style.visibility</p:attrName>
                                        </p:attrNameLst>
                                      </p:cBhvr>
                                      <p:to>
                                        <p:strVal val="visible"/>
                                      </p:to>
                                    </p:set>
                                    <p:anim calcmode="lin" valueType="num">
                                      <p:cBhvr>
                                        <p:cTn id="21" dur="500" fill="hold"/>
                                        <p:tgtEl>
                                          <p:spTgt spid="258053"/>
                                        </p:tgtEl>
                                        <p:attrNameLst>
                                          <p:attrName>ppt_x</p:attrName>
                                        </p:attrNameLst>
                                      </p:cBhvr>
                                      <p:tavLst>
                                        <p:tav tm="0">
                                          <p:val>
                                            <p:strVal val="#ppt_x"/>
                                          </p:val>
                                        </p:tav>
                                        <p:tav tm="100000">
                                          <p:val>
                                            <p:strVal val="#ppt_x"/>
                                          </p:val>
                                        </p:tav>
                                      </p:tavLst>
                                    </p:anim>
                                    <p:anim calcmode="lin" valueType="num">
                                      <p:cBhvr>
                                        <p:cTn id="22" dur="500" fill="hold"/>
                                        <p:tgtEl>
                                          <p:spTgt spid="258053"/>
                                        </p:tgtEl>
                                        <p:attrNameLst>
                                          <p:attrName>ppt_y</p:attrName>
                                        </p:attrNameLst>
                                      </p:cBhvr>
                                      <p:tavLst>
                                        <p:tav tm="0">
                                          <p:val>
                                            <p:strVal val="#ppt_y-#ppt_h/2"/>
                                          </p:val>
                                        </p:tav>
                                        <p:tav tm="100000">
                                          <p:val>
                                            <p:strVal val="#ppt_y"/>
                                          </p:val>
                                        </p:tav>
                                      </p:tavLst>
                                    </p:anim>
                                    <p:anim calcmode="lin" valueType="num">
                                      <p:cBhvr>
                                        <p:cTn id="23" dur="500" fill="hold"/>
                                        <p:tgtEl>
                                          <p:spTgt spid="258053"/>
                                        </p:tgtEl>
                                        <p:attrNameLst>
                                          <p:attrName>ppt_w</p:attrName>
                                        </p:attrNameLst>
                                      </p:cBhvr>
                                      <p:tavLst>
                                        <p:tav tm="0">
                                          <p:val>
                                            <p:strVal val="#ppt_w"/>
                                          </p:val>
                                        </p:tav>
                                        <p:tav tm="100000">
                                          <p:val>
                                            <p:strVal val="#ppt_w"/>
                                          </p:val>
                                        </p:tav>
                                      </p:tavLst>
                                    </p:anim>
                                    <p:anim calcmode="lin" valueType="num">
                                      <p:cBhvr>
                                        <p:cTn id="24" dur="500" fill="hold"/>
                                        <p:tgtEl>
                                          <p:spTgt spid="25805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051" grpId="0" animBg="1"/>
      <p:bldP spid="258052" grpId="0" animBg="1"/>
      <p:bldP spid="25805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36699">
            <a:alpha val="0"/>
          </a:srgbClr>
        </a:solidFill>
        <a:effectLst/>
      </p:bgPr>
    </p:bg>
    <p:spTree>
      <p:nvGrpSpPr>
        <p:cNvPr id="1" name=""/>
        <p:cNvGrpSpPr/>
        <p:nvPr/>
      </p:nvGrpSpPr>
      <p:grpSpPr>
        <a:xfrm>
          <a:off x="0" y="0"/>
          <a:ext cx="0" cy="0"/>
          <a:chOff x="0" y="0"/>
          <a:chExt cx="0" cy="0"/>
        </a:xfrm>
      </p:grpSpPr>
      <p:sp>
        <p:nvSpPr>
          <p:cNvPr id="261122" name="Rectangle 2"/>
          <p:cNvSpPr>
            <a:spLocks noGrp="1" noChangeArrowheads="1"/>
          </p:cNvSpPr>
          <p:nvPr>
            <p:ph type="title" sz="quarter"/>
          </p:nvPr>
        </p:nvSpPr>
        <p:spPr/>
        <p:txBody>
          <a:bodyPr/>
          <a:lstStyle/>
          <a:p>
            <a:r>
              <a:rPr lang="en-US" sz="3600" b="1">
                <a:solidFill>
                  <a:srgbClr val="008000"/>
                </a:solidFill>
              </a:rPr>
              <a:t>“Greening” </a:t>
            </a:r>
            <a:r>
              <a:rPr lang="en-US" sz="3600" b="1">
                <a:solidFill>
                  <a:srgbClr val="010103"/>
                </a:solidFill>
              </a:rPr>
              <a:t>the Tourism Industry</a:t>
            </a:r>
          </a:p>
        </p:txBody>
      </p:sp>
      <p:pic>
        <p:nvPicPr>
          <p:cNvPr id="261123" name="Picture 3" descr="kimpton"/>
          <p:cNvPicPr>
            <a:picLocks noGrp="1" noChangeAspect="1" noChangeArrowheads="1"/>
          </p:cNvPicPr>
          <p:nvPr>
            <p:ph sz="quarter" idx="1"/>
          </p:nvPr>
        </p:nvPicPr>
        <p:blipFill>
          <a:blip r:embed="rId3" cstate="print"/>
          <a:srcRect/>
          <a:stretch>
            <a:fillRect/>
          </a:stretch>
        </p:blipFill>
        <p:spPr>
          <a:xfrm>
            <a:off x="914400" y="6248400"/>
            <a:ext cx="4038600" cy="376238"/>
          </a:xfrm>
          <a:noFill/>
          <a:ln/>
        </p:spPr>
      </p:pic>
      <p:pic>
        <p:nvPicPr>
          <p:cNvPr id="261124" name="Picture 4" descr="kimpton"/>
          <p:cNvPicPr>
            <a:picLocks noGrp="1" noChangeAspect="1" noChangeArrowheads="1"/>
          </p:cNvPicPr>
          <p:nvPr>
            <p:ph sz="quarter" idx="2"/>
          </p:nvPr>
        </p:nvPicPr>
        <p:blipFill>
          <a:blip r:embed="rId4" cstate="print"/>
          <a:srcRect/>
          <a:stretch>
            <a:fillRect/>
          </a:stretch>
        </p:blipFill>
        <p:spPr>
          <a:xfrm>
            <a:off x="381000" y="4343400"/>
            <a:ext cx="2667000" cy="1790700"/>
          </a:xfrm>
          <a:noFill/>
          <a:ln/>
        </p:spPr>
      </p:pic>
      <p:pic>
        <p:nvPicPr>
          <p:cNvPr id="261125" name="Picture 5" descr="sustainable_slopes_cover"/>
          <p:cNvPicPr>
            <a:picLocks noGrp="1" noChangeAspect="1" noChangeArrowheads="1"/>
          </p:cNvPicPr>
          <p:nvPr>
            <p:ph sz="quarter" idx="3"/>
          </p:nvPr>
        </p:nvPicPr>
        <p:blipFill>
          <a:blip r:embed="rId5" cstate="print"/>
          <a:srcRect/>
          <a:stretch>
            <a:fillRect/>
          </a:stretch>
        </p:blipFill>
        <p:spPr>
          <a:xfrm>
            <a:off x="4495800" y="1219200"/>
            <a:ext cx="1530350" cy="2187575"/>
          </a:xfrm>
          <a:noFill/>
          <a:ln/>
        </p:spPr>
      </p:pic>
      <p:pic>
        <p:nvPicPr>
          <p:cNvPr id="261127" name="Picture 7" descr="fairmont_corp_logo_89a"/>
          <p:cNvPicPr>
            <a:picLocks noChangeAspect="1" noChangeArrowheads="1"/>
          </p:cNvPicPr>
          <p:nvPr/>
        </p:nvPicPr>
        <p:blipFill>
          <a:blip r:embed="rId6" cstate="print"/>
          <a:srcRect/>
          <a:stretch>
            <a:fillRect/>
          </a:stretch>
        </p:blipFill>
        <p:spPr bwMode="auto">
          <a:xfrm>
            <a:off x="3429000" y="3733800"/>
            <a:ext cx="2357438" cy="909638"/>
          </a:xfrm>
          <a:prstGeom prst="rect">
            <a:avLst/>
          </a:prstGeom>
          <a:noFill/>
        </p:spPr>
      </p:pic>
      <p:pic>
        <p:nvPicPr>
          <p:cNvPr id="261128" name="Picture 8" descr="united_states_image"/>
          <p:cNvPicPr>
            <a:picLocks noChangeAspect="1" noChangeArrowheads="1"/>
          </p:cNvPicPr>
          <p:nvPr/>
        </p:nvPicPr>
        <p:blipFill>
          <a:blip r:embed="rId7" cstate="print"/>
          <a:srcRect/>
          <a:stretch>
            <a:fillRect/>
          </a:stretch>
        </p:blipFill>
        <p:spPr bwMode="auto">
          <a:xfrm>
            <a:off x="3568700" y="4800600"/>
            <a:ext cx="2146300" cy="1377950"/>
          </a:xfrm>
          <a:prstGeom prst="rect">
            <a:avLst/>
          </a:prstGeom>
          <a:noFill/>
        </p:spPr>
      </p:pic>
      <p:pic>
        <p:nvPicPr>
          <p:cNvPr id="261129" name="Picture 9" descr="golf course"/>
          <p:cNvPicPr>
            <a:picLocks noChangeAspect="1" noChangeArrowheads="1"/>
          </p:cNvPicPr>
          <p:nvPr/>
        </p:nvPicPr>
        <p:blipFill>
          <a:blip r:embed="rId8" cstate="print"/>
          <a:srcRect/>
          <a:stretch>
            <a:fillRect/>
          </a:stretch>
        </p:blipFill>
        <p:spPr bwMode="auto">
          <a:xfrm>
            <a:off x="6400800" y="4419600"/>
            <a:ext cx="2309813" cy="1809750"/>
          </a:xfrm>
          <a:prstGeom prst="rect">
            <a:avLst/>
          </a:prstGeom>
          <a:noFill/>
        </p:spPr>
      </p:pic>
      <p:pic>
        <p:nvPicPr>
          <p:cNvPr id="261130" name="Picture 10" descr="SN Logo"/>
          <p:cNvPicPr>
            <a:picLocks noChangeAspect="1" noChangeArrowheads="1"/>
          </p:cNvPicPr>
          <p:nvPr/>
        </p:nvPicPr>
        <p:blipFill>
          <a:blip r:embed="rId9" cstate="print"/>
          <a:srcRect/>
          <a:stretch>
            <a:fillRect/>
          </a:stretch>
        </p:blipFill>
        <p:spPr bwMode="auto">
          <a:xfrm>
            <a:off x="2667000" y="1295400"/>
            <a:ext cx="1524000" cy="1752600"/>
          </a:xfrm>
          <a:prstGeom prst="rect">
            <a:avLst/>
          </a:prstGeom>
          <a:noFill/>
        </p:spPr>
      </p:pic>
      <p:pic>
        <p:nvPicPr>
          <p:cNvPr id="261131" name="Picture 11" descr="audubon75x114"/>
          <p:cNvPicPr>
            <a:picLocks noGrp="1" noChangeAspect="1" noChangeArrowheads="1"/>
          </p:cNvPicPr>
          <p:nvPr>
            <p:ph sz="quarter" idx="4"/>
          </p:nvPr>
        </p:nvPicPr>
        <p:blipFill>
          <a:blip r:embed="rId10" cstate="print"/>
          <a:srcRect/>
          <a:stretch>
            <a:fillRect/>
          </a:stretch>
        </p:blipFill>
        <p:spPr>
          <a:xfrm>
            <a:off x="6934200" y="2286000"/>
            <a:ext cx="1143000" cy="1847850"/>
          </a:xfrm>
          <a:noFill/>
          <a:ln/>
        </p:spPr>
      </p:pic>
      <p:pic>
        <p:nvPicPr>
          <p:cNvPr id="261132" name="Picture 12" descr="scandic"/>
          <p:cNvPicPr>
            <a:picLocks noChangeAspect="1" noChangeArrowheads="1"/>
          </p:cNvPicPr>
          <p:nvPr/>
        </p:nvPicPr>
        <p:blipFill>
          <a:blip r:embed="rId11" cstate="print"/>
          <a:srcRect/>
          <a:stretch>
            <a:fillRect/>
          </a:stretch>
        </p:blipFill>
        <p:spPr bwMode="auto">
          <a:xfrm>
            <a:off x="2819400" y="3200400"/>
            <a:ext cx="1152525" cy="257175"/>
          </a:xfrm>
          <a:prstGeom prst="rect">
            <a:avLst/>
          </a:prstGeom>
          <a:noFill/>
        </p:spPr>
      </p:pic>
      <p:pic>
        <p:nvPicPr>
          <p:cNvPr id="261133" name="Picture 13" descr="scandic"/>
          <p:cNvPicPr>
            <a:picLocks noChangeAspect="1" noChangeArrowheads="1"/>
          </p:cNvPicPr>
          <p:nvPr/>
        </p:nvPicPr>
        <p:blipFill>
          <a:blip r:embed="rId12" cstate="print"/>
          <a:srcRect/>
          <a:stretch>
            <a:fillRect/>
          </a:stretch>
        </p:blipFill>
        <p:spPr bwMode="auto">
          <a:xfrm>
            <a:off x="304800" y="2286000"/>
            <a:ext cx="2286000" cy="1066800"/>
          </a:xfrm>
          <a:prstGeom prst="rect">
            <a:avLst/>
          </a:prstGeom>
          <a:noFill/>
        </p:spPr>
      </p:pic>
      <p:sp>
        <p:nvSpPr>
          <p:cNvPr id="13" name="TextBox 12"/>
          <p:cNvSpPr txBox="1"/>
          <p:nvPr/>
        </p:nvSpPr>
        <p:spPr>
          <a:xfrm>
            <a:off x="228600" y="1676400"/>
            <a:ext cx="2209800" cy="584775"/>
          </a:xfrm>
          <a:prstGeom prst="rect">
            <a:avLst/>
          </a:prstGeom>
          <a:noFill/>
        </p:spPr>
        <p:txBody>
          <a:bodyPr wrap="square" rtlCol="0">
            <a:spAutoFit/>
          </a:bodyPr>
          <a:lstStyle/>
          <a:p>
            <a:pPr algn="ctr"/>
            <a:r>
              <a:rPr lang="en-US" sz="3200" b="1" u="sng" dirty="0" smtClean="0">
                <a:solidFill>
                  <a:schemeClr val="accent3">
                    <a:lumMod val="50000"/>
                  </a:schemeClr>
                </a:solidFill>
              </a:rPr>
              <a:t>Ski Resorts</a:t>
            </a:r>
            <a:endParaRPr lang="en-US" sz="3200" b="1" u="sng" dirty="0">
              <a:solidFill>
                <a:schemeClr val="accent3">
                  <a:lumMod val="50000"/>
                </a:schemeClr>
              </a:solidFill>
            </a:endParaRPr>
          </a:p>
        </p:txBody>
      </p:sp>
      <p:sp>
        <p:nvSpPr>
          <p:cNvPr id="14" name="TextBox 13"/>
          <p:cNvSpPr txBox="1"/>
          <p:nvPr/>
        </p:nvSpPr>
        <p:spPr>
          <a:xfrm>
            <a:off x="6324600" y="1600200"/>
            <a:ext cx="2438400" cy="584775"/>
          </a:xfrm>
          <a:prstGeom prst="rect">
            <a:avLst/>
          </a:prstGeom>
          <a:noFill/>
        </p:spPr>
        <p:txBody>
          <a:bodyPr wrap="square" rtlCol="0">
            <a:spAutoFit/>
          </a:bodyPr>
          <a:lstStyle/>
          <a:p>
            <a:pPr algn="ctr"/>
            <a:r>
              <a:rPr lang="en-US" sz="3200" b="1" u="sng" dirty="0" smtClean="0">
                <a:solidFill>
                  <a:schemeClr val="accent3">
                    <a:lumMod val="50000"/>
                  </a:schemeClr>
                </a:solidFill>
              </a:rPr>
              <a:t>Golf Courses</a:t>
            </a:r>
            <a:endParaRPr lang="en-US" sz="3200" b="1" u="sng" dirty="0">
              <a:solidFill>
                <a:schemeClr val="accent3">
                  <a:lumMod val="50000"/>
                </a:schemeClr>
              </a:solidFill>
            </a:endParaRPr>
          </a:p>
        </p:txBody>
      </p:sp>
      <p:sp>
        <p:nvSpPr>
          <p:cNvPr id="16" name="TextBox 15"/>
          <p:cNvSpPr txBox="1"/>
          <p:nvPr/>
        </p:nvSpPr>
        <p:spPr>
          <a:xfrm>
            <a:off x="0" y="3657600"/>
            <a:ext cx="1981200" cy="584775"/>
          </a:xfrm>
          <a:prstGeom prst="rect">
            <a:avLst/>
          </a:prstGeom>
          <a:noFill/>
        </p:spPr>
        <p:txBody>
          <a:bodyPr wrap="square" rtlCol="0">
            <a:spAutoFit/>
          </a:bodyPr>
          <a:lstStyle/>
          <a:p>
            <a:pPr algn="ctr"/>
            <a:r>
              <a:rPr lang="en-US" sz="3200" b="1" u="sng" dirty="0" smtClean="0">
                <a:solidFill>
                  <a:schemeClr val="accent3">
                    <a:lumMod val="50000"/>
                  </a:schemeClr>
                </a:solidFill>
              </a:rPr>
              <a:t>Hotels</a:t>
            </a:r>
            <a:endParaRPr lang="en-US" sz="3200" b="1" u="sng" dirty="0">
              <a:solidFill>
                <a:schemeClr val="accent3">
                  <a:lumMod val="50000"/>
                </a:schemeClr>
              </a:solidFill>
            </a:endParaRP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61127"/>
                                        </p:tgtEl>
                                        <p:attrNameLst>
                                          <p:attrName>style.visibility</p:attrName>
                                        </p:attrNameLst>
                                      </p:cBhvr>
                                      <p:to>
                                        <p:strVal val="visible"/>
                                      </p:to>
                                    </p:set>
                                    <p:anim calcmode="lin" valueType="num">
                                      <p:cBhvr additive="base">
                                        <p:cTn id="7" dur="500" fill="hold"/>
                                        <p:tgtEl>
                                          <p:spTgt spid="261127"/>
                                        </p:tgtEl>
                                        <p:attrNameLst>
                                          <p:attrName>ppt_x</p:attrName>
                                        </p:attrNameLst>
                                      </p:cBhvr>
                                      <p:tavLst>
                                        <p:tav tm="0">
                                          <p:val>
                                            <p:strVal val="#ppt_x"/>
                                          </p:val>
                                        </p:tav>
                                        <p:tav tm="100000">
                                          <p:val>
                                            <p:strVal val="#ppt_x"/>
                                          </p:val>
                                        </p:tav>
                                      </p:tavLst>
                                    </p:anim>
                                    <p:anim calcmode="lin" valueType="num">
                                      <p:cBhvr additive="base">
                                        <p:cTn id="8" dur="500" fill="hold"/>
                                        <p:tgtEl>
                                          <p:spTgt spid="26112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61128"/>
                                        </p:tgtEl>
                                        <p:attrNameLst>
                                          <p:attrName>style.visibility</p:attrName>
                                        </p:attrNameLst>
                                      </p:cBhvr>
                                      <p:to>
                                        <p:strVal val="visible"/>
                                      </p:to>
                                    </p:set>
                                    <p:anim calcmode="lin" valueType="num">
                                      <p:cBhvr additive="base">
                                        <p:cTn id="11" dur="1000" fill="hold"/>
                                        <p:tgtEl>
                                          <p:spTgt spid="261128"/>
                                        </p:tgtEl>
                                        <p:attrNameLst>
                                          <p:attrName>ppt_x</p:attrName>
                                        </p:attrNameLst>
                                      </p:cBhvr>
                                      <p:tavLst>
                                        <p:tav tm="0">
                                          <p:val>
                                            <p:strVal val="#ppt_x"/>
                                          </p:val>
                                        </p:tav>
                                        <p:tav tm="100000">
                                          <p:val>
                                            <p:strVal val="#ppt_x"/>
                                          </p:val>
                                        </p:tav>
                                      </p:tavLst>
                                    </p:anim>
                                    <p:anim calcmode="lin" valueType="num">
                                      <p:cBhvr additive="base">
                                        <p:cTn id="12" dur="1000" fill="hold"/>
                                        <p:tgtEl>
                                          <p:spTgt spid="26112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61123"/>
                                        </p:tgtEl>
                                        <p:attrNameLst>
                                          <p:attrName>style.visibility</p:attrName>
                                        </p:attrNameLst>
                                      </p:cBhvr>
                                      <p:to>
                                        <p:strVal val="visible"/>
                                      </p:to>
                                    </p:set>
                                    <p:anim calcmode="lin" valueType="num">
                                      <p:cBhvr additive="base">
                                        <p:cTn id="15" dur="1000" fill="hold"/>
                                        <p:tgtEl>
                                          <p:spTgt spid="261123"/>
                                        </p:tgtEl>
                                        <p:attrNameLst>
                                          <p:attrName>ppt_x</p:attrName>
                                        </p:attrNameLst>
                                      </p:cBhvr>
                                      <p:tavLst>
                                        <p:tav tm="0">
                                          <p:val>
                                            <p:strVal val="#ppt_x"/>
                                          </p:val>
                                        </p:tav>
                                        <p:tav tm="100000">
                                          <p:val>
                                            <p:strVal val="#ppt_x"/>
                                          </p:val>
                                        </p:tav>
                                      </p:tavLst>
                                    </p:anim>
                                    <p:anim calcmode="lin" valueType="num">
                                      <p:cBhvr additive="base">
                                        <p:cTn id="16" dur="1000" fill="hold"/>
                                        <p:tgtEl>
                                          <p:spTgt spid="26112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61124"/>
                                        </p:tgtEl>
                                        <p:attrNameLst>
                                          <p:attrName>style.visibility</p:attrName>
                                        </p:attrNameLst>
                                      </p:cBhvr>
                                      <p:to>
                                        <p:strVal val="visible"/>
                                      </p:to>
                                    </p:set>
                                    <p:anim calcmode="lin" valueType="num">
                                      <p:cBhvr additive="base">
                                        <p:cTn id="19" dur="1000" fill="hold"/>
                                        <p:tgtEl>
                                          <p:spTgt spid="261124"/>
                                        </p:tgtEl>
                                        <p:attrNameLst>
                                          <p:attrName>ppt_x</p:attrName>
                                        </p:attrNameLst>
                                      </p:cBhvr>
                                      <p:tavLst>
                                        <p:tav tm="0">
                                          <p:val>
                                            <p:strVal val="#ppt_x"/>
                                          </p:val>
                                        </p:tav>
                                        <p:tav tm="100000">
                                          <p:val>
                                            <p:strVal val="#ppt_x"/>
                                          </p:val>
                                        </p:tav>
                                      </p:tavLst>
                                    </p:anim>
                                    <p:anim calcmode="lin" valueType="num">
                                      <p:cBhvr additive="base">
                                        <p:cTn id="20" dur="1000" fill="hold"/>
                                        <p:tgtEl>
                                          <p:spTgt spid="26112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61132"/>
                                        </p:tgtEl>
                                        <p:attrNameLst>
                                          <p:attrName>style.visibility</p:attrName>
                                        </p:attrNameLst>
                                      </p:cBhvr>
                                      <p:to>
                                        <p:strVal val="visible"/>
                                      </p:to>
                                    </p:set>
                                    <p:anim calcmode="lin" valueType="num">
                                      <p:cBhvr additive="base">
                                        <p:cTn id="23" dur="1000" fill="hold"/>
                                        <p:tgtEl>
                                          <p:spTgt spid="261132"/>
                                        </p:tgtEl>
                                        <p:attrNameLst>
                                          <p:attrName>ppt_x</p:attrName>
                                        </p:attrNameLst>
                                      </p:cBhvr>
                                      <p:tavLst>
                                        <p:tav tm="0">
                                          <p:val>
                                            <p:strVal val="#ppt_x"/>
                                          </p:val>
                                        </p:tav>
                                        <p:tav tm="100000">
                                          <p:val>
                                            <p:strVal val="#ppt_x"/>
                                          </p:val>
                                        </p:tav>
                                      </p:tavLst>
                                    </p:anim>
                                    <p:anim calcmode="lin" valueType="num">
                                      <p:cBhvr additive="base">
                                        <p:cTn id="24" dur="1000" fill="hold"/>
                                        <p:tgtEl>
                                          <p:spTgt spid="26113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61133"/>
                                        </p:tgtEl>
                                        <p:attrNameLst>
                                          <p:attrName>style.visibility</p:attrName>
                                        </p:attrNameLst>
                                      </p:cBhvr>
                                      <p:to>
                                        <p:strVal val="visible"/>
                                      </p:to>
                                    </p:set>
                                    <p:anim calcmode="lin" valueType="num">
                                      <p:cBhvr additive="base">
                                        <p:cTn id="27" dur="1000" fill="hold"/>
                                        <p:tgtEl>
                                          <p:spTgt spid="261133"/>
                                        </p:tgtEl>
                                        <p:attrNameLst>
                                          <p:attrName>ppt_x</p:attrName>
                                        </p:attrNameLst>
                                      </p:cBhvr>
                                      <p:tavLst>
                                        <p:tav tm="0">
                                          <p:val>
                                            <p:strVal val="#ppt_x"/>
                                          </p:val>
                                        </p:tav>
                                        <p:tav tm="100000">
                                          <p:val>
                                            <p:strVal val="#ppt_x"/>
                                          </p:val>
                                        </p:tav>
                                      </p:tavLst>
                                    </p:anim>
                                    <p:anim calcmode="lin" valueType="num">
                                      <p:cBhvr additive="base">
                                        <p:cTn id="28" dur="1000" fill="hold"/>
                                        <p:tgtEl>
                                          <p:spTgt spid="26113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61125"/>
                                        </p:tgtEl>
                                        <p:attrNameLst>
                                          <p:attrName>style.visibility</p:attrName>
                                        </p:attrNameLst>
                                      </p:cBhvr>
                                      <p:to>
                                        <p:strVal val="visible"/>
                                      </p:to>
                                    </p:set>
                                    <p:anim calcmode="lin" valueType="num">
                                      <p:cBhvr additive="base">
                                        <p:cTn id="33" dur="1000" fill="hold"/>
                                        <p:tgtEl>
                                          <p:spTgt spid="261125"/>
                                        </p:tgtEl>
                                        <p:attrNameLst>
                                          <p:attrName>ppt_x</p:attrName>
                                        </p:attrNameLst>
                                      </p:cBhvr>
                                      <p:tavLst>
                                        <p:tav tm="0">
                                          <p:val>
                                            <p:strVal val="#ppt_x"/>
                                          </p:val>
                                        </p:tav>
                                        <p:tav tm="100000">
                                          <p:val>
                                            <p:strVal val="#ppt_x"/>
                                          </p:val>
                                        </p:tav>
                                      </p:tavLst>
                                    </p:anim>
                                    <p:anim calcmode="lin" valueType="num">
                                      <p:cBhvr additive="base">
                                        <p:cTn id="34" dur="1000" fill="hold"/>
                                        <p:tgtEl>
                                          <p:spTgt spid="261125"/>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61130"/>
                                        </p:tgtEl>
                                        <p:attrNameLst>
                                          <p:attrName>style.visibility</p:attrName>
                                        </p:attrNameLst>
                                      </p:cBhvr>
                                      <p:to>
                                        <p:strVal val="visible"/>
                                      </p:to>
                                    </p:set>
                                    <p:anim calcmode="lin" valueType="num">
                                      <p:cBhvr additive="base">
                                        <p:cTn id="37" dur="1000" fill="hold"/>
                                        <p:tgtEl>
                                          <p:spTgt spid="261130"/>
                                        </p:tgtEl>
                                        <p:attrNameLst>
                                          <p:attrName>ppt_x</p:attrName>
                                        </p:attrNameLst>
                                      </p:cBhvr>
                                      <p:tavLst>
                                        <p:tav tm="0">
                                          <p:val>
                                            <p:strVal val="#ppt_x"/>
                                          </p:val>
                                        </p:tav>
                                        <p:tav tm="100000">
                                          <p:val>
                                            <p:strVal val="#ppt_x"/>
                                          </p:val>
                                        </p:tav>
                                      </p:tavLst>
                                    </p:anim>
                                    <p:anim calcmode="lin" valueType="num">
                                      <p:cBhvr additive="base">
                                        <p:cTn id="38" dur="1000" fill="hold"/>
                                        <p:tgtEl>
                                          <p:spTgt spid="26113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61131"/>
                                        </p:tgtEl>
                                        <p:attrNameLst>
                                          <p:attrName>style.visibility</p:attrName>
                                        </p:attrNameLst>
                                      </p:cBhvr>
                                      <p:to>
                                        <p:strVal val="visible"/>
                                      </p:to>
                                    </p:set>
                                    <p:anim calcmode="lin" valueType="num">
                                      <p:cBhvr additive="base">
                                        <p:cTn id="43" dur="1000" fill="hold"/>
                                        <p:tgtEl>
                                          <p:spTgt spid="261131"/>
                                        </p:tgtEl>
                                        <p:attrNameLst>
                                          <p:attrName>ppt_x</p:attrName>
                                        </p:attrNameLst>
                                      </p:cBhvr>
                                      <p:tavLst>
                                        <p:tav tm="0">
                                          <p:val>
                                            <p:strVal val="#ppt_x"/>
                                          </p:val>
                                        </p:tav>
                                        <p:tav tm="100000">
                                          <p:val>
                                            <p:strVal val="#ppt_x"/>
                                          </p:val>
                                        </p:tav>
                                      </p:tavLst>
                                    </p:anim>
                                    <p:anim calcmode="lin" valueType="num">
                                      <p:cBhvr additive="base">
                                        <p:cTn id="44" dur="1000" fill="hold"/>
                                        <p:tgtEl>
                                          <p:spTgt spid="261131"/>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61129"/>
                                        </p:tgtEl>
                                        <p:attrNameLst>
                                          <p:attrName>style.visibility</p:attrName>
                                        </p:attrNameLst>
                                      </p:cBhvr>
                                      <p:to>
                                        <p:strVal val="visible"/>
                                      </p:to>
                                    </p:set>
                                    <p:anim calcmode="lin" valueType="num">
                                      <p:cBhvr additive="base">
                                        <p:cTn id="47" dur="1000" fill="hold"/>
                                        <p:tgtEl>
                                          <p:spTgt spid="261129"/>
                                        </p:tgtEl>
                                        <p:attrNameLst>
                                          <p:attrName>ppt_x</p:attrName>
                                        </p:attrNameLst>
                                      </p:cBhvr>
                                      <p:tavLst>
                                        <p:tav tm="0">
                                          <p:val>
                                            <p:strVal val="#ppt_x"/>
                                          </p:val>
                                        </p:tav>
                                        <p:tav tm="100000">
                                          <p:val>
                                            <p:strVal val="#ppt_x"/>
                                          </p:val>
                                        </p:tav>
                                      </p:tavLst>
                                    </p:anim>
                                    <p:anim calcmode="lin" valueType="num">
                                      <p:cBhvr additive="base">
                                        <p:cTn id="48" dur="1000" fill="hold"/>
                                        <p:tgtEl>
                                          <p:spTgt spid="2611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36699">
            <a:alpha val="0"/>
          </a:srgbClr>
        </a:solidFill>
        <a:effectLst/>
      </p:bgPr>
    </p:bg>
    <p:spTree>
      <p:nvGrpSpPr>
        <p:cNvPr id="1" name=""/>
        <p:cNvGrpSpPr/>
        <p:nvPr/>
      </p:nvGrpSpPr>
      <p:grpSpPr>
        <a:xfrm>
          <a:off x="0" y="0"/>
          <a:ext cx="0" cy="0"/>
          <a:chOff x="0" y="0"/>
          <a:chExt cx="0" cy="0"/>
        </a:xfrm>
      </p:grpSpPr>
      <p:sp>
        <p:nvSpPr>
          <p:cNvPr id="259074" name="Rectangle 2"/>
          <p:cNvSpPr>
            <a:spLocks noGrp="1" noChangeArrowheads="1"/>
          </p:cNvSpPr>
          <p:nvPr>
            <p:ph type="title" idx="4294967295"/>
          </p:nvPr>
        </p:nvSpPr>
        <p:spPr>
          <a:xfrm>
            <a:off x="609600" y="457200"/>
            <a:ext cx="7772400" cy="1081088"/>
          </a:xfrm>
        </p:spPr>
        <p:txBody>
          <a:bodyPr/>
          <a:lstStyle/>
          <a:p>
            <a:r>
              <a:rPr lang="es-ES" b="1">
                <a:latin typeface="Tahoma" pitchFamily="34" charset="0"/>
              </a:rPr>
              <a:t>Sustainable Tourism</a:t>
            </a:r>
          </a:p>
        </p:txBody>
      </p:sp>
      <p:sp>
        <p:nvSpPr>
          <p:cNvPr id="259075" name="AutoShape 3"/>
          <p:cNvSpPr>
            <a:spLocks noChangeArrowheads="1"/>
          </p:cNvSpPr>
          <p:nvPr/>
        </p:nvSpPr>
        <p:spPr bwMode="auto">
          <a:xfrm rot="-28747994">
            <a:off x="6511925" y="3346450"/>
            <a:ext cx="1712913" cy="354013"/>
          </a:xfrm>
          <a:prstGeom prst="rightArrow">
            <a:avLst>
              <a:gd name="adj1" fmla="val 50000"/>
              <a:gd name="adj2" fmla="val 120964"/>
            </a:avLst>
          </a:prstGeom>
          <a:solidFill>
            <a:schemeClr val="accent1"/>
          </a:solidFill>
          <a:ln w="12700" cap="sq">
            <a:solidFill>
              <a:schemeClr val="tx1"/>
            </a:solidFill>
            <a:miter lim="800000"/>
            <a:headEnd type="none" w="sm" len="sm"/>
            <a:tailEnd type="none" w="sm" len="sm"/>
          </a:ln>
          <a:effectLst/>
        </p:spPr>
        <p:txBody>
          <a:bodyPr wrap="none" anchor="ctr"/>
          <a:lstStyle/>
          <a:p>
            <a:endParaRPr lang="en-US"/>
          </a:p>
        </p:txBody>
      </p:sp>
      <p:sp>
        <p:nvSpPr>
          <p:cNvPr id="259076" name="AutoShape 4"/>
          <p:cNvSpPr>
            <a:spLocks noChangeArrowheads="1"/>
          </p:cNvSpPr>
          <p:nvPr/>
        </p:nvSpPr>
        <p:spPr bwMode="auto">
          <a:xfrm rot="-39560171">
            <a:off x="6621463" y="3278188"/>
            <a:ext cx="2165350" cy="304800"/>
          </a:xfrm>
          <a:prstGeom prst="rightArrow">
            <a:avLst>
              <a:gd name="adj1" fmla="val 50000"/>
              <a:gd name="adj2" fmla="val 177604"/>
            </a:avLst>
          </a:prstGeom>
          <a:solidFill>
            <a:schemeClr val="accent1"/>
          </a:solidFill>
          <a:ln w="12700" cap="sq">
            <a:solidFill>
              <a:schemeClr val="tx1"/>
            </a:solidFill>
            <a:miter lim="800000"/>
            <a:headEnd type="none" w="sm" len="sm"/>
            <a:tailEnd type="none" w="sm" len="sm"/>
          </a:ln>
          <a:effectLst/>
        </p:spPr>
        <p:txBody>
          <a:bodyPr wrap="none" anchor="ctr"/>
          <a:lstStyle/>
          <a:p>
            <a:endParaRPr lang="en-US"/>
          </a:p>
        </p:txBody>
      </p:sp>
      <p:sp>
        <p:nvSpPr>
          <p:cNvPr id="259077" name="Oval 5"/>
          <p:cNvSpPr>
            <a:spLocks noChangeArrowheads="1"/>
          </p:cNvSpPr>
          <p:nvPr/>
        </p:nvSpPr>
        <p:spPr bwMode="auto">
          <a:xfrm>
            <a:off x="5607050" y="4364038"/>
            <a:ext cx="3384550" cy="1943100"/>
          </a:xfrm>
          <a:prstGeom prst="ellipse">
            <a:avLst/>
          </a:prstGeom>
          <a:solidFill>
            <a:srgbClr val="FF99CC">
              <a:alpha val="57001"/>
            </a:srgbClr>
          </a:solidFill>
          <a:ln w="12700" cap="sq">
            <a:solidFill>
              <a:schemeClr val="tx1"/>
            </a:solidFill>
            <a:round/>
            <a:headEnd type="none" w="sm" len="sm"/>
            <a:tailEnd type="none" w="sm" len="sm"/>
          </a:ln>
          <a:effectLst/>
        </p:spPr>
        <p:txBody>
          <a:bodyPr wrap="none" anchor="ctr"/>
          <a:lstStyle/>
          <a:p>
            <a:pPr algn="ctr"/>
            <a:r>
              <a:rPr lang="en-US" sz="2400" b="1">
                <a:latin typeface="Verdana" pitchFamily="34" charset="0"/>
                <a:ea typeface="Arial Unicode MS" pitchFamily="34" charset="-128"/>
                <a:cs typeface="Arial Unicode MS" pitchFamily="34" charset="-128"/>
              </a:rPr>
              <a:t>Sun &amp; Beach</a:t>
            </a:r>
          </a:p>
          <a:p>
            <a:pPr algn="ctr"/>
            <a:endParaRPr lang="en-US" sz="2400">
              <a:latin typeface="Verdana" pitchFamily="34" charset="0"/>
              <a:ea typeface="Arial Unicode MS" pitchFamily="34" charset="-128"/>
              <a:cs typeface="Arial Unicode MS" pitchFamily="34" charset="-128"/>
            </a:endParaRPr>
          </a:p>
        </p:txBody>
      </p:sp>
      <p:sp>
        <p:nvSpPr>
          <p:cNvPr id="259078" name="AutoShape 6"/>
          <p:cNvSpPr>
            <a:spLocks noChangeArrowheads="1"/>
          </p:cNvSpPr>
          <p:nvPr/>
        </p:nvSpPr>
        <p:spPr bwMode="auto">
          <a:xfrm>
            <a:off x="3833813" y="5876925"/>
            <a:ext cx="1957387" cy="300038"/>
          </a:xfrm>
          <a:prstGeom prst="rightArrow">
            <a:avLst>
              <a:gd name="adj1" fmla="val 50000"/>
              <a:gd name="adj2" fmla="val 163095"/>
            </a:avLst>
          </a:prstGeom>
          <a:solidFill>
            <a:schemeClr val="accent1"/>
          </a:solidFill>
          <a:ln w="12700" cap="sq">
            <a:solidFill>
              <a:schemeClr val="tx1"/>
            </a:solidFill>
            <a:miter lim="800000"/>
            <a:headEnd type="none" w="sm" len="sm"/>
            <a:tailEnd type="none" w="sm" len="sm"/>
          </a:ln>
          <a:effectLst/>
        </p:spPr>
        <p:txBody>
          <a:bodyPr wrap="none" anchor="ctr"/>
          <a:lstStyle/>
          <a:p>
            <a:endParaRPr lang="en-US"/>
          </a:p>
        </p:txBody>
      </p:sp>
      <p:sp>
        <p:nvSpPr>
          <p:cNvPr id="259079" name="AutoShape 7"/>
          <p:cNvSpPr>
            <a:spLocks noChangeArrowheads="1"/>
          </p:cNvSpPr>
          <p:nvPr/>
        </p:nvSpPr>
        <p:spPr bwMode="auto">
          <a:xfrm rot="-3707650">
            <a:off x="1143794" y="3464719"/>
            <a:ext cx="1728787" cy="358775"/>
          </a:xfrm>
          <a:prstGeom prst="rightArrow">
            <a:avLst>
              <a:gd name="adj1" fmla="val 50000"/>
              <a:gd name="adj2" fmla="val 120465"/>
            </a:avLst>
          </a:prstGeom>
          <a:solidFill>
            <a:schemeClr val="accent1"/>
          </a:solidFill>
          <a:ln w="12700" cap="sq">
            <a:solidFill>
              <a:schemeClr val="tx1"/>
            </a:solidFill>
            <a:miter lim="800000"/>
            <a:headEnd type="none" w="sm" len="sm"/>
            <a:tailEnd type="none" w="sm" len="sm"/>
          </a:ln>
          <a:effectLst/>
        </p:spPr>
        <p:txBody>
          <a:bodyPr wrap="none" anchor="ctr"/>
          <a:lstStyle/>
          <a:p>
            <a:endParaRPr lang="en-US"/>
          </a:p>
        </p:txBody>
      </p:sp>
      <p:sp>
        <p:nvSpPr>
          <p:cNvPr id="259080" name="Oval 8"/>
          <p:cNvSpPr>
            <a:spLocks noChangeArrowheads="1"/>
          </p:cNvSpPr>
          <p:nvPr/>
        </p:nvSpPr>
        <p:spPr bwMode="auto">
          <a:xfrm>
            <a:off x="638175" y="4364038"/>
            <a:ext cx="3248025" cy="2160587"/>
          </a:xfrm>
          <a:prstGeom prst="ellipse">
            <a:avLst/>
          </a:prstGeom>
          <a:solidFill>
            <a:srgbClr val="FFFF00">
              <a:alpha val="57001"/>
            </a:srgbClr>
          </a:solidFill>
          <a:ln w="12700" cap="sq">
            <a:solidFill>
              <a:schemeClr val="tx1"/>
            </a:solidFill>
            <a:round/>
            <a:headEnd type="none" w="sm" len="sm"/>
            <a:tailEnd type="none" w="sm" len="sm"/>
          </a:ln>
          <a:effectLst/>
        </p:spPr>
        <p:txBody>
          <a:bodyPr wrap="none" anchor="ctr"/>
          <a:lstStyle/>
          <a:p>
            <a:pPr algn="ctr"/>
            <a:r>
              <a:rPr lang="en-US" sz="2400" b="1">
                <a:latin typeface="Verdana" pitchFamily="34" charset="0"/>
                <a:ea typeface="Arial Unicode MS" pitchFamily="34" charset="-128"/>
                <a:cs typeface="Arial Unicode MS" pitchFamily="34" charset="-128"/>
              </a:rPr>
              <a:t>Urban Tourism</a:t>
            </a:r>
          </a:p>
          <a:p>
            <a:pPr algn="ctr"/>
            <a:endParaRPr lang="en-US" sz="2400">
              <a:latin typeface="Verdana" pitchFamily="34" charset="0"/>
              <a:ea typeface="Arial Unicode MS" pitchFamily="34" charset="-128"/>
              <a:cs typeface="Arial Unicode MS" pitchFamily="34" charset="-128"/>
            </a:endParaRPr>
          </a:p>
        </p:txBody>
      </p:sp>
      <p:sp>
        <p:nvSpPr>
          <p:cNvPr id="259081" name="AutoShape 9"/>
          <p:cNvSpPr>
            <a:spLocks noChangeArrowheads="1"/>
          </p:cNvSpPr>
          <p:nvPr/>
        </p:nvSpPr>
        <p:spPr bwMode="auto">
          <a:xfrm rot="-35966561">
            <a:off x="441325" y="3286125"/>
            <a:ext cx="2454275" cy="288925"/>
          </a:xfrm>
          <a:prstGeom prst="rightArrow">
            <a:avLst>
              <a:gd name="adj1" fmla="val 50000"/>
              <a:gd name="adj2" fmla="val 212363"/>
            </a:avLst>
          </a:prstGeom>
          <a:solidFill>
            <a:schemeClr val="accent1"/>
          </a:solidFill>
          <a:ln w="12700" cap="sq">
            <a:solidFill>
              <a:schemeClr val="tx1"/>
            </a:solidFill>
            <a:miter lim="800000"/>
            <a:headEnd type="none" w="sm" len="sm"/>
            <a:tailEnd type="none" w="sm" len="sm"/>
          </a:ln>
          <a:effectLst/>
        </p:spPr>
        <p:txBody>
          <a:bodyPr wrap="none" anchor="ctr"/>
          <a:lstStyle/>
          <a:p>
            <a:endParaRPr lang="en-US"/>
          </a:p>
        </p:txBody>
      </p:sp>
      <p:sp>
        <p:nvSpPr>
          <p:cNvPr id="259082" name="Oval 10"/>
          <p:cNvSpPr>
            <a:spLocks noChangeArrowheads="1"/>
          </p:cNvSpPr>
          <p:nvPr/>
        </p:nvSpPr>
        <p:spPr bwMode="auto">
          <a:xfrm>
            <a:off x="2511425" y="1700213"/>
            <a:ext cx="4319588" cy="2159000"/>
          </a:xfrm>
          <a:prstGeom prst="ellipse">
            <a:avLst/>
          </a:prstGeom>
          <a:solidFill>
            <a:srgbClr val="33CCCC">
              <a:alpha val="57001"/>
            </a:srgbClr>
          </a:solidFill>
          <a:ln w="12700" cap="sq">
            <a:solidFill>
              <a:schemeClr val="tx1"/>
            </a:solidFill>
            <a:round/>
            <a:headEnd type="none" w="sm" len="sm"/>
            <a:tailEnd type="none" w="sm" len="sm"/>
          </a:ln>
          <a:effectLst/>
        </p:spPr>
        <p:txBody>
          <a:bodyPr wrap="none" anchor="ctr"/>
          <a:lstStyle/>
          <a:p>
            <a:pPr algn="ctr"/>
            <a:r>
              <a:rPr lang="en-US" sz="2400" b="1">
                <a:latin typeface="Verdana" pitchFamily="34" charset="0"/>
                <a:ea typeface="Arial Unicode MS" pitchFamily="34" charset="-128"/>
                <a:cs typeface="Arial Unicode MS" pitchFamily="34" charset="-128"/>
              </a:rPr>
              <a:t>Nature-based Tourism</a:t>
            </a:r>
          </a:p>
          <a:p>
            <a:pPr algn="ctr"/>
            <a:endParaRPr lang="en-US" sz="2400">
              <a:latin typeface="Verdana" pitchFamily="34" charset="0"/>
              <a:ea typeface="Arial Unicode MS" pitchFamily="34" charset="-128"/>
              <a:cs typeface="Arial Unicode MS" pitchFamily="34" charset="-128"/>
            </a:endParaRPr>
          </a:p>
          <a:p>
            <a:pPr algn="ctr"/>
            <a:endParaRPr lang="en-US" sz="2400">
              <a:latin typeface="Verdana" pitchFamily="34" charset="0"/>
              <a:ea typeface="Arial Unicode MS" pitchFamily="34" charset="-128"/>
              <a:cs typeface="Arial Unicode MS" pitchFamily="34" charset="-128"/>
            </a:endParaRPr>
          </a:p>
        </p:txBody>
      </p:sp>
      <p:sp>
        <p:nvSpPr>
          <p:cNvPr id="259083" name="Oval 11"/>
          <p:cNvSpPr>
            <a:spLocks noChangeArrowheads="1"/>
          </p:cNvSpPr>
          <p:nvPr/>
        </p:nvSpPr>
        <p:spPr bwMode="auto">
          <a:xfrm>
            <a:off x="2438400" y="2708275"/>
            <a:ext cx="4681538" cy="3097213"/>
          </a:xfrm>
          <a:prstGeom prst="ellipse">
            <a:avLst/>
          </a:prstGeom>
          <a:solidFill>
            <a:srgbClr val="FF6600">
              <a:alpha val="50000"/>
            </a:srgbClr>
          </a:solidFill>
          <a:ln w="12700" cap="sq">
            <a:solidFill>
              <a:schemeClr val="tx1"/>
            </a:solidFill>
            <a:round/>
            <a:headEnd type="none" w="sm" len="sm"/>
            <a:tailEnd type="none" w="sm" len="sm"/>
          </a:ln>
          <a:effectLst/>
        </p:spPr>
        <p:txBody>
          <a:bodyPr wrap="none" anchor="ctr"/>
          <a:lstStyle/>
          <a:p>
            <a:pPr algn="ctr"/>
            <a:r>
              <a:rPr lang="en-US" sz="2400" b="1">
                <a:solidFill>
                  <a:srgbClr val="000066"/>
                </a:solidFill>
                <a:latin typeface="Verdana" pitchFamily="34" charset="0"/>
                <a:ea typeface="Arial Unicode MS" pitchFamily="34" charset="-128"/>
                <a:cs typeface="Arial Unicode MS" pitchFamily="34" charset="-128"/>
              </a:rPr>
              <a:t>Sustainable Tourism</a:t>
            </a:r>
          </a:p>
        </p:txBody>
      </p:sp>
      <p:sp>
        <p:nvSpPr>
          <p:cNvPr id="259084" name="Text Box 12"/>
          <p:cNvSpPr txBox="1">
            <a:spLocks noChangeArrowheads="1"/>
          </p:cNvSpPr>
          <p:nvPr/>
        </p:nvSpPr>
        <p:spPr bwMode="auto">
          <a:xfrm>
            <a:off x="3632200" y="3181350"/>
            <a:ext cx="2311400" cy="822325"/>
          </a:xfrm>
          <a:prstGeom prst="rect">
            <a:avLst/>
          </a:prstGeom>
          <a:noFill/>
          <a:ln w="12700" cap="sq">
            <a:noFill/>
            <a:miter lim="800000"/>
            <a:headEnd type="none" w="sm" len="sm"/>
            <a:tailEnd type="none" w="sm" len="sm"/>
          </a:ln>
          <a:effectLst/>
        </p:spPr>
        <p:txBody>
          <a:bodyPr>
            <a:spAutoFit/>
          </a:bodyPr>
          <a:lstStyle/>
          <a:p>
            <a:pPr algn="ctr">
              <a:spcBef>
                <a:spcPct val="50000"/>
              </a:spcBef>
            </a:pPr>
            <a:r>
              <a:rPr lang="en-US" sz="2400" b="1">
                <a:solidFill>
                  <a:srgbClr val="010103"/>
                </a:solidFill>
                <a:latin typeface="Verdana" pitchFamily="34" charset="0"/>
                <a:ea typeface="Arial Unicode MS" pitchFamily="34" charset="-128"/>
                <a:cs typeface="Arial Unicode MS" pitchFamily="34" charset="-128"/>
              </a:rPr>
              <a:t>Ecotourism</a:t>
            </a:r>
            <a:r>
              <a:rPr lang="en-US" sz="2400">
                <a:latin typeface="Verdana" pitchFamily="34" charset="0"/>
                <a:ea typeface="Arial Unicode MS" pitchFamily="34" charset="-128"/>
                <a:cs typeface="Arial Unicode MS" pitchFamily="34" charset="-128"/>
              </a:rPr>
              <a:t/>
            </a:r>
            <a:br>
              <a:rPr lang="en-US" sz="2400">
                <a:latin typeface="Verdana" pitchFamily="34" charset="0"/>
                <a:ea typeface="Arial Unicode MS" pitchFamily="34" charset="-128"/>
                <a:cs typeface="Arial Unicode MS" pitchFamily="34" charset="-128"/>
              </a:rPr>
            </a:br>
            <a:endParaRPr lang="en-US" sz="2400">
              <a:latin typeface="Verdana" pitchFamily="34" charset="0"/>
              <a:ea typeface="Arial Unicode MS" pitchFamily="34" charset="-128"/>
              <a:cs typeface="Arial Unicode MS" pitchFamily="34" charset="-128"/>
            </a:endParaRPr>
          </a:p>
        </p:txBody>
      </p:sp>
      <p:sp>
        <p:nvSpPr>
          <p:cNvPr id="259085" name="Text Box 13"/>
          <p:cNvSpPr txBox="1">
            <a:spLocks noChangeArrowheads="1"/>
          </p:cNvSpPr>
          <p:nvPr/>
        </p:nvSpPr>
        <p:spPr bwMode="auto">
          <a:xfrm>
            <a:off x="3951288" y="6394450"/>
            <a:ext cx="2225675" cy="274638"/>
          </a:xfrm>
          <a:prstGeom prst="rect">
            <a:avLst/>
          </a:prstGeom>
          <a:noFill/>
          <a:ln w="9525">
            <a:noFill/>
            <a:miter lim="800000"/>
            <a:headEnd/>
            <a:tailEnd/>
          </a:ln>
          <a:effectLst/>
        </p:spPr>
        <p:txBody>
          <a:bodyPr wrap="none">
            <a:spAutoFit/>
          </a:bodyPr>
          <a:lstStyle/>
          <a:p>
            <a:pPr algn="ctr" eaLnBrk="0" hangingPunct="0"/>
            <a:r>
              <a:rPr lang="es-CR" sz="1200">
                <a:latin typeface="Verdana" pitchFamily="34" charset="0"/>
              </a:rPr>
              <a:t>Source:  Amos Bien, TIES.</a:t>
            </a:r>
            <a:endParaRPr lang="en-US" sz="1200">
              <a:latin typeface="Verdana" pitchFamily="34" charset="0"/>
            </a:endParaRPr>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259082"/>
                                        </p:tgtEl>
                                        <p:attrNameLst>
                                          <p:attrName>style.visibility</p:attrName>
                                        </p:attrNameLst>
                                      </p:cBhvr>
                                      <p:to>
                                        <p:strVal val="visible"/>
                                      </p:to>
                                    </p:set>
                                    <p:animEffect transition="in" filter="checkerboard(across)">
                                      <p:cBhvr>
                                        <p:cTn id="7" dur="500"/>
                                        <p:tgtEl>
                                          <p:spTgt spid="259082"/>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259080"/>
                                        </p:tgtEl>
                                        <p:attrNameLst>
                                          <p:attrName>style.visibility</p:attrName>
                                        </p:attrNameLst>
                                      </p:cBhvr>
                                      <p:to>
                                        <p:strVal val="visible"/>
                                      </p:to>
                                    </p:set>
                                    <p:animEffect transition="in" filter="checkerboard(across)">
                                      <p:cBhvr>
                                        <p:cTn id="11" dur="500"/>
                                        <p:tgtEl>
                                          <p:spTgt spid="259080"/>
                                        </p:tgtEl>
                                      </p:cBhvr>
                                    </p:animEffect>
                                  </p:childTnLst>
                                </p:cTn>
                              </p:par>
                            </p:childTnLst>
                          </p:cTn>
                        </p:par>
                        <p:par>
                          <p:cTn id="12" fill="hold">
                            <p:stCondLst>
                              <p:cond delay="1000"/>
                            </p:stCondLst>
                            <p:childTnLst>
                              <p:par>
                                <p:cTn id="13" presetID="5" presetClass="entr" presetSubtype="10" fill="hold" grpId="0" nodeType="afterEffect">
                                  <p:stCondLst>
                                    <p:cond delay="0"/>
                                  </p:stCondLst>
                                  <p:childTnLst>
                                    <p:set>
                                      <p:cBhvr>
                                        <p:cTn id="14" dur="1" fill="hold">
                                          <p:stCondLst>
                                            <p:cond delay="0"/>
                                          </p:stCondLst>
                                        </p:cTn>
                                        <p:tgtEl>
                                          <p:spTgt spid="259077"/>
                                        </p:tgtEl>
                                        <p:attrNameLst>
                                          <p:attrName>style.visibility</p:attrName>
                                        </p:attrNameLst>
                                      </p:cBhvr>
                                      <p:to>
                                        <p:strVal val="visible"/>
                                      </p:to>
                                    </p:set>
                                    <p:animEffect transition="in" filter="checkerboard(across)">
                                      <p:cBhvr>
                                        <p:cTn id="15" dur="500"/>
                                        <p:tgtEl>
                                          <p:spTgt spid="259077"/>
                                        </p:tgtEl>
                                      </p:cBhvr>
                                    </p:animEffect>
                                  </p:childTnLst>
                                </p:cTn>
                              </p:par>
                            </p:childTnLst>
                          </p:cTn>
                        </p:par>
                        <p:par>
                          <p:cTn id="16" fill="hold">
                            <p:stCondLst>
                              <p:cond delay="1500"/>
                            </p:stCondLst>
                            <p:childTnLst>
                              <p:par>
                                <p:cTn id="17" presetID="2" presetClass="entr" presetSubtype="1" fill="hold" grpId="0" nodeType="afterEffect">
                                  <p:stCondLst>
                                    <p:cond delay="0"/>
                                  </p:stCondLst>
                                  <p:childTnLst>
                                    <p:set>
                                      <p:cBhvr>
                                        <p:cTn id="18" dur="1" fill="hold">
                                          <p:stCondLst>
                                            <p:cond delay="0"/>
                                          </p:stCondLst>
                                        </p:cTn>
                                        <p:tgtEl>
                                          <p:spTgt spid="259081"/>
                                        </p:tgtEl>
                                        <p:attrNameLst>
                                          <p:attrName>style.visibility</p:attrName>
                                        </p:attrNameLst>
                                      </p:cBhvr>
                                      <p:to>
                                        <p:strVal val="visible"/>
                                      </p:to>
                                    </p:set>
                                    <p:anim calcmode="lin" valueType="num">
                                      <p:cBhvr additive="base">
                                        <p:cTn id="19" dur="500" fill="hold"/>
                                        <p:tgtEl>
                                          <p:spTgt spid="259081"/>
                                        </p:tgtEl>
                                        <p:attrNameLst>
                                          <p:attrName>ppt_x</p:attrName>
                                        </p:attrNameLst>
                                      </p:cBhvr>
                                      <p:tavLst>
                                        <p:tav tm="0">
                                          <p:val>
                                            <p:strVal val="#ppt_x"/>
                                          </p:val>
                                        </p:tav>
                                        <p:tav tm="100000">
                                          <p:val>
                                            <p:strVal val="#ppt_x"/>
                                          </p:val>
                                        </p:tav>
                                      </p:tavLst>
                                    </p:anim>
                                    <p:anim calcmode="lin" valueType="num">
                                      <p:cBhvr additive="base">
                                        <p:cTn id="20" dur="500" fill="hold"/>
                                        <p:tgtEl>
                                          <p:spTgt spid="259081"/>
                                        </p:tgtEl>
                                        <p:attrNameLst>
                                          <p:attrName>ppt_y</p:attrName>
                                        </p:attrNameLst>
                                      </p:cBhvr>
                                      <p:tavLst>
                                        <p:tav tm="0">
                                          <p:val>
                                            <p:strVal val="0-#ppt_h/2"/>
                                          </p:val>
                                        </p:tav>
                                        <p:tav tm="100000">
                                          <p:val>
                                            <p:strVal val="#ppt_y"/>
                                          </p:val>
                                        </p:tav>
                                      </p:tavLst>
                                    </p:anim>
                                  </p:childTnLst>
                                </p:cTn>
                              </p:par>
                            </p:childTnLst>
                          </p:cTn>
                        </p:par>
                        <p:par>
                          <p:cTn id="21" fill="hold">
                            <p:stCondLst>
                              <p:cond delay="2000"/>
                            </p:stCondLst>
                            <p:childTnLst>
                              <p:par>
                                <p:cTn id="22" presetID="2" presetClass="entr" presetSubtype="4" fill="hold" grpId="0" nodeType="afterEffect">
                                  <p:stCondLst>
                                    <p:cond delay="0"/>
                                  </p:stCondLst>
                                  <p:childTnLst>
                                    <p:set>
                                      <p:cBhvr>
                                        <p:cTn id="23" dur="1" fill="hold">
                                          <p:stCondLst>
                                            <p:cond delay="0"/>
                                          </p:stCondLst>
                                        </p:cTn>
                                        <p:tgtEl>
                                          <p:spTgt spid="259079"/>
                                        </p:tgtEl>
                                        <p:attrNameLst>
                                          <p:attrName>style.visibility</p:attrName>
                                        </p:attrNameLst>
                                      </p:cBhvr>
                                      <p:to>
                                        <p:strVal val="visible"/>
                                      </p:to>
                                    </p:set>
                                    <p:anim calcmode="lin" valueType="num">
                                      <p:cBhvr additive="base">
                                        <p:cTn id="24" dur="500" fill="hold"/>
                                        <p:tgtEl>
                                          <p:spTgt spid="259079"/>
                                        </p:tgtEl>
                                        <p:attrNameLst>
                                          <p:attrName>ppt_x</p:attrName>
                                        </p:attrNameLst>
                                      </p:cBhvr>
                                      <p:tavLst>
                                        <p:tav tm="0">
                                          <p:val>
                                            <p:strVal val="#ppt_x"/>
                                          </p:val>
                                        </p:tav>
                                        <p:tav tm="100000">
                                          <p:val>
                                            <p:strVal val="#ppt_x"/>
                                          </p:val>
                                        </p:tav>
                                      </p:tavLst>
                                    </p:anim>
                                    <p:anim calcmode="lin" valueType="num">
                                      <p:cBhvr additive="base">
                                        <p:cTn id="25" dur="500" fill="hold"/>
                                        <p:tgtEl>
                                          <p:spTgt spid="259079"/>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 presetClass="entr" presetSubtype="8" fill="hold" grpId="0" nodeType="afterEffect">
                                  <p:stCondLst>
                                    <p:cond delay="0"/>
                                  </p:stCondLst>
                                  <p:childTnLst>
                                    <p:set>
                                      <p:cBhvr>
                                        <p:cTn id="28" dur="1" fill="hold">
                                          <p:stCondLst>
                                            <p:cond delay="0"/>
                                          </p:stCondLst>
                                        </p:cTn>
                                        <p:tgtEl>
                                          <p:spTgt spid="259078"/>
                                        </p:tgtEl>
                                        <p:attrNameLst>
                                          <p:attrName>style.visibility</p:attrName>
                                        </p:attrNameLst>
                                      </p:cBhvr>
                                      <p:to>
                                        <p:strVal val="visible"/>
                                      </p:to>
                                    </p:set>
                                    <p:anim calcmode="lin" valueType="num">
                                      <p:cBhvr additive="base">
                                        <p:cTn id="29" dur="500" fill="hold"/>
                                        <p:tgtEl>
                                          <p:spTgt spid="259078"/>
                                        </p:tgtEl>
                                        <p:attrNameLst>
                                          <p:attrName>ppt_x</p:attrName>
                                        </p:attrNameLst>
                                      </p:cBhvr>
                                      <p:tavLst>
                                        <p:tav tm="0">
                                          <p:val>
                                            <p:strVal val="0-#ppt_w/2"/>
                                          </p:val>
                                        </p:tav>
                                        <p:tav tm="100000">
                                          <p:val>
                                            <p:strVal val="#ppt_x"/>
                                          </p:val>
                                        </p:tav>
                                      </p:tavLst>
                                    </p:anim>
                                    <p:anim calcmode="lin" valueType="num">
                                      <p:cBhvr additive="base">
                                        <p:cTn id="30" dur="500" fill="hold"/>
                                        <p:tgtEl>
                                          <p:spTgt spid="259078"/>
                                        </p:tgtEl>
                                        <p:attrNameLst>
                                          <p:attrName>ppt_y</p:attrName>
                                        </p:attrNameLst>
                                      </p:cBhvr>
                                      <p:tavLst>
                                        <p:tav tm="0">
                                          <p:val>
                                            <p:strVal val="#ppt_y"/>
                                          </p:val>
                                        </p:tav>
                                        <p:tav tm="100000">
                                          <p:val>
                                            <p:strVal val="#ppt_y"/>
                                          </p:val>
                                        </p:tav>
                                      </p:tavLst>
                                    </p:anim>
                                  </p:childTnLst>
                                </p:cTn>
                              </p:par>
                            </p:childTnLst>
                          </p:cTn>
                        </p:par>
                        <p:par>
                          <p:cTn id="31" fill="hold">
                            <p:stCondLst>
                              <p:cond delay="3000"/>
                            </p:stCondLst>
                            <p:childTnLst>
                              <p:par>
                                <p:cTn id="32" presetID="2" presetClass="entr" presetSubtype="4" fill="hold" grpId="0" nodeType="afterEffect">
                                  <p:stCondLst>
                                    <p:cond delay="0"/>
                                  </p:stCondLst>
                                  <p:childTnLst>
                                    <p:set>
                                      <p:cBhvr>
                                        <p:cTn id="33" dur="1" fill="hold">
                                          <p:stCondLst>
                                            <p:cond delay="0"/>
                                          </p:stCondLst>
                                        </p:cTn>
                                        <p:tgtEl>
                                          <p:spTgt spid="259075"/>
                                        </p:tgtEl>
                                        <p:attrNameLst>
                                          <p:attrName>style.visibility</p:attrName>
                                        </p:attrNameLst>
                                      </p:cBhvr>
                                      <p:to>
                                        <p:strVal val="visible"/>
                                      </p:to>
                                    </p:set>
                                    <p:anim calcmode="lin" valueType="num">
                                      <p:cBhvr additive="base">
                                        <p:cTn id="34" dur="500" fill="hold"/>
                                        <p:tgtEl>
                                          <p:spTgt spid="259075"/>
                                        </p:tgtEl>
                                        <p:attrNameLst>
                                          <p:attrName>ppt_x</p:attrName>
                                        </p:attrNameLst>
                                      </p:cBhvr>
                                      <p:tavLst>
                                        <p:tav tm="0">
                                          <p:val>
                                            <p:strVal val="#ppt_x"/>
                                          </p:val>
                                        </p:tav>
                                        <p:tav tm="100000">
                                          <p:val>
                                            <p:strVal val="#ppt_x"/>
                                          </p:val>
                                        </p:tav>
                                      </p:tavLst>
                                    </p:anim>
                                    <p:anim calcmode="lin" valueType="num">
                                      <p:cBhvr additive="base">
                                        <p:cTn id="35" dur="500" fill="hold"/>
                                        <p:tgtEl>
                                          <p:spTgt spid="259075"/>
                                        </p:tgtEl>
                                        <p:attrNameLst>
                                          <p:attrName>ppt_y</p:attrName>
                                        </p:attrNameLst>
                                      </p:cBhvr>
                                      <p:tavLst>
                                        <p:tav tm="0">
                                          <p:val>
                                            <p:strVal val="1+#ppt_h/2"/>
                                          </p:val>
                                        </p:tav>
                                        <p:tav tm="100000">
                                          <p:val>
                                            <p:strVal val="#ppt_y"/>
                                          </p:val>
                                        </p:tav>
                                      </p:tavLst>
                                    </p:anim>
                                  </p:childTnLst>
                                </p:cTn>
                              </p:par>
                            </p:childTnLst>
                          </p:cTn>
                        </p:par>
                        <p:par>
                          <p:cTn id="36" fill="hold">
                            <p:stCondLst>
                              <p:cond delay="3500"/>
                            </p:stCondLst>
                            <p:childTnLst>
                              <p:par>
                                <p:cTn id="37" presetID="2" presetClass="entr" presetSubtype="1" fill="hold" grpId="0" nodeType="afterEffect">
                                  <p:stCondLst>
                                    <p:cond delay="0"/>
                                  </p:stCondLst>
                                  <p:childTnLst>
                                    <p:set>
                                      <p:cBhvr>
                                        <p:cTn id="38" dur="1" fill="hold">
                                          <p:stCondLst>
                                            <p:cond delay="0"/>
                                          </p:stCondLst>
                                        </p:cTn>
                                        <p:tgtEl>
                                          <p:spTgt spid="259076"/>
                                        </p:tgtEl>
                                        <p:attrNameLst>
                                          <p:attrName>style.visibility</p:attrName>
                                        </p:attrNameLst>
                                      </p:cBhvr>
                                      <p:to>
                                        <p:strVal val="visible"/>
                                      </p:to>
                                    </p:set>
                                    <p:anim calcmode="lin" valueType="num">
                                      <p:cBhvr additive="base">
                                        <p:cTn id="39" dur="500" fill="hold"/>
                                        <p:tgtEl>
                                          <p:spTgt spid="259076"/>
                                        </p:tgtEl>
                                        <p:attrNameLst>
                                          <p:attrName>ppt_x</p:attrName>
                                        </p:attrNameLst>
                                      </p:cBhvr>
                                      <p:tavLst>
                                        <p:tav tm="0">
                                          <p:val>
                                            <p:strVal val="#ppt_x"/>
                                          </p:val>
                                        </p:tav>
                                        <p:tav tm="100000">
                                          <p:val>
                                            <p:strVal val="#ppt_x"/>
                                          </p:val>
                                        </p:tav>
                                      </p:tavLst>
                                    </p:anim>
                                    <p:anim calcmode="lin" valueType="num">
                                      <p:cBhvr additive="base">
                                        <p:cTn id="40" dur="500" fill="hold"/>
                                        <p:tgtEl>
                                          <p:spTgt spid="259076"/>
                                        </p:tgtEl>
                                        <p:attrNameLst>
                                          <p:attrName>ppt_y</p:attrName>
                                        </p:attrNameLst>
                                      </p:cBhvr>
                                      <p:tavLst>
                                        <p:tav tm="0">
                                          <p:val>
                                            <p:strVal val="0-#ppt_h/2"/>
                                          </p:val>
                                        </p:tav>
                                        <p:tav tm="100000">
                                          <p:val>
                                            <p:strVal val="#ppt_y"/>
                                          </p:val>
                                        </p:tav>
                                      </p:tavLst>
                                    </p:anim>
                                  </p:childTnLst>
                                </p:cTn>
                              </p:par>
                            </p:childTnLst>
                          </p:cTn>
                        </p:par>
                        <p:par>
                          <p:cTn id="41" fill="hold">
                            <p:stCondLst>
                              <p:cond delay="4000"/>
                            </p:stCondLst>
                            <p:childTnLst>
                              <p:par>
                                <p:cTn id="42" presetID="4" presetClass="entr" presetSubtype="16" fill="hold" grpId="0" nodeType="afterEffect">
                                  <p:stCondLst>
                                    <p:cond delay="0"/>
                                  </p:stCondLst>
                                  <p:childTnLst>
                                    <p:set>
                                      <p:cBhvr>
                                        <p:cTn id="43" dur="1" fill="hold">
                                          <p:stCondLst>
                                            <p:cond delay="0"/>
                                          </p:stCondLst>
                                        </p:cTn>
                                        <p:tgtEl>
                                          <p:spTgt spid="259083"/>
                                        </p:tgtEl>
                                        <p:attrNameLst>
                                          <p:attrName>style.visibility</p:attrName>
                                        </p:attrNameLst>
                                      </p:cBhvr>
                                      <p:to>
                                        <p:strVal val="visible"/>
                                      </p:to>
                                    </p:set>
                                    <p:animEffect transition="in" filter="box(in)">
                                      <p:cBhvr>
                                        <p:cTn id="44" dur="500"/>
                                        <p:tgtEl>
                                          <p:spTgt spid="259083"/>
                                        </p:tgtEl>
                                      </p:cBhvr>
                                    </p:animEffect>
                                  </p:childTnLst>
                                </p:cTn>
                              </p:par>
                            </p:childTnLst>
                          </p:cTn>
                        </p:par>
                        <p:par>
                          <p:cTn id="45" fill="hold">
                            <p:stCondLst>
                              <p:cond delay="4500"/>
                            </p:stCondLst>
                            <p:childTnLst>
                              <p:par>
                                <p:cTn id="46" presetID="3" presetClass="entr" presetSubtype="10" fill="hold" grpId="0" nodeType="afterEffect">
                                  <p:stCondLst>
                                    <p:cond delay="0"/>
                                  </p:stCondLst>
                                  <p:childTnLst>
                                    <p:set>
                                      <p:cBhvr>
                                        <p:cTn id="47" dur="1" fill="hold">
                                          <p:stCondLst>
                                            <p:cond delay="0"/>
                                          </p:stCondLst>
                                        </p:cTn>
                                        <p:tgtEl>
                                          <p:spTgt spid="259084"/>
                                        </p:tgtEl>
                                        <p:attrNameLst>
                                          <p:attrName>style.visibility</p:attrName>
                                        </p:attrNameLst>
                                      </p:cBhvr>
                                      <p:to>
                                        <p:strVal val="visible"/>
                                      </p:to>
                                    </p:set>
                                    <p:animEffect transition="in" filter="blinds(horizontal)">
                                      <p:cBhvr>
                                        <p:cTn id="48" dur="500"/>
                                        <p:tgtEl>
                                          <p:spTgt spid="259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75" grpId="0" animBg="1"/>
      <p:bldP spid="259076" grpId="0" animBg="1"/>
      <p:bldP spid="259077" grpId="0" animBg="1" autoUpdateAnimBg="0"/>
      <p:bldP spid="259078" grpId="0" animBg="1"/>
      <p:bldP spid="259079" grpId="0" animBg="1"/>
      <p:bldP spid="259080" grpId="0" animBg="1" autoUpdateAnimBg="0"/>
      <p:bldP spid="259081" grpId="0" animBg="1"/>
      <p:bldP spid="259082" grpId="0" animBg="1" autoUpdateAnimBg="0"/>
      <p:bldP spid="259083" grpId="0" animBg="1" autoUpdateAnimBg="0"/>
      <p:bldP spid="259084"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36699">
            <a:alpha val="0"/>
          </a:srgbClr>
        </a:solidFill>
        <a:effectLst/>
      </p:bgPr>
    </p:bg>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p:txBody>
          <a:bodyPr/>
          <a:lstStyle/>
          <a:p>
            <a:r>
              <a:rPr lang="en-US" b="1" dirty="0">
                <a:solidFill>
                  <a:srgbClr val="009900"/>
                </a:solidFill>
              </a:rPr>
              <a:t>New Terms ~ Same Principles</a:t>
            </a:r>
          </a:p>
        </p:txBody>
      </p:sp>
      <p:sp>
        <p:nvSpPr>
          <p:cNvPr id="224259" name="Rectangle 3"/>
          <p:cNvSpPr>
            <a:spLocks noGrp="1" noChangeArrowheads="1"/>
          </p:cNvSpPr>
          <p:nvPr>
            <p:ph type="body" idx="1"/>
          </p:nvPr>
        </p:nvSpPr>
        <p:spPr/>
        <p:txBody>
          <a:bodyPr/>
          <a:lstStyle/>
          <a:p>
            <a:pPr>
              <a:lnSpc>
                <a:spcPct val="90000"/>
              </a:lnSpc>
            </a:pPr>
            <a:r>
              <a:rPr lang="en-US" sz="2400" b="1" dirty="0" err="1">
                <a:solidFill>
                  <a:srgbClr val="333399"/>
                </a:solidFill>
              </a:rPr>
              <a:t>Geotourism</a:t>
            </a:r>
            <a:r>
              <a:rPr lang="en-US" sz="2400" b="1" dirty="0">
                <a:solidFill>
                  <a:srgbClr val="333399"/>
                </a:solidFill>
              </a:rPr>
              <a:t>:</a:t>
            </a:r>
            <a:r>
              <a:rPr lang="en-US" sz="2400" dirty="0"/>
              <a:t> Tourism that sustains or enhances the geographical character of a place, its environment, heritage, aesthetics, and culture and well-being of its residents.(National Geographic)</a:t>
            </a:r>
          </a:p>
          <a:p>
            <a:pPr>
              <a:lnSpc>
                <a:spcPct val="90000"/>
              </a:lnSpc>
            </a:pPr>
            <a:endParaRPr lang="en-US" sz="2400" b="1" dirty="0">
              <a:solidFill>
                <a:srgbClr val="00CC00"/>
              </a:solidFill>
            </a:endParaRPr>
          </a:p>
          <a:p>
            <a:pPr>
              <a:lnSpc>
                <a:spcPct val="90000"/>
              </a:lnSpc>
            </a:pPr>
            <a:r>
              <a:rPr lang="en-US" sz="2400" b="1" dirty="0">
                <a:solidFill>
                  <a:srgbClr val="333399"/>
                </a:solidFill>
              </a:rPr>
              <a:t>Pro-Poor Tourism: </a:t>
            </a:r>
            <a:r>
              <a:rPr lang="en-US" sz="2400" dirty="0"/>
              <a:t>Tourism that results in increased net benefits for poor people. (South Africa)</a:t>
            </a:r>
          </a:p>
          <a:p>
            <a:pPr>
              <a:lnSpc>
                <a:spcPct val="90000"/>
              </a:lnSpc>
              <a:buFontTx/>
              <a:buNone/>
            </a:pPr>
            <a:endParaRPr lang="en-US" sz="2400" dirty="0"/>
          </a:p>
          <a:p>
            <a:pPr>
              <a:lnSpc>
                <a:spcPct val="90000"/>
              </a:lnSpc>
            </a:pPr>
            <a:r>
              <a:rPr lang="en-US" sz="2400" b="1" dirty="0">
                <a:solidFill>
                  <a:srgbClr val="333399"/>
                </a:solidFill>
              </a:rPr>
              <a:t>Responsible Tourism: </a:t>
            </a:r>
            <a:r>
              <a:rPr lang="en-US" sz="2400" dirty="0"/>
              <a:t>Tourism that maximizes the benefits to local communities, minimizes negative social or environmental impacts, and helps local people conserve fragile cultures &amp; habitats or species. (UK)</a:t>
            </a:r>
          </a:p>
          <a:p>
            <a:pPr>
              <a:lnSpc>
                <a:spcPct val="90000"/>
              </a:lnSpc>
              <a:buClr>
                <a:srgbClr val="33CC33"/>
              </a:buClr>
            </a:pPr>
            <a:endParaRPr lang="en-US" sz="2400" dirty="0"/>
          </a:p>
          <a:p>
            <a:pPr>
              <a:lnSpc>
                <a:spcPct val="90000"/>
              </a:lnSpc>
              <a:buClr>
                <a:srgbClr val="33CC33"/>
              </a:buClr>
            </a:pPr>
            <a:endParaRPr lang="en-US" sz="2400" b="1" dirty="0"/>
          </a:p>
          <a:p>
            <a:pPr>
              <a:lnSpc>
                <a:spcPct val="90000"/>
              </a:lnSpc>
            </a:pPr>
            <a:endParaRPr lang="en-US" sz="2400" dirty="0"/>
          </a:p>
        </p:txBody>
      </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4259">
                                            <p:txEl>
                                              <p:pRg st="0" end="0"/>
                                            </p:txEl>
                                          </p:spTgt>
                                        </p:tgtEl>
                                        <p:attrNameLst>
                                          <p:attrName>style.visibility</p:attrName>
                                        </p:attrNameLst>
                                      </p:cBhvr>
                                      <p:to>
                                        <p:strVal val="visible"/>
                                      </p:to>
                                    </p:set>
                                    <p:anim calcmode="lin" valueType="num">
                                      <p:cBhvr additive="base">
                                        <p:cTn id="7" dur="500" fill="hold"/>
                                        <p:tgtEl>
                                          <p:spTgt spid="2242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242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4259">
                                            <p:txEl>
                                              <p:pRg st="2" end="2"/>
                                            </p:txEl>
                                          </p:spTgt>
                                        </p:tgtEl>
                                        <p:attrNameLst>
                                          <p:attrName>style.visibility</p:attrName>
                                        </p:attrNameLst>
                                      </p:cBhvr>
                                      <p:to>
                                        <p:strVal val="visible"/>
                                      </p:to>
                                    </p:set>
                                    <p:anim calcmode="lin" valueType="num">
                                      <p:cBhvr additive="base">
                                        <p:cTn id="13" dur="500" fill="hold"/>
                                        <p:tgtEl>
                                          <p:spTgt spid="22425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242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4259">
                                            <p:txEl>
                                              <p:pRg st="4" end="4"/>
                                            </p:txEl>
                                          </p:spTgt>
                                        </p:tgtEl>
                                        <p:attrNameLst>
                                          <p:attrName>style.visibility</p:attrName>
                                        </p:attrNameLst>
                                      </p:cBhvr>
                                      <p:to>
                                        <p:strVal val="visible"/>
                                      </p:to>
                                    </p:set>
                                    <p:anim calcmode="lin" valueType="num">
                                      <p:cBhvr additive="base">
                                        <p:cTn id="19" dur="500" fill="hold"/>
                                        <p:tgtEl>
                                          <p:spTgt spid="224259">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2425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259"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36699">
            <a:alpha val="0"/>
          </a:srgbClr>
        </a:solidFill>
        <a:effectLst/>
      </p:bgPr>
    </p:bg>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p:txBody>
          <a:bodyPr>
            <a:normAutofit fontScale="90000"/>
          </a:bodyPr>
          <a:lstStyle/>
          <a:p>
            <a:r>
              <a:rPr lang="en-US" sz="4000" b="1">
                <a:solidFill>
                  <a:srgbClr val="009900"/>
                </a:solidFill>
                <a:latin typeface="Arial Unicode MS" pitchFamily="34" charset="-128"/>
              </a:rPr>
              <a:t>Origins of Ecotourism:</a:t>
            </a:r>
            <a:br>
              <a:rPr lang="en-US" sz="4000" b="1">
                <a:solidFill>
                  <a:srgbClr val="009900"/>
                </a:solidFill>
                <a:latin typeface="Arial Unicode MS" pitchFamily="34" charset="-128"/>
              </a:rPr>
            </a:br>
            <a:r>
              <a:rPr lang="en-US" sz="4000" b="1">
                <a:solidFill>
                  <a:srgbClr val="009900"/>
                </a:solidFill>
                <a:latin typeface="Arial Unicode MS" pitchFamily="34" charset="-128"/>
              </a:rPr>
              <a:t>Late1970s</a:t>
            </a:r>
          </a:p>
        </p:txBody>
      </p:sp>
      <p:sp>
        <p:nvSpPr>
          <p:cNvPr id="197635" name="Rectangle 3"/>
          <p:cNvSpPr>
            <a:spLocks noGrp="1" noChangeArrowheads="1"/>
          </p:cNvSpPr>
          <p:nvPr>
            <p:ph type="body" idx="1"/>
          </p:nvPr>
        </p:nvSpPr>
        <p:spPr>
          <a:xfrm>
            <a:off x="457200" y="1447800"/>
            <a:ext cx="8229600" cy="4191000"/>
          </a:xfrm>
        </p:spPr>
        <p:txBody>
          <a:bodyPr/>
          <a:lstStyle/>
          <a:p>
            <a:pPr>
              <a:lnSpc>
                <a:spcPct val="90000"/>
              </a:lnSpc>
              <a:buClr>
                <a:srgbClr val="009900"/>
              </a:buClr>
            </a:pPr>
            <a:r>
              <a:rPr lang="en-US"/>
              <a:t>Growth of global environmental movement</a:t>
            </a:r>
          </a:p>
          <a:p>
            <a:pPr>
              <a:lnSpc>
                <a:spcPct val="90000"/>
              </a:lnSpc>
              <a:buClr>
                <a:srgbClr val="009900"/>
              </a:buClr>
            </a:pPr>
            <a:r>
              <a:rPr lang="en-US"/>
              <a:t>Increasing tourist dissatisfaction with mass tourism</a:t>
            </a:r>
          </a:p>
          <a:p>
            <a:pPr eaLnBrk="0" hangingPunct="0">
              <a:lnSpc>
                <a:spcPct val="90000"/>
              </a:lnSpc>
              <a:spcBef>
                <a:spcPct val="0"/>
              </a:spcBef>
              <a:buClr>
                <a:srgbClr val="009900"/>
              </a:buClr>
            </a:pPr>
            <a:r>
              <a:rPr lang="en-US">
                <a:solidFill>
                  <a:srgbClr val="663300"/>
                </a:solidFill>
              </a:rPr>
              <a:t>Host countries finding few benefits from conventional tourism</a:t>
            </a:r>
          </a:p>
          <a:p>
            <a:pPr eaLnBrk="0" hangingPunct="0">
              <a:lnSpc>
                <a:spcPct val="90000"/>
              </a:lnSpc>
              <a:spcBef>
                <a:spcPct val="0"/>
              </a:spcBef>
              <a:buClr>
                <a:srgbClr val="009900"/>
              </a:buClr>
            </a:pPr>
            <a:r>
              <a:rPr lang="en-US">
                <a:solidFill>
                  <a:srgbClr val="663300"/>
                </a:solidFill>
              </a:rPr>
              <a:t>World Bank concludes mass tourism is poor development tool</a:t>
            </a:r>
          </a:p>
          <a:p>
            <a:pPr eaLnBrk="0" hangingPunct="0">
              <a:lnSpc>
                <a:spcPct val="90000"/>
              </a:lnSpc>
              <a:spcBef>
                <a:spcPct val="0"/>
              </a:spcBef>
              <a:buClr>
                <a:srgbClr val="009900"/>
              </a:buClr>
            </a:pPr>
            <a:r>
              <a:rPr lang="en-US">
                <a:solidFill>
                  <a:srgbClr val="663300"/>
                </a:solidFill>
              </a:rPr>
              <a:t>Conservationists alarmed by destruction of rain forests and African wildlife</a:t>
            </a:r>
          </a:p>
          <a:p>
            <a:pPr eaLnBrk="0" hangingPunct="0">
              <a:lnSpc>
                <a:spcPct val="90000"/>
              </a:lnSpc>
              <a:spcBef>
                <a:spcPct val="0"/>
              </a:spcBef>
              <a:buClr>
                <a:srgbClr val="009900"/>
              </a:buClr>
            </a:pPr>
            <a:endParaRPr lang="en-US">
              <a:solidFill>
                <a:srgbClr val="663300"/>
              </a:solidFill>
            </a:endParaRPr>
          </a:p>
          <a:p>
            <a:pPr eaLnBrk="0" hangingPunct="0">
              <a:lnSpc>
                <a:spcPct val="90000"/>
              </a:lnSpc>
              <a:spcBef>
                <a:spcPct val="0"/>
              </a:spcBef>
              <a:buClr>
                <a:srgbClr val="009900"/>
              </a:buClr>
            </a:pPr>
            <a:endParaRPr lang="en-US">
              <a:solidFill>
                <a:srgbClr val="663300"/>
              </a:solidFill>
            </a:endParaRPr>
          </a:p>
          <a:p>
            <a:pPr eaLnBrk="0" hangingPunct="0">
              <a:lnSpc>
                <a:spcPct val="90000"/>
              </a:lnSpc>
              <a:spcBef>
                <a:spcPct val="0"/>
              </a:spcBef>
              <a:buClr>
                <a:srgbClr val="009900"/>
              </a:buClr>
            </a:pPr>
            <a:endParaRPr lang="en-US">
              <a:solidFill>
                <a:srgbClr val="663300"/>
              </a:solidFill>
            </a:endParaRPr>
          </a:p>
          <a:p>
            <a:pPr>
              <a:lnSpc>
                <a:spcPct val="90000"/>
              </a:lnSpc>
              <a:buClr>
                <a:srgbClr val="009900"/>
              </a:buClr>
            </a:pPr>
            <a:endParaRPr lang="en-US"/>
          </a:p>
          <a:p>
            <a:pPr>
              <a:lnSpc>
                <a:spcPct val="90000"/>
              </a:lnSpc>
              <a:buClr>
                <a:srgbClr val="009900"/>
              </a:buClr>
            </a:pPr>
            <a:endParaRPr lang="en-US"/>
          </a:p>
        </p:txBody>
      </p:sp>
      <p:pic>
        <p:nvPicPr>
          <p:cNvPr id="197636" name="Picture 4"/>
          <p:cNvPicPr>
            <a:picLocks noChangeAspect="1" noChangeArrowheads="1"/>
          </p:cNvPicPr>
          <p:nvPr/>
        </p:nvPicPr>
        <p:blipFill>
          <a:blip r:embed="rId3" cstate="print"/>
          <a:srcRect/>
          <a:stretch>
            <a:fillRect/>
          </a:stretch>
        </p:blipFill>
        <p:spPr bwMode="auto">
          <a:xfrm>
            <a:off x="0" y="5861050"/>
            <a:ext cx="9144000" cy="996950"/>
          </a:xfrm>
          <a:prstGeom prst="rect">
            <a:avLst/>
          </a:prstGeom>
          <a:noFill/>
          <a:ln w="9525">
            <a:noFill/>
            <a:miter lim="800000"/>
            <a:headEnd/>
            <a:tailEnd/>
          </a:ln>
        </p:spPr>
      </p:pic>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7635">
                                            <p:txEl>
                                              <p:pRg st="0" end="0"/>
                                            </p:txEl>
                                          </p:spTgt>
                                        </p:tgtEl>
                                        <p:attrNameLst>
                                          <p:attrName>style.visibility</p:attrName>
                                        </p:attrNameLst>
                                      </p:cBhvr>
                                      <p:to>
                                        <p:strVal val="visible"/>
                                      </p:to>
                                    </p:set>
                                    <p:anim calcmode="lin" valueType="num">
                                      <p:cBhvr additive="base">
                                        <p:cTn id="7" dur="1000" fill="hold"/>
                                        <p:tgtEl>
                                          <p:spTgt spid="197635">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1976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7635">
                                            <p:txEl>
                                              <p:pRg st="1" end="1"/>
                                            </p:txEl>
                                          </p:spTgt>
                                        </p:tgtEl>
                                        <p:attrNameLst>
                                          <p:attrName>style.visibility</p:attrName>
                                        </p:attrNameLst>
                                      </p:cBhvr>
                                      <p:to>
                                        <p:strVal val="visible"/>
                                      </p:to>
                                    </p:set>
                                    <p:anim calcmode="lin" valueType="num">
                                      <p:cBhvr additive="base">
                                        <p:cTn id="13" dur="1000" fill="hold"/>
                                        <p:tgtEl>
                                          <p:spTgt spid="197635">
                                            <p:txEl>
                                              <p:pRg st="1" end="1"/>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1976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7635">
                                            <p:txEl>
                                              <p:pRg st="2" end="2"/>
                                            </p:txEl>
                                          </p:spTgt>
                                        </p:tgtEl>
                                        <p:attrNameLst>
                                          <p:attrName>style.visibility</p:attrName>
                                        </p:attrNameLst>
                                      </p:cBhvr>
                                      <p:to>
                                        <p:strVal val="visible"/>
                                      </p:to>
                                    </p:set>
                                    <p:anim calcmode="lin" valueType="num">
                                      <p:cBhvr additive="base">
                                        <p:cTn id="19" dur="1000" fill="hold"/>
                                        <p:tgtEl>
                                          <p:spTgt spid="197635">
                                            <p:txEl>
                                              <p:pRg st="2" end="2"/>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19763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7635">
                                            <p:txEl>
                                              <p:pRg st="3" end="3"/>
                                            </p:txEl>
                                          </p:spTgt>
                                        </p:tgtEl>
                                        <p:attrNameLst>
                                          <p:attrName>style.visibility</p:attrName>
                                        </p:attrNameLst>
                                      </p:cBhvr>
                                      <p:to>
                                        <p:strVal val="visible"/>
                                      </p:to>
                                    </p:set>
                                    <p:anim calcmode="lin" valueType="num">
                                      <p:cBhvr additive="base">
                                        <p:cTn id="25" dur="1000" fill="hold"/>
                                        <p:tgtEl>
                                          <p:spTgt spid="197635">
                                            <p:txEl>
                                              <p:pRg st="3" end="3"/>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19763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97635">
                                            <p:txEl>
                                              <p:pRg st="4" end="4"/>
                                            </p:txEl>
                                          </p:spTgt>
                                        </p:tgtEl>
                                        <p:attrNameLst>
                                          <p:attrName>style.visibility</p:attrName>
                                        </p:attrNameLst>
                                      </p:cBhvr>
                                      <p:to>
                                        <p:strVal val="visible"/>
                                      </p:to>
                                    </p:set>
                                    <p:anim calcmode="lin" valueType="num">
                                      <p:cBhvr additive="base">
                                        <p:cTn id="31" dur="1000" fill="hold"/>
                                        <p:tgtEl>
                                          <p:spTgt spid="197635">
                                            <p:txEl>
                                              <p:pRg st="4" end="4"/>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19763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3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36699">
            <a:alpha val="0"/>
          </a:srgbClr>
        </a:solidFill>
        <a:effectLst/>
      </p:bgPr>
    </p:bg>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a:xfrm>
            <a:off x="1066800" y="457200"/>
            <a:ext cx="7772400" cy="1371600"/>
          </a:xfrm>
        </p:spPr>
        <p:txBody>
          <a:bodyPr/>
          <a:lstStyle/>
          <a:p>
            <a:r>
              <a:rPr lang="en-US" sz="4000" b="1">
                <a:solidFill>
                  <a:srgbClr val="0066CC"/>
                </a:solidFill>
                <a:latin typeface="Arial Unicode MS" pitchFamily="34" charset="-128"/>
              </a:rPr>
              <a:t>Ecotourism </a:t>
            </a:r>
            <a:br>
              <a:rPr lang="en-US" sz="4000" b="1">
                <a:solidFill>
                  <a:srgbClr val="0066CC"/>
                </a:solidFill>
                <a:latin typeface="Arial Unicode MS" pitchFamily="34" charset="-128"/>
              </a:rPr>
            </a:br>
            <a:r>
              <a:rPr lang="en-US" sz="4000" b="1">
                <a:solidFill>
                  <a:srgbClr val="0066CC"/>
                </a:solidFill>
                <a:latin typeface="Arial Unicode MS" pitchFamily="34" charset="-128"/>
              </a:rPr>
              <a:t>Measuring its Importance</a:t>
            </a:r>
          </a:p>
        </p:txBody>
      </p:sp>
      <p:sp>
        <p:nvSpPr>
          <p:cNvPr id="161795" name="Rectangle 3"/>
          <p:cNvSpPr>
            <a:spLocks noGrp="1" noChangeArrowheads="1"/>
          </p:cNvSpPr>
          <p:nvPr>
            <p:ph type="body" idx="1"/>
          </p:nvPr>
        </p:nvSpPr>
        <p:spPr>
          <a:xfrm>
            <a:off x="1066800" y="2057400"/>
            <a:ext cx="7772400" cy="4648200"/>
          </a:xfrm>
        </p:spPr>
        <p:txBody>
          <a:bodyPr/>
          <a:lstStyle/>
          <a:p>
            <a:pPr marL="457200" indent="-457200">
              <a:lnSpc>
                <a:spcPct val="80000"/>
              </a:lnSpc>
              <a:buClr>
                <a:srgbClr val="0066CC"/>
              </a:buClr>
              <a:buFont typeface="Wingdings" pitchFamily="2" charset="2"/>
              <a:buChar char="v"/>
            </a:pPr>
            <a:r>
              <a:rPr lang="en-US" sz="2800">
                <a:latin typeface="Arial Unicode MS" pitchFamily="34" charset="-128"/>
              </a:rPr>
              <a:t>1990s: fastest growing sector of tourism industry ~ 20% – 34%/year</a:t>
            </a:r>
          </a:p>
          <a:p>
            <a:pPr marL="457200" indent="-457200">
              <a:lnSpc>
                <a:spcPct val="80000"/>
              </a:lnSpc>
              <a:buClr>
                <a:srgbClr val="0066CC"/>
              </a:buClr>
              <a:buFont typeface="Wingdings" pitchFamily="2" charset="2"/>
              <a:buChar char="v"/>
            </a:pPr>
            <a:endParaRPr lang="en-US" sz="2800">
              <a:latin typeface="Arial Unicode MS" pitchFamily="34" charset="-128"/>
            </a:endParaRPr>
          </a:p>
          <a:p>
            <a:pPr marL="457200" indent="-457200">
              <a:lnSpc>
                <a:spcPct val="80000"/>
              </a:lnSpc>
              <a:buClr>
                <a:srgbClr val="0066CC"/>
              </a:buClr>
              <a:buFont typeface="Wingdings" pitchFamily="2" charset="2"/>
              <a:buChar char="v"/>
            </a:pPr>
            <a:r>
              <a:rPr lang="en-US" sz="2800">
                <a:latin typeface="Arial Unicode MS" pitchFamily="34" charset="-128"/>
              </a:rPr>
              <a:t>2000: $156 billion in receipts</a:t>
            </a:r>
          </a:p>
          <a:p>
            <a:pPr marL="457200" indent="-457200">
              <a:lnSpc>
                <a:spcPct val="80000"/>
              </a:lnSpc>
              <a:buClr>
                <a:srgbClr val="0066CC"/>
              </a:buClr>
              <a:buFont typeface="Wingdings" pitchFamily="2" charset="2"/>
              <a:buChar char="v"/>
            </a:pPr>
            <a:endParaRPr lang="en-US" sz="2800">
              <a:latin typeface="Arial Unicode MS" pitchFamily="34" charset="-128"/>
            </a:endParaRPr>
          </a:p>
          <a:p>
            <a:pPr marL="457200" indent="-457200">
              <a:lnSpc>
                <a:spcPct val="80000"/>
              </a:lnSpc>
              <a:buClr>
                <a:srgbClr val="0066CC"/>
              </a:buClr>
              <a:buFont typeface="Wingdings" pitchFamily="2" charset="2"/>
              <a:buChar char="v"/>
            </a:pPr>
            <a:r>
              <a:rPr lang="en-US" sz="2800">
                <a:latin typeface="Arial Unicode MS" pitchFamily="34" charset="-128"/>
              </a:rPr>
              <a:t>2002: UN’s International Year of Ecotourism</a:t>
            </a:r>
          </a:p>
          <a:p>
            <a:pPr marL="457200" indent="-457200">
              <a:lnSpc>
                <a:spcPct val="80000"/>
              </a:lnSpc>
              <a:buClr>
                <a:srgbClr val="0066CC"/>
              </a:buClr>
              <a:buFont typeface="Wingdings" pitchFamily="2" charset="2"/>
              <a:buChar char="v"/>
            </a:pPr>
            <a:endParaRPr lang="en-US" sz="2800">
              <a:latin typeface="Arial Unicode MS" pitchFamily="34" charset="-128"/>
            </a:endParaRPr>
          </a:p>
          <a:p>
            <a:pPr marL="457200" indent="-457200">
              <a:lnSpc>
                <a:spcPct val="80000"/>
              </a:lnSpc>
              <a:buClr>
                <a:srgbClr val="0066CC"/>
              </a:buClr>
              <a:buFont typeface="Wingdings" pitchFamily="2" charset="2"/>
              <a:buChar char="v"/>
            </a:pPr>
            <a:r>
              <a:rPr lang="en-US" sz="2800">
                <a:latin typeface="Arial Unicode MS" pitchFamily="34" charset="-128"/>
              </a:rPr>
              <a:t>Nearly every country promoting ecotourism</a:t>
            </a:r>
          </a:p>
        </p:txBody>
      </p:sp>
      <p:pic>
        <p:nvPicPr>
          <p:cNvPr id="161796" name="Picture 4"/>
          <p:cNvPicPr>
            <a:picLocks noChangeAspect="1" noChangeArrowheads="1"/>
          </p:cNvPicPr>
          <p:nvPr/>
        </p:nvPicPr>
        <p:blipFill>
          <a:blip r:embed="rId3" cstate="print"/>
          <a:srcRect/>
          <a:stretch>
            <a:fillRect/>
          </a:stretch>
        </p:blipFill>
        <p:spPr bwMode="auto">
          <a:xfrm>
            <a:off x="0" y="5861050"/>
            <a:ext cx="9144000" cy="996950"/>
          </a:xfrm>
          <a:prstGeom prst="rect">
            <a:avLst/>
          </a:prstGeom>
          <a:noFill/>
          <a:ln w="9525">
            <a:noFill/>
            <a:miter lim="800000"/>
            <a:headEnd/>
            <a:tailEnd/>
          </a:ln>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1795">
                                            <p:txEl>
                                              <p:pRg st="0" end="0"/>
                                            </p:txEl>
                                          </p:spTgt>
                                        </p:tgtEl>
                                        <p:attrNameLst>
                                          <p:attrName>style.visibility</p:attrName>
                                        </p:attrNameLst>
                                      </p:cBhvr>
                                      <p:to>
                                        <p:strVal val="visible"/>
                                      </p:to>
                                    </p:set>
                                    <p:anim calcmode="lin" valueType="num">
                                      <p:cBhvr additive="base">
                                        <p:cTn id="7" dur="1000" fill="hold"/>
                                        <p:tgtEl>
                                          <p:spTgt spid="161795">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16179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1795">
                                            <p:txEl>
                                              <p:pRg st="2" end="2"/>
                                            </p:txEl>
                                          </p:spTgt>
                                        </p:tgtEl>
                                        <p:attrNameLst>
                                          <p:attrName>style.visibility</p:attrName>
                                        </p:attrNameLst>
                                      </p:cBhvr>
                                      <p:to>
                                        <p:strVal val="visible"/>
                                      </p:to>
                                    </p:set>
                                    <p:anim calcmode="lin" valueType="num">
                                      <p:cBhvr additive="base">
                                        <p:cTn id="13" dur="1000" fill="hold"/>
                                        <p:tgtEl>
                                          <p:spTgt spid="161795">
                                            <p:txEl>
                                              <p:pRg st="2" end="2"/>
                                            </p:txEl>
                                          </p:spTgt>
                                        </p:tgtEl>
                                        <p:attrNameLst>
                                          <p:attrName>ppt_x</p:attrName>
                                        </p:attrNameLst>
                                      </p:cBhvr>
                                      <p:tavLst>
                                        <p:tav tm="0">
                                          <p:val>
                                            <p:strVal val="0-#ppt_w/2"/>
                                          </p:val>
                                        </p:tav>
                                        <p:tav tm="100000">
                                          <p:val>
                                            <p:strVal val="#ppt_x"/>
                                          </p:val>
                                        </p:tav>
                                      </p:tavLst>
                                    </p:anim>
                                    <p:anim calcmode="lin" valueType="num">
                                      <p:cBhvr additive="base">
                                        <p:cTn id="14" dur="1000" fill="hold"/>
                                        <p:tgtEl>
                                          <p:spTgt spid="16179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61795">
                                            <p:txEl>
                                              <p:pRg st="4" end="4"/>
                                            </p:txEl>
                                          </p:spTgt>
                                        </p:tgtEl>
                                        <p:attrNameLst>
                                          <p:attrName>style.visibility</p:attrName>
                                        </p:attrNameLst>
                                      </p:cBhvr>
                                      <p:to>
                                        <p:strVal val="visible"/>
                                      </p:to>
                                    </p:set>
                                    <p:anim calcmode="lin" valueType="num">
                                      <p:cBhvr additive="base">
                                        <p:cTn id="19" dur="1000" fill="hold"/>
                                        <p:tgtEl>
                                          <p:spTgt spid="161795">
                                            <p:txEl>
                                              <p:pRg st="4" end="4"/>
                                            </p:txEl>
                                          </p:spTgt>
                                        </p:tgtEl>
                                        <p:attrNameLst>
                                          <p:attrName>ppt_x</p:attrName>
                                        </p:attrNameLst>
                                      </p:cBhvr>
                                      <p:tavLst>
                                        <p:tav tm="0">
                                          <p:val>
                                            <p:strVal val="0-#ppt_w/2"/>
                                          </p:val>
                                        </p:tav>
                                        <p:tav tm="100000">
                                          <p:val>
                                            <p:strVal val="#ppt_x"/>
                                          </p:val>
                                        </p:tav>
                                      </p:tavLst>
                                    </p:anim>
                                    <p:anim calcmode="lin" valueType="num">
                                      <p:cBhvr additive="base">
                                        <p:cTn id="20" dur="1000" fill="hold"/>
                                        <p:tgtEl>
                                          <p:spTgt spid="16179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61795">
                                            <p:txEl>
                                              <p:pRg st="6" end="6"/>
                                            </p:txEl>
                                          </p:spTgt>
                                        </p:tgtEl>
                                        <p:attrNameLst>
                                          <p:attrName>style.visibility</p:attrName>
                                        </p:attrNameLst>
                                      </p:cBhvr>
                                      <p:to>
                                        <p:strVal val="visible"/>
                                      </p:to>
                                    </p:set>
                                    <p:anim calcmode="lin" valueType="num">
                                      <p:cBhvr additive="base">
                                        <p:cTn id="25" dur="1000" fill="hold"/>
                                        <p:tgtEl>
                                          <p:spTgt spid="161795">
                                            <p:txEl>
                                              <p:pRg st="6" end="6"/>
                                            </p:txEl>
                                          </p:spTgt>
                                        </p:tgtEl>
                                        <p:attrNameLst>
                                          <p:attrName>ppt_x</p:attrName>
                                        </p:attrNameLst>
                                      </p:cBhvr>
                                      <p:tavLst>
                                        <p:tav tm="0">
                                          <p:val>
                                            <p:strVal val="0-#ppt_w/2"/>
                                          </p:val>
                                        </p:tav>
                                        <p:tav tm="100000">
                                          <p:val>
                                            <p:strVal val="#ppt_x"/>
                                          </p:val>
                                        </p:tav>
                                      </p:tavLst>
                                    </p:anim>
                                    <p:anim calcmode="lin" valueType="num">
                                      <p:cBhvr additive="base">
                                        <p:cTn id="26" dur="1000" fill="hold"/>
                                        <p:tgtEl>
                                          <p:spTgt spid="161795">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5" grpId="0" build="p"/>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bg>
      <p:bgPr>
        <a:solidFill>
          <a:srgbClr val="336699">
            <a:alpha val="0"/>
          </a:srgbClr>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5943600" y="4495800"/>
            <a:ext cx="3200400" cy="2362200"/>
            <a:chOff x="3744" y="2832"/>
            <a:chExt cx="2016" cy="1488"/>
          </a:xfrm>
        </p:grpSpPr>
        <p:grpSp>
          <p:nvGrpSpPr>
            <p:cNvPr id="3" name="Group 3"/>
            <p:cNvGrpSpPr>
              <a:grpSpLocks/>
            </p:cNvGrpSpPr>
            <p:nvPr/>
          </p:nvGrpSpPr>
          <p:grpSpPr bwMode="auto">
            <a:xfrm>
              <a:off x="3744" y="2832"/>
              <a:ext cx="2016" cy="1488"/>
              <a:chOff x="3744" y="2832"/>
              <a:chExt cx="2016" cy="1488"/>
            </a:xfrm>
          </p:grpSpPr>
          <p:sp>
            <p:nvSpPr>
              <p:cNvPr id="207876" name="Rectangle 4"/>
              <p:cNvSpPr>
                <a:spLocks noChangeArrowheads="1"/>
              </p:cNvSpPr>
              <p:nvPr/>
            </p:nvSpPr>
            <p:spPr bwMode="auto">
              <a:xfrm>
                <a:off x="4608" y="2832"/>
                <a:ext cx="1152" cy="1488"/>
              </a:xfrm>
              <a:prstGeom prst="rect">
                <a:avLst/>
              </a:prstGeom>
              <a:solidFill>
                <a:srgbClr val="009900">
                  <a:alpha val="25000"/>
                </a:srgbClr>
              </a:solidFill>
              <a:ln w="9525">
                <a:noFill/>
                <a:miter lim="800000"/>
                <a:headEnd/>
                <a:tailEnd/>
              </a:ln>
              <a:effectLst/>
            </p:spPr>
            <p:txBody>
              <a:bodyPr wrap="none" anchor="ctr"/>
              <a:lstStyle/>
              <a:p>
                <a:endParaRPr lang="en-US"/>
              </a:p>
            </p:txBody>
          </p:sp>
          <p:sp>
            <p:nvSpPr>
              <p:cNvPr id="207877" name="Rectangle 5"/>
              <p:cNvSpPr>
                <a:spLocks noChangeArrowheads="1"/>
              </p:cNvSpPr>
              <p:nvPr/>
            </p:nvSpPr>
            <p:spPr bwMode="auto">
              <a:xfrm>
                <a:off x="3744" y="2976"/>
                <a:ext cx="864" cy="912"/>
              </a:xfrm>
              <a:prstGeom prst="rect">
                <a:avLst/>
              </a:prstGeom>
              <a:solidFill>
                <a:srgbClr val="009900">
                  <a:alpha val="25000"/>
                </a:srgbClr>
              </a:solidFill>
              <a:ln w="9525">
                <a:noFill/>
                <a:miter lim="800000"/>
                <a:headEnd/>
                <a:tailEnd/>
              </a:ln>
              <a:effectLst/>
            </p:spPr>
            <p:txBody>
              <a:bodyPr wrap="none" anchor="ctr"/>
              <a:lstStyle/>
              <a:p>
                <a:endParaRPr lang="en-US"/>
              </a:p>
            </p:txBody>
          </p:sp>
        </p:grpSp>
        <p:pic>
          <p:nvPicPr>
            <p:cNvPr id="207878" name="Picture 6"/>
            <p:cNvPicPr>
              <a:picLocks noChangeAspect="1" noChangeArrowheads="1"/>
            </p:cNvPicPr>
            <p:nvPr/>
          </p:nvPicPr>
          <p:blipFill>
            <a:blip r:embed="rId4" cstate="print"/>
            <a:srcRect b="6880"/>
            <a:stretch>
              <a:fillRect/>
            </a:stretch>
          </p:blipFill>
          <p:spPr bwMode="auto">
            <a:xfrm>
              <a:off x="3792" y="3120"/>
              <a:ext cx="1056" cy="704"/>
            </a:xfrm>
            <a:prstGeom prst="rect">
              <a:avLst/>
            </a:prstGeom>
            <a:noFill/>
            <a:ln w="9525">
              <a:noFill/>
              <a:miter lim="800000"/>
              <a:headEnd/>
              <a:tailEnd/>
            </a:ln>
          </p:spPr>
        </p:pic>
        <p:pic>
          <p:nvPicPr>
            <p:cNvPr id="207879" name="Picture 7" descr="Cuba ox plow"/>
            <p:cNvPicPr>
              <a:picLocks noChangeAspect="1" noChangeArrowheads="1"/>
            </p:cNvPicPr>
            <p:nvPr/>
          </p:nvPicPr>
          <p:blipFill>
            <a:blip r:embed="rId5" cstate="print"/>
            <a:srcRect/>
            <a:stretch>
              <a:fillRect/>
            </a:stretch>
          </p:blipFill>
          <p:spPr bwMode="auto">
            <a:xfrm>
              <a:off x="4656" y="3492"/>
              <a:ext cx="1104" cy="828"/>
            </a:xfrm>
            <a:prstGeom prst="rect">
              <a:avLst/>
            </a:prstGeom>
            <a:noFill/>
          </p:spPr>
        </p:pic>
      </p:grpSp>
      <p:grpSp>
        <p:nvGrpSpPr>
          <p:cNvPr id="4" name="Group 8"/>
          <p:cNvGrpSpPr>
            <a:grpSpLocks/>
          </p:cNvGrpSpPr>
          <p:nvPr/>
        </p:nvGrpSpPr>
        <p:grpSpPr bwMode="auto">
          <a:xfrm>
            <a:off x="228600" y="3276600"/>
            <a:ext cx="3505200" cy="2057400"/>
            <a:chOff x="144" y="2064"/>
            <a:chExt cx="2208" cy="1296"/>
          </a:xfrm>
        </p:grpSpPr>
        <p:grpSp>
          <p:nvGrpSpPr>
            <p:cNvPr id="5" name="Group 9"/>
            <p:cNvGrpSpPr>
              <a:grpSpLocks/>
            </p:cNvGrpSpPr>
            <p:nvPr/>
          </p:nvGrpSpPr>
          <p:grpSpPr bwMode="auto">
            <a:xfrm>
              <a:off x="144" y="2064"/>
              <a:ext cx="2208" cy="1296"/>
              <a:chOff x="144" y="2064"/>
              <a:chExt cx="2208" cy="1296"/>
            </a:xfrm>
          </p:grpSpPr>
          <p:sp>
            <p:nvSpPr>
              <p:cNvPr id="207882" name="Rectangle 10"/>
              <p:cNvSpPr>
                <a:spLocks noChangeArrowheads="1"/>
              </p:cNvSpPr>
              <p:nvPr/>
            </p:nvSpPr>
            <p:spPr bwMode="auto">
              <a:xfrm>
                <a:off x="144" y="2208"/>
                <a:ext cx="1056" cy="384"/>
              </a:xfrm>
              <a:prstGeom prst="rect">
                <a:avLst/>
              </a:prstGeom>
              <a:solidFill>
                <a:srgbClr val="009900">
                  <a:alpha val="25000"/>
                </a:srgbClr>
              </a:solidFill>
              <a:ln w="9525">
                <a:noFill/>
                <a:miter lim="800000"/>
                <a:headEnd/>
                <a:tailEnd/>
              </a:ln>
              <a:effectLst/>
            </p:spPr>
            <p:txBody>
              <a:bodyPr wrap="none" anchor="ctr"/>
              <a:lstStyle/>
              <a:p>
                <a:endParaRPr lang="en-US"/>
              </a:p>
            </p:txBody>
          </p:sp>
          <p:sp>
            <p:nvSpPr>
              <p:cNvPr id="207883" name="Rectangle 11"/>
              <p:cNvSpPr>
                <a:spLocks noChangeArrowheads="1"/>
              </p:cNvSpPr>
              <p:nvPr/>
            </p:nvSpPr>
            <p:spPr bwMode="auto">
              <a:xfrm>
                <a:off x="1200" y="2064"/>
                <a:ext cx="1152" cy="864"/>
              </a:xfrm>
              <a:prstGeom prst="rect">
                <a:avLst/>
              </a:prstGeom>
              <a:solidFill>
                <a:srgbClr val="009900">
                  <a:alpha val="25000"/>
                </a:srgbClr>
              </a:solidFill>
              <a:ln w="9525">
                <a:noFill/>
                <a:miter lim="800000"/>
                <a:headEnd/>
                <a:tailEnd/>
              </a:ln>
              <a:effectLst/>
            </p:spPr>
            <p:txBody>
              <a:bodyPr wrap="none" anchor="ctr"/>
              <a:lstStyle/>
              <a:p>
                <a:endParaRPr lang="en-US"/>
              </a:p>
            </p:txBody>
          </p:sp>
          <p:sp>
            <p:nvSpPr>
              <p:cNvPr id="207884" name="Rectangle 12"/>
              <p:cNvSpPr>
                <a:spLocks noChangeArrowheads="1"/>
              </p:cNvSpPr>
              <p:nvPr/>
            </p:nvSpPr>
            <p:spPr bwMode="auto">
              <a:xfrm>
                <a:off x="144" y="2592"/>
                <a:ext cx="1056" cy="768"/>
              </a:xfrm>
              <a:prstGeom prst="rect">
                <a:avLst/>
              </a:prstGeom>
              <a:solidFill>
                <a:srgbClr val="009900">
                  <a:alpha val="25000"/>
                </a:srgbClr>
              </a:solidFill>
              <a:ln w="9525">
                <a:noFill/>
                <a:miter lim="800000"/>
                <a:headEnd/>
                <a:tailEnd/>
              </a:ln>
              <a:effectLst/>
            </p:spPr>
            <p:txBody>
              <a:bodyPr wrap="none" anchor="ctr"/>
              <a:lstStyle/>
              <a:p>
                <a:endParaRPr lang="en-US"/>
              </a:p>
            </p:txBody>
          </p:sp>
          <p:sp>
            <p:nvSpPr>
              <p:cNvPr id="207885" name="Rectangle 13"/>
              <p:cNvSpPr>
                <a:spLocks noChangeArrowheads="1"/>
              </p:cNvSpPr>
              <p:nvPr/>
            </p:nvSpPr>
            <p:spPr bwMode="auto">
              <a:xfrm>
                <a:off x="1200" y="2928"/>
                <a:ext cx="720" cy="432"/>
              </a:xfrm>
              <a:prstGeom prst="rect">
                <a:avLst/>
              </a:prstGeom>
              <a:solidFill>
                <a:srgbClr val="009900">
                  <a:alpha val="25000"/>
                </a:srgbClr>
              </a:solidFill>
              <a:ln w="9525">
                <a:noFill/>
                <a:miter lim="800000"/>
                <a:headEnd/>
                <a:tailEnd/>
              </a:ln>
              <a:effectLst/>
            </p:spPr>
            <p:txBody>
              <a:bodyPr wrap="none" anchor="ctr"/>
              <a:lstStyle/>
              <a:p>
                <a:endParaRPr lang="en-US"/>
              </a:p>
            </p:txBody>
          </p:sp>
        </p:grpSp>
        <p:pic>
          <p:nvPicPr>
            <p:cNvPr id="207886" name="Picture 14" descr="033567"/>
            <p:cNvPicPr>
              <a:picLocks noChangeAspect="1" noChangeArrowheads="1"/>
            </p:cNvPicPr>
            <p:nvPr/>
          </p:nvPicPr>
          <p:blipFill>
            <a:blip r:embed="rId6" cstate="print"/>
            <a:srcRect/>
            <a:stretch>
              <a:fillRect/>
            </a:stretch>
          </p:blipFill>
          <p:spPr bwMode="auto">
            <a:xfrm>
              <a:off x="1248" y="2160"/>
              <a:ext cx="1056" cy="679"/>
            </a:xfrm>
            <a:prstGeom prst="rect">
              <a:avLst/>
            </a:prstGeom>
            <a:noFill/>
          </p:spPr>
        </p:pic>
        <p:pic>
          <p:nvPicPr>
            <p:cNvPr id="207887" name="Picture 15" descr="australia"/>
            <p:cNvPicPr>
              <a:picLocks noChangeAspect="1" noChangeArrowheads="1"/>
            </p:cNvPicPr>
            <p:nvPr/>
          </p:nvPicPr>
          <p:blipFill>
            <a:blip r:embed="rId7" cstate="print"/>
            <a:srcRect/>
            <a:stretch>
              <a:fillRect/>
            </a:stretch>
          </p:blipFill>
          <p:spPr bwMode="auto">
            <a:xfrm>
              <a:off x="912" y="2688"/>
              <a:ext cx="960" cy="612"/>
            </a:xfrm>
            <a:prstGeom prst="rect">
              <a:avLst/>
            </a:prstGeom>
            <a:noFill/>
          </p:spPr>
        </p:pic>
        <p:pic>
          <p:nvPicPr>
            <p:cNvPr id="207888" name="Picture 16" descr="australia"/>
            <p:cNvPicPr>
              <a:picLocks noChangeAspect="1" noChangeArrowheads="1"/>
            </p:cNvPicPr>
            <p:nvPr/>
          </p:nvPicPr>
          <p:blipFill>
            <a:blip r:embed="rId8" cstate="print"/>
            <a:srcRect/>
            <a:stretch>
              <a:fillRect/>
            </a:stretch>
          </p:blipFill>
          <p:spPr bwMode="auto">
            <a:xfrm>
              <a:off x="240" y="2640"/>
              <a:ext cx="816" cy="528"/>
            </a:xfrm>
            <a:prstGeom prst="rect">
              <a:avLst/>
            </a:prstGeom>
            <a:noFill/>
          </p:spPr>
        </p:pic>
      </p:grpSp>
      <p:grpSp>
        <p:nvGrpSpPr>
          <p:cNvPr id="6" name="Group 17"/>
          <p:cNvGrpSpPr>
            <a:grpSpLocks/>
          </p:cNvGrpSpPr>
          <p:nvPr/>
        </p:nvGrpSpPr>
        <p:grpSpPr bwMode="auto">
          <a:xfrm>
            <a:off x="152400" y="4876800"/>
            <a:ext cx="5715000" cy="1981200"/>
            <a:chOff x="96" y="3072"/>
            <a:chExt cx="3600" cy="1248"/>
          </a:xfrm>
        </p:grpSpPr>
        <p:sp>
          <p:nvSpPr>
            <p:cNvPr id="207890" name="Rectangle 18"/>
            <p:cNvSpPr>
              <a:spLocks noChangeArrowheads="1"/>
            </p:cNvSpPr>
            <p:nvPr/>
          </p:nvSpPr>
          <p:spPr bwMode="auto">
            <a:xfrm>
              <a:off x="96" y="3792"/>
              <a:ext cx="2544" cy="384"/>
            </a:xfrm>
            <a:prstGeom prst="rect">
              <a:avLst/>
            </a:prstGeom>
            <a:solidFill>
              <a:srgbClr val="009900">
                <a:alpha val="25000"/>
              </a:srgbClr>
            </a:solidFill>
            <a:ln w="9525">
              <a:noFill/>
              <a:miter lim="800000"/>
              <a:headEnd/>
              <a:tailEnd/>
            </a:ln>
            <a:effectLst/>
          </p:spPr>
          <p:txBody>
            <a:bodyPr wrap="none" anchor="ctr"/>
            <a:lstStyle/>
            <a:p>
              <a:endParaRPr lang="en-US"/>
            </a:p>
          </p:txBody>
        </p:sp>
        <p:sp>
          <p:nvSpPr>
            <p:cNvPr id="207891" name="Rectangle 19"/>
            <p:cNvSpPr>
              <a:spLocks noChangeArrowheads="1"/>
            </p:cNvSpPr>
            <p:nvPr/>
          </p:nvSpPr>
          <p:spPr bwMode="auto">
            <a:xfrm>
              <a:off x="2640" y="3504"/>
              <a:ext cx="1056" cy="816"/>
            </a:xfrm>
            <a:prstGeom prst="rect">
              <a:avLst/>
            </a:prstGeom>
            <a:solidFill>
              <a:srgbClr val="009900">
                <a:alpha val="25000"/>
              </a:srgbClr>
            </a:solidFill>
            <a:ln w="9525">
              <a:noFill/>
              <a:miter lim="800000"/>
              <a:headEnd/>
              <a:tailEnd/>
            </a:ln>
            <a:effectLst/>
          </p:spPr>
          <p:txBody>
            <a:bodyPr wrap="none" anchor="ctr"/>
            <a:lstStyle/>
            <a:p>
              <a:endParaRPr lang="en-US"/>
            </a:p>
          </p:txBody>
        </p:sp>
        <p:sp>
          <p:nvSpPr>
            <p:cNvPr id="207892" name="Rectangle 20"/>
            <p:cNvSpPr>
              <a:spLocks noChangeArrowheads="1"/>
            </p:cNvSpPr>
            <p:nvPr/>
          </p:nvSpPr>
          <p:spPr bwMode="auto">
            <a:xfrm>
              <a:off x="1968" y="3072"/>
              <a:ext cx="672" cy="720"/>
            </a:xfrm>
            <a:prstGeom prst="rect">
              <a:avLst/>
            </a:prstGeom>
            <a:solidFill>
              <a:srgbClr val="009900">
                <a:alpha val="25000"/>
              </a:srgbClr>
            </a:solidFill>
            <a:ln w="9525">
              <a:noFill/>
              <a:miter lim="800000"/>
              <a:headEnd/>
              <a:tailEnd/>
            </a:ln>
            <a:effectLst/>
          </p:spPr>
          <p:txBody>
            <a:bodyPr wrap="none" anchor="ctr"/>
            <a:lstStyle/>
            <a:p>
              <a:endParaRPr lang="en-US"/>
            </a:p>
          </p:txBody>
        </p:sp>
        <p:sp>
          <p:nvSpPr>
            <p:cNvPr id="207893" name="Rectangle 21"/>
            <p:cNvSpPr>
              <a:spLocks noChangeArrowheads="1"/>
            </p:cNvSpPr>
            <p:nvPr/>
          </p:nvSpPr>
          <p:spPr bwMode="auto">
            <a:xfrm>
              <a:off x="2640" y="3072"/>
              <a:ext cx="576" cy="432"/>
            </a:xfrm>
            <a:prstGeom prst="rect">
              <a:avLst/>
            </a:prstGeom>
            <a:solidFill>
              <a:srgbClr val="009900">
                <a:alpha val="25000"/>
              </a:srgbClr>
            </a:solidFill>
            <a:ln w="9525">
              <a:noFill/>
              <a:miter lim="800000"/>
              <a:headEnd/>
              <a:tailEnd/>
            </a:ln>
            <a:effectLst/>
          </p:spPr>
          <p:txBody>
            <a:bodyPr wrap="none" anchor="ctr"/>
            <a:lstStyle/>
            <a:p>
              <a:endParaRPr lang="en-US"/>
            </a:p>
          </p:txBody>
        </p:sp>
        <p:sp>
          <p:nvSpPr>
            <p:cNvPr id="207894" name="Rectangle 22"/>
            <p:cNvSpPr>
              <a:spLocks noChangeArrowheads="1"/>
            </p:cNvSpPr>
            <p:nvPr/>
          </p:nvSpPr>
          <p:spPr bwMode="auto">
            <a:xfrm>
              <a:off x="1104" y="3408"/>
              <a:ext cx="864" cy="384"/>
            </a:xfrm>
            <a:prstGeom prst="rect">
              <a:avLst/>
            </a:prstGeom>
            <a:solidFill>
              <a:srgbClr val="009900">
                <a:alpha val="25000"/>
              </a:srgbClr>
            </a:solidFill>
            <a:ln w="9525">
              <a:noFill/>
              <a:miter lim="800000"/>
              <a:headEnd/>
              <a:tailEnd/>
            </a:ln>
            <a:effectLst/>
          </p:spPr>
          <p:txBody>
            <a:bodyPr wrap="none" anchor="ctr"/>
            <a:lstStyle/>
            <a:p>
              <a:endParaRPr lang="en-US"/>
            </a:p>
          </p:txBody>
        </p:sp>
      </p:grpSp>
      <p:grpSp>
        <p:nvGrpSpPr>
          <p:cNvPr id="7" name="Group 23"/>
          <p:cNvGrpSpPr>
            <a:grpSpLocks/>
          </p:cNvGrpSpPr>
          <p:nvPr/>
        </p:nvGrpSpPr>
        <p:grpSpPr bwMode="auto">
          <a:xfrm>
            <a:off x="3886200" y="2743200"/>
            <a:ext cx="3429000" cy="1828800"/>
            <a:chOff x="2448" y="1728"/>
            <a:chExt cx="2160" cy="1152"/>
          </a:xfrm>
        </p:grpSpPr>
        <p:sp>
          <p:nvSpPr>
            <p:cNvPr id="207896" name="Rectangle 24"/>
            <p:cNvSpPr>
              <a:spLocks noChangeArrowheads="1"/>
            </p:cNvSpPr>
            <p:nvPr/>
          </p:nvSpPr>
          <p:spPr bwMode="auto">
            <a:xfrm>
              <a:off x="3648" y="2256"/>
              <a:ext cx="960" cy="240"/>
            </a:xfrm>
            <a:prstGeom prst="rect">
              <a:avLst/>
            </a:prstGeom>
            <a:solidFill>
              <a:srgbClr val="009900">
                <a:alpha val="25000"/>
              </a:srgbClr>
            </a:solidFill>
            <a:ln w="9525">
              <a:noFill/>
              <a:miter lim="800000"/>
              <a:headEnd/>
              <a:tailEnd/>
            </a:ln>
            <a:effectLst/>
          </p:spPr>
          <p:txBody>
            <a:bodyPr wrap="none" anchor="ctr"/>
            <a:lstStyle/>
            <a:p>
              <a:endParaRPr lang="en-US"/>
            </a:p>
          </p:txBody>
        </p:sp>
        <p:sp>
          <p:nvSpPr>
            <p:cNvPr id="207897" name="Rectangle 25"/>
            <p:cNvSpPr>
              <a:spLocks noChangeArrowheads="1"/>
            </p:cNvSpPr>
            <p:nvPr/>
          </p:nvSpPr>
          <p:spPr bwMode="auto">
            <a:xfrm>
              <a:off x="2592" y="2256"/>
              <a:ext cx="1056" cy="624"/>
            </a:xfrm>
            <a:prstGeom prst="rect">
              <a:avLst/>
            </a:prstGeom>
            <a:solidFill>
              <a:srgbClr val="009900">
                <a:alpha val="25000"/>
              </a:srgbClr>
            </a:solidFill>
            <a:ln w="9525">
              <a:noFill/>
              <a:miter lim="800000"/>
              <a:headEnd/>
              <a:tailEnd/>
            </a:ln>
            <a:effectLst/>
          </p:spPr>
          <p:txBody>
            <a:bodyPr wrap="none" anchor="ctr"/>
            <a:lstStyle/>
            <a:p>
              <a:endParaRPr lang="en-US"/>
            </a:p>
          </p:txBody>
        </p:sp>
        <p:sp>
          <p:nvSpPr>
            <p:cNvPr id="207898" name="Rectangle 26"/>
            <p:cNvSpPr>
              <a:spLocks noChangeArrowheads="1"/>
            </p:cNvSpPr>
            <p:nvPr/>
          </p:nvSpPr>
          <p:spPr bwMode="auto">
            <a:xfrm>
              <a:off x="2448" y="1728"/>
              <a:ext cx="2160" cy="528"/>
            </a:xfrm>
            <a:prstGeom prst="rect">
              <a:avLst/>
            </a:prstGeom>
            <a:solidFill>
              <a:srgbClr val="009900">
                <a:alpha val="25000"/>
              </a:srgbClr>
            </a:solidFill>
            <a:ln w="9525">
              <a:noFill/>
              <a:miter lim="800000"/>
              <a:headEnd/>
              <a:tailEnd/>
            </a:ln>
            <a:effectLst/>
          </p:spPr>
          <p:txBody>
            <a:bodyPr wrap="none" anchor="ctr"/>
            <a:lstStyle/>
            <a:p>
              <a:endParaRPr lang="en-US"/>
            </a:p>
          </p:txBody>
        </p:sp>
      </p:grpSp>
      <p:grpSp>
        <p:nvGrpSpPr>
          <p:cNvPr id="8" name="Group 27"/>
          <p:cNvGrpSpPr>
            <a:grpSpLocks/>
          </p:cNvGrpSpPr>
          <p:nvPr/>
        </p:nvGrpSpPr>
        <p:grpSpPr bwMode="auto">
          <a:xfrm>
            <a:off x="7696200" y="0"/>
            <a:ext cx="1447800" cy="4038600"/>
            <a:chOff x="4848" y="0"/>
            <a:chExt cx="912" cy="2544"/>
          </a:xfrm>
        </p:grpSpPr>
        <p:sp>
          <p:nvSpPr>
            <p:cNvPr id="207900" name="Rectangle 28"/>
            <p:cNvSpPr>
              <a:spLocks noChangeArrowheads="1"/>
            </p:cNvSpPr>
            <p:nvPr/>
          </p:nvSpPr>
          <p:spPr bwMode="auto">
            <a:xfrm>
              <a:off x="4848" y="0"/>
              <a:ext cx="912" cy="1200"/>
            </a:xfrm>
            <a:prstGeom prst="rect">
              <a:avLst/>
            </a:prstGeom>
            <a:solidFill>
              <a:srgbClr val="009900">
                <a:alpha val="25000"/>
              </a:srgbClr>
            </a:solidFill>
            <a:ln w="9525">
              <a:noFill/>
              <a:miter lim="800000"/>
              <a:headEnd/>
              <a:tailEnd/>
            </a:ln>
            <a:effectLst/>
          </p:spPr>
          <p:txBody>
            <a:bodyPr wrap="none" anchor="ctr"/>
            <a:lstStyle/>
            <a:p>
              <a:endParaRPr lang="en-US"/>
            </a:p>
          </p:txBody>
        </p:sp>
        <p:sp>
          <p:nvSpPr>
            <p:cNvPr id="207901" name="Rectangle 29"/>
            <p:cNvSpPr>
              <a:spLocks noChangeArrowheads="1"/>
            </p:cNvSpPr>
            <p:nvPr/>
          </p:nvSpPr>
          <p:spPr bwMode="auto">
            <a:xfrm>
              <a:off x="4848" y="1200"/>
              <a:ext cx="912" cy="1344"/>
            </a:xfrm>
            <a:prstGeom prst="rect">
              <a:avLst/>
            </a:prstGeom>
            <a:solidFill>
              <a:srgbClr val="009900">
                <a:alpha val="25000"/>
              </a:srgbClr>
            </a:solidFill>
            <a:ln w="9525">
              <a:noFill/>
              <a:miter lim="800000"/>
              <a:headEnd/>
              <a:tailEnd/>
            </a:ln>
            <a:effectLst/>
          </p:spPr>
          <p:txBody>
            <a:bodyPr wrap="none" anchor="ctr"/>
            <a:lstStyle/>
            <a:p>
              <a:endParaRPr lang="en-US"/>
            </a:p>
          </p:txBody>
        </p:sp>
      </p:grpSp>
      <p:sp>
        <p:nvSpPr>
          <p:cNvPr id="207902" name="Rectangle 30"/>
          <p:cNvSpPr>
            <a:spLocks noGrp="1" noChangeArrowheads="1"/>
          </p:cNvSpPr>
          <p:nvPr>
            <p:ph type="title"/>
          </p:nvPr>
        </p:nvSpPr>
        <p:spPr>
          <a:xfrm>
            <a:off x="457200" y="274638"/>
            <a:ext cx="8229600" cy="868362"/>
          </a:xfrm>
        </p:spPr>
        <p:txBody>
          <a:bodyPr/>
          <a:lstStyle/>
          <a:p>
            <a:pPr algn="l"/>
            <a:r>
              <a:rPr lang="en-US" sz="3600" b="1">
                <a:solidFill>
                  <a:srgbClr val="009900"/>
                </a:solidFill>
              </a:rPr>
              <a:t>     Ecotourism’s Global Spread</a:t>
            </a:r>
          </a:p>
        </p:txBody>
      </p:sp>
      <p:pic>
        <p:nvPicPr>
          <p:cNvPr id="207903" name="Picture 31" descr="2003_0105Image0005"/>
          <p:cNvPicPr>
            <a:picLocks noGrp="1" noChangeAspect="1" noChangeArrowheads="1"/>
          </p:cNvPicPr>
          <p:nvPr>
            <p:ph sz="quarter" idx="3"/>
          </p:nvPr>
        </p:nvPicPr>
        <p:blipFill>
          <a:blip r:embed="rId9" cstate="print"/>
          <a:srcRect/>
          <a:stretch>
            <a:fillRect/>
          </a:stretch>
        </p:blipFill>
        <p:spPr>
          <a:xfrm>
            <a:off x="4267200" y="3429000"/>
            <a:ext cx="1447800" cy="1085850"/>
          </a:xfrm>
        </p:spPr>
      </p:pic>
      <p:pic>
        <p:nvPicPr>
          <p:cNvPr id="207904" name="Picture 32" descr="baobab%20in%20sunset"/>
          <p:cNvPicPr>
            <a:picLocks noChangeAspect="1" noChangeArrowheads="1"/>
          </p:cNvPicPr>
          <p:nvPr/>
        </p:nvPicPr>
        <p:blipFill>
          <a:blip r:embed="rId10" cstate="print"/>
          <a:srcRect/>
          <a:stretch>
            <a:fillRect/>
          </a:stretch>
        </p:blipFill>
        <p:spPr bwMode="auto">
          <a:xfrm>
            <a:off x="4267200" y="5638800"/>
            <a:ext cx="1524000" cy="1089025"/>
          </a:xfrm>
          <a:prstGeom prst="rect">
            <a:avLst/>
          </a:prstGeom>
          <a:noFill/>
        </p:spPr>
      </p:pic>
      <p:grpSp>
        <p:nvGrpSpPr>
          <p:cNvPr id="9" name="Group 33"/>
          <p:cNvGrpSpPr>
            <a:grpSpLocks/>
          </p:cNvGrpSpPr>
          <p:nvPr/>
        </p:nvGrpSpPr>
        <p:grpSpPr bwMode="auto">
          <a:xfrm>
            <a:off x="76200" y="990600"/>
            <a:ext cx="5029200" cy="2209800"/>
            <a:chOff x="48" y="624"/>
            <a:chExt cx="3168" cy="1392"/>
          </a:xfrm>
        </p:grpSpPr>
        <p:grpSp>
          <p:nvGrpSpPr>
            <p:cNvPr id="10" name="Group 34"/>
            <p:cNvGrpSpPr>
              <a:grpSpLocks/>
            </p:cNvGrpSpPr>
            <p:nvPr/>
          </p:nvGrpSpPr>
          <p:grpSpPr bwMode="auto">
            <a:xfrm>
              <a:off x="48" y="624"/>
              <a:ext cx="3168" cy="1392"/>
              <a:chOff x="48" y="576"/>
              <a:chExt cx="3168" cy="1440"/>
            </a:xfrm>
          </p:grpSpPr>
          <p:grpSp>
            <p:nvGrpSpPr>
              <p:cNvPr id="11" name="Group 35"/>
              <p:cNvGrpSpPr>
                <a:grpSpLocks/>
              </p:cNvGrpSpPr>
              <p:nvPr/>
            </p:nvGrpSpPr>
            <p:grpSpPr bwMode="auto">
              <a:xfrm>
                <a:off x="48" y="576"/>
                <a:ext cx="3168" cy="1440"/>
                <a:chOff x="48" y="576"/>
                <a:chExt cx="3168" cy="1440"/>
              </a:xfrm>
            </p:grpSpPr>
            <p:sp>
              <p:nvSpPr>
                <p:cNvPr id="207908" name="Rectangle 36"/>
                <p:cNvSpPr>
                  <a:spLocks noChangeArrowheads="1"/>
                </p:cNvSpPr>
                <p:nvPr/>
              </p:nvSpPr>
              <p:spPr bwMode="auto">
                <a:xfrm>
                  <a:off x="48" y="576"/>
                  <a:ext cx="1488" cy="1440"/>
                </a:xfrm>
                <a:prstGeom prst="rect">
                  <a:avLst/>
                </a:prstGeom>
                <a:solidFill>
                  <a:srgbClr val="009900">
                    <a:alpha val="25000"/>
                  </a:srgbClr>
                </a:solidFill>
                <a:ln w="9525">
                  <a:noFill/>
                  <a:miter lim="800000"/>
                  <a:headEnd/>
                  <a:tailEnd/>
                </a:ln>
                <a:effectLst/>
              </p:spPr>
              <p:txBody>
                <a:bodyPr wrap="none" anchor="ctr"/>
                <a:lstStyle/>
                <a:p>
                  <a:endParaRPr lang="en-US"/>
                </a:p>
              </p:txBody>
            </p:sp>
            <p:sp>
              <p:nvSpPr>
                <p:cNvPr id="207909" name="Rectangle 37"/>
                <p:cNvSpPr>
                  <a:spLocks noChangeArrowheads="1"/>
                </p:cNvSpPr>
                <p:nvPr/>
              </p:nvSpPr>
              <p:spPr bwMode="auto">
                <a:xfrm>
                  <a:off x="1536" y="576"/>
                  <a:ext cx="1680" cy="1056"/>
                </a:xfrm>
                <a:prstGeom prst="rect">
                  <a:avLst/>
                </a:prstGeom>
                <a:solidFill>
                  <a:srgbClr val="009900">
                    <a:alpha val="25000"/>
                  </a:srgbClr>
                </a:solidFill>
                <a:ln w="9525">
                  <a:noFill/>
                  <a:miter lim="800000"/>
                  <a:headEnd/>
                  <a:tailEnd/>
                </a:ln>
                <a:effectLst/>
              </p:spPr>
              <p:txBody>
                <a:bodyPr wrap="none" anchor="ctr"/>
                <a:lstStyle/>
                <a:p>
                  <a:endParaRPr lang="en-US"/>
                </a:p>
              </p:txBody>
            </p:sp>
          </p:grpSp>
          <p:sp>
            <p:nvSpPr>
              <p:cNvPr id="207910" name="Rectangle 38"/>
              <p:cNvSpPr>
                <a:spLocks noChangeArrowheads="1"/>
              </p:cNvSpPr>
              <p:nvPr/>
            </p:nvSpPr>
            <p:spPr bwMode="auto">
              <a:xfrm>
                <a:off x="1536" y="1632"/>
                <a:ext cx="480" cy="384"/>
              </a:xfrm>
              <a:prstGeom prst="rect">
                <a:avLst/>
              </a:prstGeom>
              <a:solidFill>
                <a:srgbClr val="009900">
                  <a:alpha val="25000"/>
                </a:srgbClr>
              </a:solidFill>
              <a:ln w="9525">
                <a:noFill/>
                <a:miter lim="800000"/>
                <a:headEnd/>
                <a:tailEnd/>
              </a:ln>
              <a:effectLst/>
            </p:spPr>
            <p:txBody>
              <a:bodyPr wrap="none" anchor="ctr"/>
              <a:lstStyle/>
              <a:p>
                <a:endParaRPr lang="en-US"/>
              </a:p>
            </p:txBody>
          </p:sp>
        </p:grpSp>
        <p:pic>
          <p:nvPicPr>
            <p:cNvPr id="207911" name="Picture 39" descr="west virginia 1"/>
            <p:cNvPicPr>
              <a:picLocks noChangeAspect="1" noChangeArrowheads="1"/>
            </p:cNvPicPr>
            <p:nvPr/>
          </p:nvPicPr>
          <p:blipFill>
            <a:blip r:embed="rId11" cstate="print"/>
            <a:srcRect/>
            <a:stretch>
              <a:fillRect/>
            </a:stretch>
          </p:blipFill>
          <p:spPr bwMode="auto">
            <a:xfrm>
              <a:off x="912" y="1296"/>
              <a:ext cx="1008" cy="660"/>
            </a:xfrm>
            <a:prstGeom prst="rect">
              <a:avLst/>
            </a:prstGeom>
            <a:noFill/>
          </p:spPr>
        </p:pic>
        <p:graphicFrame>
          <p:nvGraphicFramePr>
            <p:cNvPr id="207912" name="Object 40"/>
            <p:cNvGraphicFramePr>
              <a:graphicFrameLocks noChangeAspect="1"/>
            </p:cNvGraphicFramePr>
            <p:nvPr/>
          </p:nvGraphicFramePr>
          <p:xfrm>
            <a:off x="1920" y="720"/>
            <a:ext cx="1056" cy="792"/>
          </p:xfrm>
          <a:graphic>
            <a:graphicData uri="http://schemas.openxmlformats.org/presentationml/2006/ole">
              <p:oleObj spid="_x0000_s4098" name="Slide" r:id="rId12" imgW="4572000" imgH="3429000" progId="PowerPoint.Slide.8">
                <p:embed/>
              </p:oleObj>
            </a:graphicData>
          </a:graphic>
        </p:graphicFrame>
        <p:pic>
          <p:nvPicPr>
            <p:cNvPr id="207913" name="Picture 41" descr="CR Cart"/>
            <p:cNvPicPr>
              <a:picLocks noChangeAspect="1" noChangeArrowheads="1"/>
            </p:cNvPicPr>
            <p:nvPr/>
          </p:nvPicPr>
          <p:blipFill>
            <a:blip r:embed="rId13" cstate="print"/>
            <a:srcRect/>
            <a:stretch>
              <a:fillRect/>
            </a:stretch>
          </p:blipFill>
          <p:spPr bwMode="auto">
            <a:xfrm>
              <a:off x="96" y="1056"/>
              <a:ext cx="912" cy="768"/>
            </a:xfrm>
            <a:prstGeom prst="rect">
              <a:avLst/>
            </a:prstGeom>
            <a:noFill/>
          </p:spPr>
        </p:pic>
      </p:grpSp>
      <p:pic>
        <p:nvPicPr>
          <p:cNvPr id="207914" name="Picture 42" descr="Picture 172"/>
          <p:cNvPicPr>
            <a:picLocks noChangeAspect="1" noChangeArrowheads="1"/>
          </p:cNvPicPr>
          <p:nvPr/>
        </p:nvPicPr>
        <p:blipFill>
          <a:blip r:embed="rId14" cstate="print"/>
          <a:srcRect/>
          <a:stretch>
            <a:fillRect/>
          </a:stretch>
        </p:blipFill>
        <p:spPr bwMode="auto">
          <a:xfrm>
            <a:off x="5791200" y="2819400"/>
            <a:ext cx="1371600" cy="1096963"/>
          </a:xfrm>
          <a:prstGeom prst="rect">
            <a:avLst/>
          </a:prstGeom>
          <a:noFill/>
        </p:spPr>
      </p:pic>
      <p:grpSp>
        <p:nvGrpSpPr>
          <p:cNvPr id="12" name="Group 43"/>
          <p:cNvGrpSpPr>
            <a:grpSpLocks/>
          </p:cNvGrpSpPr>
          <p:nvPr/>
        </p:nvGrpSpPr>
        <p:grpSpPr bwMode="auto">
          <a:xfrm>
            <a:off x="5638800" y="152400"/>
            <a:ext cx="3505200" cy="3581400"/>
            <a:chOff x="3552" y="96"/>
            <a:chExt cx="2208" cy="2256"/>
          </a:xfrm>
        </p:grpSpPr>
        <p:sp>
          <p:nvSpPr>
            <p:cNvPr id="207916" name="Rectangle 44"/>
            <p:cNvSpPr>
              <a:spLocks noChangeArrowheads="1"/>
            </p:cNvSpPr>
            <p:nvPr/>
          </p:nvSpPr>
          <p:spPr bwMode="auto">
            <a:xfrm>
              <a:off x="3552" y="624"/>
              <a:ext cx="1296" cy="960"/>
            </a:xfrm>
            <a:prstGeom prst="rect">
              <a:avLst/>
            </a:prstGeom>
            <a:solidFill>
              <a:srgbClr val="009900">
                <a:alpha val="25000"/>
              </a:srgbClr>
            </a:solidFill>
            <a:ln w="9525">
              <a:noFill/>
              <a:miter lim="800000"/>
              <a:headEnd/>
              <a:tailEnd/>
            </a:ln>
            <a:effectLst/>
          </p:spPr>
          <p:txBody>
            <a:bodyPr wrap="none" anchor="ctr"/>
            <a:lstStyle/>
            <a:p>
              <a:endParaRPr lang="en-US"/>
            </a:p>
          </p:txBody>
        </p:sp>
        <p:pic>
          <p:nvPicPr>
            <p:cNvPr id="207917" name="Picture 45" descr="Galop seal"/>
            <p:cNvPicPr>
              <a:picLocks noChangeAspect="1" noChangeArrowheads="1"/>
            </p:cNvPicPr>
            <p:nvPr/>
          </p:nvPicPr>
          <p:blipFill>
            <a:blip r:embed="rId15" cstate="print"/>
            <a:srcRect/>
            <a:stretch>
              <a:fillRect/>
            </a:stretch>
          </p:blipFill>
          <p:spPr bwMode="auto">
            <a:xfrm>
              <a:off x="4909" y="96"/>
              <a:ext cx="851" cy="1008"/>
            </a:xfrm>
            <a:prstGeom prst="rect">
              <a:avLst/>
            </a:prstGeom>
            <a:noFill/>
          </p:spPr>
        </p:pic>
        <p:pic>
          <p:nvPicPr>
            <p:cNvPr id="207918" name="Picture 46" descr="Galop Bird"/>
            <p:cNvPicPr>
              <a:picLocks noChangeAspect="1" noChangeArrowheads="1"/>
            </p:cNvPicPr>
            <p:nvPr/>
          </p:nvPicPr>
          <p:blipFill>
            <a:blip r:embed="rId16" cstate="print"/>
            <a:srcRect/>
            <a:stretch>
              <a:fillRect/>
            </a:stretch>
          </p:blipFill>
          <p:spPr bwMode="auto">
            <a:xfrm>
              <a:off x="4032" y="864"/>
              <a:ext cx="960" cy="668"/>
            </a:xfrm>
            <a:prstGeom prst="rect">
              <a:avLst/>
            </a:prstGeom>
            <a:noFill/>
          </p:spPr>
        </p:pic>
        <p:pic>
          <p:nvPicPr>
            <p:cNvPr id="207919" name="Picture 47" descr="galapagos"/>
            <p:cNvPicPr>
              <a:picLocks noChangeAspect="1" noChangeArrowheads="1"/>
            </p:cNvPicPr>
            <p:nvPr/>
          </p:nvPicPr>
          <p:blipFill>
            <a:blip r:embed="rId17" cstate="print"/>
            <a:srcRect/>
            <a:stretch>
              <a:fillRect/>
            </a:stretch>
          </p:blipFill>
          <p:spPr bwMode="auto">
            <a:xfrm>
              <a:off x="4895" y="1296"/>
              <a:ext cx="865" cy="1056"/>
            </a:xfrm>
            <a:prstGeom prst="rect">
              <a:avLst/>
            </a:prstGeom>
            <a:noFill/>
          </p:spPr>
        </p:pic>
      </p:grpSp>
      <p:pic>
        <p:nvPicPr>
          <p:cNvPr id="207920" name="Picture 48"/>
          <p:cNvPicPr>
            <a:picLocks noChangeAspect="1" noChangeArrowheads="1"/>
          </p:cNvPicPr>
          <p:nvPr/>
        </p:nvPicPr>
        <p:blipFill>
          <a:blip r:embed="rId18" cstate="print"/>
          <a:srcRect/>
          <a:stretch>
            <a:fillRect/>
          </a:stretch>
        </p:blipFill>
        <p:spPr bwMode="auto">
          <a:xfrm>
            <a:off x="1905000" y="5486400"/>
            <a:ext cx="1371600" cy="1082675"/>
          </a:xfrm>
          <a:prstGeom prst="rect">
            <a:avLst/>
          </a:prstGeom>
          <a:noFill/>
          <a:ln w="9525">
            <a:noFill/>
            <a:miter lim="800000"/>
            <a:headEnd/>
            <a:tailEnd/>
          </a:ln>
          <a:effectLst/>
        </p:spPr>
      </p:pic>
      <p:pic>
        <p:nvPicPr>
          <p:cNvPr id="207921" name="Picture 49" descr="massaiphoto"/>
          <p:cNvPicPr>
            <a:picLocks noGrp="1" noChangeAspect="1" noChangeArrowheads="1"/>
          </p:cNvPicPr>
          <p:nvPr>
            <p:ph sz="quarter" idx="2"/>
          </p:nvPr>
        </p:nvPicPr>
        <p:blipFill>
          <a:blip r:embed="rId19" cstate="print">
            <a:lum bright="20000" contrast="10000"/>
          </a:blip>
          <a:srcRect/>
          <a:stretch>
            <a:fillRect/>
          </a:stretch>
        </p:blipFill>
        <p:spPr>
          <a:xfrm>
            <a:off x="3276600" y="4953000"/>
            <a:ext cx="1219200" cy="1003300"/>
          </a:xfrm>
        </p:spPr>
      </p:pic>
      <p:sp>
        <p:nvSpPr>
          <p:cNvPr id="207922" name="Text Box 50"/>
          <p:cNvSpPr txBox="1">
            <a:spLocks noChangeArrowheads="1"/>
          </p:cNvSpPr>
          <p:nvPr/>
        </p:nvSpPr>
        <p:spPr bwMode="auto">
          <a:xfrm>
            <a:off x="304800" y="1066800"/>
            <a:ext cx="2362200" cy="366713"/>
          </a:xfrm>
          <a:prstGeom prst="rect">
            <a:avLst/>
          </a:prstGeom>
          <a:noFill/>
          <a:ln w="9525">
            <a:noFill/>
            <a:miter lim="800000"/>
            <a:headEnd/>
            <a:tailEnd/>
          </a:ln>
          <a:effectLst/>
        </p:spPr>
        <p:txBody>
          <a:bodyPr>
            <a:spAutoFit/>
          </a:bodyPr>
          <a:lstStyle/>
          <a:p>
            <a:pPr>
              <a:spcBef>
                <a:spcPct val="50000"/>
              </a:spcBef>
            </a:pPr>
            <a:endParaRPr lang="en-US"/>
          </a:p>
        </p:txBody>
      </p:sp>
      <p:sp>
        <p:nvSpPr>
          <p:cNvPr id="207923" name="Text Box 51"/>
          <p:cNvSpPr txBox="1">
            <a:spLocks noChangeArrowheads="1"/>
          </p:cNvSpPr>
          <p:nvPr/>
        </p:nvSpPr>
        <p:spPr bwMode="auto">
          <a:xfrm>
            <a:off x="228600" y="1066800"/>
            <a:ext cx="1828800" cy="457200"/>
          </a:xfrm>
          <a:prstGeom prst="rect">
            <a:avLst/>
          </a:prstGeom>
          <a:noFill/>
          <a:ln w="9525">
            <a:noFill/>
            <a:miter lim="800000"/>
            <a:headEnd/>
            <a:tailEnd/>
          </a:ln>
          <a:effectLst/>
        </p:spPr>
        <p:txBody>
          <a:bodyPr>
            <a:spAutoFit/>
          </a:bodyPr>
          <a:lstStyle/>
          <a:p>
            <a:pPr>
              <a:spcBef>
                <a:spcPct val="50000"/>
              </a:spcBef>
            </a:pPr>
            <a:r>
              <a:rPr lang="en-US" sz="2400" b="1">
                <a:solidFill>
                  <a:srgbClr val="0000FF"/>
                </a:solidFill>
              </a:rPr>
              <a:t>Costa Rica</a:t>
            </a:r>
          </a:p>
        </p:txBody>
      </p:sp>
      <p:sp>
        <p:nvSpPr>
          <p:cNvPr id="207924" name="Text Box 52"/>
          <p:cNvSpPr txBox="1">
            <a:spLocks noChangeArrowheads="1"/>
          </p:cNvSpPr>
          <p:nvPr/>
        </p:nvSpPr>
        <p:spPr bwMode="auto">
          <a:xfrm>
            <a:off x="5791200" y="914400"/>
            <a:ext cx="1828800" cy="457200"/>
          </a:xfrm>
          <a:prstGeom prst="rect">
            <a:avLst/>
          </a:prstGeom>
          <a:noFill/>
          <a:ln w="9525">
            <a:noFill/>
            <a:miter lim="800000"/>
            <a:headEnd/>
            <a:tailEnd/>
          </a:ln>
          <a:effectLst/>
        </p:spPr>
        <p:txBody>
          <a:bodyPr>
            <a:spAutoFit/>
          </a:bodyPr>
          <a:lstStyle/>
          <a:p>
            <a:pPr>
              <a:spcBef>
                <a:spcPct val="50000"/>
              </a:spcBef>
            </a:pPr>
            <a:r>
              <a:rPr lang="en-US" sz="2400" b="1">
                <a:solidFill>
                  <a:srgbClr val="0000FF"/>
                </a:solidFill>
              </a:rPr>
              <a:t>Galapagos</a:t>
            </a:r>
          </a:p>
        </p:txBody>
      </p:sp>
      <p:sp>
        <p:nvSpPr>
          <p:cNvPr id="207925" name="Text Box 53"/>
          <p:cNvSpPr txBox="1">
            <a:spLocks noChangeArrowheads="1"/>
          </p:cNvSpPr>
          <p:nvPr/>
        </p:nvSpPr>
        <p:spPr bwMode="auto">
          <a:xfrm>
            <a:off x="304800" y="3581400"/>
            <a:ext cx="1828800" cy="457200"/>
          </a:xfrm>
          <a:prstGeom prst="rect">
            <a:avLst/>
          </a:prstGeom>
          <a:noFill/>
          <a:ln w="9525">
            <a:noFill/>
            <a:miter lim="800000"/>
            <a:headEnd/>
            <a:tailEnd/>
          </a:ln>
          <a:effectLst/>
        </p:spPr>
        <p:txBody>
          <a:bodyPr>
            <a:spAutoFit/>
          </a:bodyPr>
          <a:lstStyle/>
          <a:p>
            <a:pPr>
              <a:spcBef>
                <a:spcPct val="50000"/>
              </a:spcBef>
            </a:pPr>
            <a:r>
              <a:rPr lang="en-US" sz="2400" b="1">
                <a:solidFill>
                  <a:srgbClr val="0000FF"/>
                </a:solidFill>
              </a:rPr>
              <a:t>Australia</a:t>
            </a:r>
          </a:p>
        </p:txBody>
      </p:sp>
      <p:sp>
        <p:nvSpPr>
          <p:cNvPr id="207926" name="Text Box 54"/>
          <p:cNvSpPr txBox="1">
            <a:spLocks noChangeArrowheads="1"/>
          </p:cNvSpPr>
          <p:nvPr/>
        </p:nvSpPr>
        <p:spPr bwMode="auto">
          <a:xfrm>
            <a:off x="3886200" y="2895600"/>
            <a:ext cx="1828800" cy="457200"/>
          </a:xfrm>
          <a:prstGeom prst="rect">
            <a:avLst/>
          </a:prstGeom>
          <a:noFill/>
          <a:ln w="9525">
            <a:noFill/>
            <a:miter lim="800000"/>
            <a:headEnd/>
            <a:tailEnd/>
          </a:ln>
          <a:effectLst/>
        </p:spPr>
        <p:txBody>
          <a:bodyPr>
            <a:spAutoFit/>
          </a:bodyPr>
          <a:lstStyle/>
          <a:p>
            <a:pPr>
              <a:spcBef>
                <a:spcPct val="50000"/>
              </a:spcBef>
            </a:pPr>
            <a:r>
              <a:rPr lang="en-US" sz="2400" b="1">
                <a:solidFill>
                  <a:srgbClr val="0000FF"/>
                </a:solidFill>
              </a:rPr>
              <a:t>Sri Lanka.</a:t>
            </a:r>
          </a:p>
        </p:txBody>
      </p:sp>
      <p:sp>
        <p:nvSpPr>
          <p:cNvPr id="207927" name="Text Box 55"/>
          <p:cNvSpPr txBox="1">
            <a:spLocks noChangeArrowheads="1"/>
          </p:cNvSpPr>
          <p:nvPr/>
        </p:nvSpPr>
        <p:spPr bwMode="auto">
          <a:xfrm>
            <a:off x="7924800" y="4800600"/>
            <a:ext cx="1219200" cy="457200"/>
          </a:xfrm>
          <a:prstGeom prst="rect">
            <a:avLst/>
          </a:prstGeom>
          <a:noFill/>
          <a:ln w="9525">
            <a:noFill/>
            <a:miter lim="800000"/>
            <a:headEnd/>
            <a:tailEnd/>
          </a:ln>
          <a:effectLst/>
        </p:spPr>
        <p:txBody>
          <a:bodyPr>
            <a:spAutoFit/>
          </a:bodyPr>
          <a:lstStyle/>
          <a:p>
            <a:pPr>
              <a:spcBef>
                <a:spcPct val="50000"/>
              </a:spcBef>
            </a:pPr>
            <a:r>
              <a:rPr lang="en-US" sz="2400" b="1">
                <a:solidFill>
                  <a:srgbClr val="0000FF"/>
                </a:solidFill>
              </a:rPr>
              <a:t>Cuba</a:t>
            </a:r>
          </a:p>
        </p:txBody>
      </p:sp>
      <p:sp>
        <p:nvSpPr>
          <p:cNvPr id="207928" name="Text Box 56"/>
          <p:cNvSpPr txBox="1">
            <a:spLocks noChangeArrowheads="1"/>
          </p:cNvSpPr>
          <p:nvPr/>
        </p:nvSpPr>
        <p:spPr bwMode="auto">
          <a:xfrm>
            <a:off x="228600" y="6096000"/>
            <a:ext cx="1828800" cy="457200"/>
          </a:xfrm>
          <a:prstGeom prst="rect">
            <a:avLst/>
          </a:prstGeom>
          <a:noFill/>
          <a:ln w="9525">
            <a:noFill/>
            <a:miter lim="800000"/>
            <a:headEnd/>
            <a:tailEnd/>
          </a:ln>
          <a:effectLst/>
        </p:spPr>
        <p:txBody>
          <a:bodyPr>
            <a:spAutoFit/>
          </a:bodyPr>
          <a:lstStyle/>
          <a:p>
            <a:pPr>
              <a:spcBef>
                <a:spcPct val="50000"/>
              </a:spcBef>
            </a:pPr>
            <a:r>
              <a:rPr lang="en-US" sz="2400" b="1">
                <a:solidFill>
                  <a:srgbClr val="0000FF"/>
                </a:solidFill>
              </a:rPr>
              <a:t>Tanzania</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7902"/>
                                        </p:tgtEl>
                                        <p:attrNameLst>
                                          <p:attrName>style.visibility</p:attrName>
                                        </p:attrNameLst>
                                      </p:cBhvr>
                                      <p:to>
                                        <p:strVal val="visible"/>
                                      </p:to>
                                    </p:set>
                                    <p:animEffect transition="in" filter="fade">
                                      <p:cBhvr>
                                        <p:cTn id="7" dur="2000"/>
                                        <p:tgtEl>
                                          <p:spTgt spid="207902"/>
                                        </p:tgtEl>
                                      </p:cBhvr>
                                    </p:animEffect>
                                  </p:childTnLst>
                                </p:cTn>
                              </p:par>
                            </p:childTnLst>
                          </p:cTn>
                        </p:par>
                        <p:par>
                          <p:cTn id="8" fill="hold">
                            <p:stCondLst>
                              <p:cond delay="20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207922"/>
                                        </p:tgtEl>
                                        <p:attrNameLst>
                                          <p:attrName>style.visibility</p:attrName>
                                        </p:attrNameLst>
                                      </p:cBhvr>
                                      <p:to>
                                        <p:strVal val="visible"/>
                                      </p:to>
                                    </p:set>
                                    <p:animEffect transition="in" filter="fade">
                                      <p:cBhvr>
                                        <p:cTn id="11" dur="1000"/>
                                        <p:tgtEl>
                                          <p:spTgt spid="20792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7923"/>
                                        </p:tgtEl>
                                        <p:attrNameLst>
                                          <p:attrName>style.visibility</p:attrName>
                                        </p:attrNameLst>
                                      </p:cBhvr>
                                      <p:to>
                                        <p:strVal val="visible"/>
                                      </p:to>
                                    </p:set>
                                    <p:animEffect transition="in" filter="fade">
                                      <p:cBhvr>
                                        <p:cTn id="14" dur="2000"/>
                                        <p:tgtEl>
                                          <p:spTgt spid="207923"/>
                                        </p:tgtEl>
                                      </p:cBhvr>
                                    </p:animEffect>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childTnLst>
                                </p:cTn>
                              </p:par>
                            </p:childTnLst>
                          </p:cTn>
                        </p:par>
                        <p:par>
                          <p:cTn id="18" fill="hold">
                            <p:stCondLst>
                              <p:cond delay="4000"/>
                            </p:stCondLst>
                            <p:childTnLst>
                              <p:par>
                                <p:cTn id="19" presetID="10" presetClass="entr" presetSubtype="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2000"/>
                                        <p:tgtEl>
                                          <p:spTgt spid="8"/>
                                        </p:tgtEl>
                                      </p:cBhvr>
                                    </p:animEffect>
                                  </p:childTnLst>
                                </p:cTn>
                              </p:par>
                              <p:par>
                                <p:cTn id="25" presetID="10" presetClass="entr" presetSubtype="0" fill="hold" nodeType="withEffect">
                                  <p:stCondLst>
                                    <p:cond delay="0"/>
                                  </p:stCondLst>
                                  <p:childTnLst>
                                    <p:set>
                                      <p:cBhvr>
                                        <p:cTn id="26" dur="1" fill="hold">
                                          <p:stCondLst>
                                            <p:cond delay="0"/>
                                          </p:stCondLst>
                                        </p:cTn>
                                        <p:tgtEl>
                                          <p:spTgt spid="207924"/>
                                        </p:tgtEl>
                                        <p:attrNameLst>
                                          <p:attrName>style.visibility</p:attrName>
                                        </p:attrNameLst>
                                      </p:cBhvr>
                                      <p:to>
                                        <p:strVal val="visible"/>
                                      </p:to>
                                    </p:set>
                                    <p:animEffect transition="in" filter="fade">
                                      <p:cBhvr>
                                        <p:cTn id="27" dur="2000"/>
                                        <p:tgtEl>
                                          <p:spTgt spid="207924"/>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07925"/>
                                        </p:tgtEl>
                                        <p:attrNameLst>
                                          <p:attrName>style.visibility</p:attrName>
                                        </p:attrNameLst>
                                      </p:cBhvr>
                                      <p:to>
                                        <p:strVal val="visible"/>
                                      </p:to>
                                    </p:set>
                                    <p:animEffect transition="in" filter="fade">
                                      <p:cBhvr>
                                        <p:cTn id="34" dur="2000"/>
                                        <p:tgtEl>
                                          <p:spTgt spid="207925"/>
                                        </p:tgtEl>
                                      </p:cBhvr>
                                    </p:animEffect>
                                  </p:childTnLst>
                                </p:cTn>
                              </p:par>
                            </p:childTnLst>
                          </p:cTn>
                        </p:par>
                        <p:par>
                          <p:cTn id="35" fill="hold">
                            <p:stCondLst>
                              <p:cond delay="8000"/>
                            </p:stCondLst>
                            <p:childTnLst>
                              <p:par>
                                <p:cTn id="36" presetID="10" presetClass="entr" presetSubtype="0" fill="hold" grpId="0" nodeType="afterEffect">
                                  <p:stCondLst>
                                    <p:cond delay="0"/>
                                  </p:stCondLst>
                                  <p:childTnLst>
                                    <p:set>
                                      <p:cBhvr>
                                        <p:cTn id="37" dur="1" fill="hold">
                                          <p:stCondLst>
                                            <p:cond delay="0"/>
                                          </p:stCondLst>
                                        </p:cTn>
                                        <p:tgtEl>
                                          <p:spTgt spid="207926"/>
                                        </p:tgtEl>
                                        <p:attrNameLst>
                                          <p:attrName>style.visibility</p:attrName>
                                        </p:attrNameLst>
                                      </p:cBhvr>
                                      <p:to>
                                        <p:strVal val="visible"/>
                                      </p:to>
                                    </p:set>
                                    <p:animEffect transition="in" filter="fade">
                                      <p:cBhvr>
                                        <p:cTn id="38" dur="2000"/>
                                        <p:tgtEl>
                                          <p:spTgt spid="207926"/>
                                        </p:tgtEl>
                                      </p:cBhvr>
                                    </p:animEffect>
                                  </p:childTnLst>
                                </p:cTn>
                              </p:par>
                              <p:par>
                                <p:cTn id="39" presetID="10" presetClass="entr" presetSubtype="0" fill="hold" nodeType="withEffect">
                                  <p:stCondLst>
                                    <p:cond delay="0"/>
                                  </p:stCondLst>
                                  <p:childTnLst>
                                    <p:set>
                                      <p:cBhvr>
                                        <p:cTn id="40" dur="1" fill="hold">
                                          <p:stCondLst>
                                            <p:cond delay="0"/>
                                          </p:stCondLst>
                                        </p:cTn>
                                        <p:tgtEl>
                                          <p:spTgt spid="207914"/>
                                        </p:tgtEl>
                                        <p:attrNameLst>
                                          <p:attrName>style.visibility</p:attrName>
                                        </p:attrNameLst>
                                      </p:cBhvr>
                                      <p:to>
                                        <p:strVal val="visible"/>
                                      </p:to>
                                    </p:set>
                                    <p:animEffect transition="in" filter="fade">
                                      <p:cBhvr>
                                        <p:cTn id="41" dur="2000"/>
                                        <p:tgtEl>
                                          <p:spTgt spid="207914"/>
                                        </p:tgtEl>
                                      </p:cBhvr>
                                    </p:animEffect>
                                  </p:childTnLst>
                                </p:cTn>
                              </p:par>
                              <p:par>
                                <p:cTn id="42" presetID="10" presetClass="entr" presetSubtype="0" fill="hold" nodeType="withEffect">
                                  <p:stCondLst>
                                    <p:cond delay="0"/>
                                  </p:stCondLst>
                                  <p:childTnLst>
                                    <p:set>
                                      <p:cBhvr>
                                        <p:cTn id="43" dur="1" fill="hold">
                                          <p:stCondLst>
                                            <p:cond delay="0"/>
                                          </p:stCondLst>
                                        </p:cTn>
                                        <p:tgtEl>
                                          <p:spTgt spid="207903"/>
                                        </p:tgtEl>
                                        <p:attrNameLst>
                                          <p:attrName>style.visibility</p:attrName>
                                        </p:attrNameLst>
                                      </p:cBhvr>
                                      <p:to>
                                        <p:strVal val="visible"/>
                                      </p:to>
                                    </p:set>
                                    <p:animEffect transition="in" filter="fade">
                                      <p:cBhvr>
                                        <p:cTn id="44" dur="2000"/>
                                        <p:tgtEl>
                                          <p:spTgt spid="207903"/>
                                        </p:tgtEl>
                                      </p:cBhvr>
                                    </p:animEffect>
                                  </p:childTnLst>
                                </p:cTn>
                              </p:par>
                              <p:par>
                                <p:cTn id="45" presetID="10" presetClass="entr" presetSubtype="0" fill="hold" nodeType="with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2000"/>
                                        <p:tgtEl>
                                          <p:spTgt spid="7"/>
                                        </p:tgtEl>
                                      </p:cBhvr>
                                    </p:animEffect>
                                  </p:childTnLst>
                                </p:cTn>
                              </p:par>
                            </p:childTnLst>
                          </p:cTn>
                        </p:par>
                        <p:par>
                          <p:cTn id="48" fill="hold">
                            <p:stCondLst>
                              <p:cond delay="10000"/>
                            </p:stCondLst>
                            <p:childTnLst>
                              <p:par>
                                <p:cTn id="49" presetID="10" presetClass="entr" presetSubtype="0" fill="hold" grpId="0" nodeType="afterEffect">
                                  <p:stCondLst>
                                    <p:cond delay="0"/>
                                  </p:stCondLst>
                                  <p:childTnLst>
                                    <p:set>
                                      <p:cBhvr>
                                        <p:cTn id="50" dur="1" fill="hold">
                                          <p:stCondLst>
                                            <p:cond delay="0"/>
                                          </p:stCondLst>
                                        </p:cTn>
                                        <p:tgtEl>
                                          <p:spTgt spid="207928"/>
                                        </p:tgtEl>
                                        <p:attrNameLst>
                                          <p:attrName>style.visibility</p:attrName>
                                        </p:attrNameLst>
                                      </p:cBhvr>
                                      <p:to>
                                        <p:strVal val="visible"/>
                                      </p:to>
                                    </p:set>
                                    <p:animEffect transition="in" filter="fade">
                                      <p:cBhvr>
                                        <p:cTn id="51" dur="2000"/>
                                        <p:tgtEl>
                                          <p:spTgt spid="207928"/>
                                        </p:tgtEl>
                                      </p:cBhvr>
                                    </p:animEffect>
                                  </p:childTnLst>
                                </p:cTn>
                              </p:par>
                              <p:par>
                                <p:cTn id="52" presetID="10" presetClass="entr" presetSubtype="0" fill="hold" nodeType="with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2000"/>
                                        <p:tgtEl>
                                          <p:spTgt spid="6"/>
                                        </p:tgtEl>
                                      </p:cBhvr>
                                    </p:animEffect>
                                  </p:childTnLst>
                                </p:cTn>
                              </p:par>
                              <p:par>
                                <p:cTn id="55" presetID="10" presetClass="entr" presetSubtype="0" fill="hold" nodeType="withEffect">
                                  <p:stCondLst>
                                    <p:cond delay="0"/>
                                  </p:stCondLst>
                                  <p:childTnLst>
                                    <p:set>
                                      <p:cBhvr>
                                        <p:cTn id="56" dur="1" fill="hold">
                                          <p:stCondLst>
                                            <p:cond delay="0"/>
                                          </p:stCondLst>
                                        </p:cTn>
                                        <p:tgtEl>
                                          <p:spTgt spid="207920"/>
                                        </p:tgtEl>
                                        <p:attrNameLst>
                                          <p:attrName>style.visibility</p:attrName>
                                        </p:attrNameLst>
                                      </p:cBhvr>
                                      <p:to>
                                        <p:strVal val="visible"/>
                                      </p:to>
                                    </p:set>
                                    <p:animEffect transition="in" filter="fade">
                                      <p:cBhvr>
                                        <p:cTn id="57" dur="2000"/>
                                        <p:tgtEl>
                                          <p:spTgt spid="207920"/>
                                        </p:tgtEl>
                                      </p:cBhvr>
                                    </p:animEffect>
                                  </p:childTnLst>
                                </p:cTn>
                              </p:par>
                              <p:par>
                                <p:cTn id="58" presetID="10" presetClass="entr" presetSubtype="0" fill="hold" nodeType="withEffect">
                                  <p:stCondLst>
                                    <p:cond delay="0"/>
                                  </p:stCondLst>
                                  <p:childTnLst>
                                    <p:set>
                                      <p:cBhvr>
                                        <p:cTn id="59" dur="1" fill="hold">
                                          <p:stCondLst>
                                            <p:cond delay="0"/>
                                          </p:stCondLst>
                                        </p:cTn>
                                        <p:tgtEl>
                                          <p:spTgt spid="207921"/>
                                        </p:tgtEl>
                                        <p:attrNameLst>
                                          <p:attrName>style.visibility</p:attrName>
                                        </p:attrNameLst>
                                      </p:cBhvr>
                                      <p:to>
                                        <p:strVal val="visible"/>
                                      </p:to>
                                    </p:set>
                                    <p:animEffect transition="in" filter="fade">
                                      <p:cBhvr>
                                        <p:cTn id="60" dur="2000"/>
                                        <p:tgtEl>
                                          <p:spTgt spid="207921"/>
                                        </p:tgtEl>
                                      </p:cBhvr>
                                    </p:animEffect>
                                  </p:childTnLst>
                                </p:cTn>
                              </p:par>
                              <p:par>
                                <p:cTn id="61" presetID="10" presetClass="entr" presetSubtype="0" fill="hold" nodeType="withEffect">
                                  <p:stCondLst>
                                    <p:cond delay="0"/>
                                  </p:stCondLst>
                                  <p:childTnLst>
                                    <p:set>
                                      <p:cBhvr>
                                        <p:cTn id="62" dur="1" fill="hold">
                                          <p:stCondLst>
                                            <p:cond delay="0"/>
                                          </p:stCondLst>
                                        </p:cTn>
                                        <p:tgtEl>
                                          <p:spTgt spid="207904"/>
                                        </p:tgtEl>
                                        <p:attrNameLst>
                                          <p:attrName>style.visibility</p:attrName>
                                        </p:attrNameLst>
                                      </p:cBhvr>
                                      <p:to>
                                        <p:strVal val="visible"/>
                                      </p:to>
                                    </p:set>
                                    <p:animEffect transition="in" filter="fade">
                                      <p:cBhvr>
                                        <p:cTn id="63" dur="2000"/>
                                        <p:tgtEl>
                                          <p:spTgt spid="207904"/>
                                        </p:tgtEl>
                                      </p:cBhvr>
                                    </p:animEffect>
                                  </p:childTnLst>
                                </p:cTn>
                              </p:par>
                            </p:childTnLst>
                          </p:cTn>
                        </p:par>
                        <p:par>
                          <p:cTn id="64" fill="hold">
                            <p:stCondLst>
                              <p:cond delay="12000"/>
                            </p:stCondLst>
                            <p:childTnLst>
                              <p:par>
                                <p:cTn id="65" presetID="10" presetClass="entr" presetSubtype="0" fill="hold" nodeType="afterEffect">
                                  <p:stCondLst>
                                    <p:cond delay="0"/>
                                  </p:stCondLst>
                                  <p:childTnLst>
                                    <p:set>
                                      <p:cBhvr>
                                        <p:cTn id="66" dur="1" fill="hold">
                                          <p:stCondLst>
                                            <p:cond delay="0"/>
                                          </p:stCondLst>
                                        </p:cTn>
                                        <p:tgtEl>
                                          <p:spTgt spid="2"/>
                                        </p:tgtEl>
                                        <p:attrNameLst>
                                          <p:attrName>style.visibility</p:attrName>
                                        </p:attrNameLst>
                                      </p:cBhvr>
                                      <p:to>
                                        <p:strVal val="visible"/>
                                      </p:to>
                                    </p:set>
                                    <p:animEffect transition="in" filter="fade">
                                      <p:cBhvr>
                                        <p:cTn id="67" dur="2000"/>
                                        <p:tgtEl>
                                          <p:spTgt spid="2"/>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07927"/>
                                        </p:tgtEl>
                                        <p:attrNameLst>
                                          <p:attrName>style.visibility</p:attrName>
                                        </p:attrNameLst>
                                      </p:cBhvr>
                                      <p:to>
                                        <p:strVal val="visible"/>
                                      </p:to>
                                    </p:set>
                                    <p:animEffect transition="in" filter="fade">
                                      <p:cBhvr>
                                        <p:cTn id="70" dur="2000"/>
                                        <p:tgtEl>
                                          <p:spTgt spid="2079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902" grpId="0"/>
      <p:bldP spid="207922" grpId="0"/>
      <p:bldP spid="207923" grpId="0"/>
      <p:bldP spid="207925" grpId="0"/>
      <p:bldP spid="207926" grpId="0"/>
      <p:bldP spid="207927" grpId="0"/>
      <p:bldP spid="207928" grpId="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bg>
      <p:bgPr>
        <a:solidFill>
          <a:srgbClr val="336699">
            <a:alpha val="0"/>
          </a:srgbClr>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sz="quarter"/>
          </p:nvPr>
        </p:nvSpPr>
        <p:spPr>
          <a:xfrm>
            <a:off x="457200" y="274638"/>
            <a:ext cx="8229600" cy="944562"/>
          </a:xfrm>
        </p:spPr>
        <p:txBody>
          <a:bodyPr/>
          <a:lstStyle/>
          <a:p>
            <a:pPr algn="l"/>
            <a:r>
              <a:rPr lang="en-US" sz="3200"/>
              <a:t>         </a:t>
            </a:r>
            <a:r>
              <a:rPr lang="en-US" sz="3600" b="1">
                <a:solidFill>
                  <a:srgbClr val="009900"/>
                </a:solidFill>
              </a:rPr>
              <a:t>Ecotourism’s Intellectual Roots</a:t>
            </a:r>
          </a:p>
        </p:txBody>
      </p:sp>
      <p:pic>
        <p:nvPicPr>
          <p:cNvPr id="35854" name="Picture 14" descr="John%2520Muir">
            <a:hlinkClick r:id="rId4"/>
          </p:cNvPr>
          <p:cNvPicPr>
            <a:picLocks noGrp="1" noChangeAspect="1" noChangeArrowheads="1"/>
          </p:cNvPicPr>
          <p:nvPr>
            <p:ph sz="quarter" idx="1"/>
          </p:nvPr>
        </p:nvPicPr>
        <p:blipFill>
          <a:blip r:embed="rId5" cstate="print"/>
          <a:srcRect/>
          <a:stretch>
            <a:fillRect/>
          </a:stretch>
        </p:blipFill>
        <p:spPr>
          <a:xfrm>
            <a:off x="304800" y="1219200"/>
            <a:ext cx="1219200" cy="914400"/>
          </a:xfrm>
          <a:noFill/>
          <a:ln/>
        </p:spPr>
      </p:pic>
      <p:pic>
        <p:nvPicPr>
          <p:cNvPr id="35851" name="Picture 11" descr="chief seattle"/>
          <p:cNvPicPr>
            <a:picLocks noGrp="1" noChangeAspect="1" noChangeArrowheads="1"/>
          </p:cNvPicPr>
          <p:nvPr>
            <p:ph sz="quarter" idx="2"/>
          </p:nvPr>
        </p:nvPicPr>
        <p:blipFill>
          <a:blip r:embed="rId6" cstate="print"/>
          <a:srcRect/>
          <a:stretch>
            <a:fillRect/>
          </a:stretch>
        </p:blipFill>
        <p:spPr>
          <a:xfrm>
            <a:off x="6715125" y="1295400"/>
            <a:ext cx="1514475" cy="2076450"/>
          </a:xfrm>
          <a:noFill/>
          <a:ln/>
        </p:spPr>
      </p:pic>
      <p:pic>
        <p:nvPicPr>
          <p:cNvPr id="35857" name="Picture 17" descr="rachel carson"/>
          <p:cNvPicPr>
            <a:picLocks noGrp="1" noChangeAspect="1" noChangeArrowheads="1"/>
          </p:cNvPicPr>
          <p:nvPr>
            <p:ph sz="quarter" idx="3"/>
          </p:nvPr>
        </p:nvPicPr>
        <p:blipFill>
          <a:blip r:embed="rId7" cstate="print"/>
          <a:srcRect/>
          <a:stretch>
            <a:fillRect/>
          </a:stretch>
        </p:blipFill>
        <p:spPr>
          <a:xfrm>
            <a:off x="457200" y="4937125"/>
            <a:ext cx="2063750" cy="1311275"/>
          </a:xfrm>
          <a:noFill/>
          <a:ln/>
        </p:spPr>
      </p:pic>
      <p:sp>
        <p:nvSpPr>
          <p:cNvPr id="35850" name="Rectangle 10"/>
          <p:cNvSpPr>
            <a:spLocks noChangeArrowheads="1"/>
          </p:cNvSpPr>
          <p:nvPr/>
        </p:nvSpPr>
        <p:spPr bwMode="auto">
          <a:xfrm>
            <a:off x="304800" y="2133600"/>
            <a:ext cx="1219200" cy="336550"/>
          </a:xfrm>
          <a:prstGeom prst="rect">
            <a:avLst/>
          </a:prstGeom>
          <a:noFill/>
          <a:ln w="9525">
            <a:noFill/>
            <a:miter lim="800000"/>
            <a:headEnd/>
            <a:tailEnd/>
          </a:ln>
          <a:effectLst/>
        </p:spPr>
        <p:txBody>
          <a:bodyPr anchor="ctr">
            <a:spAutoFit/>
          </a:bodyPr>
          <a:lstStyle/>
          <a:p>
            <a:r>
              <a:rPr lang="en-US" sz="1600" b="1"/>
              <a:t>John Muir</a:t>
            </a:r>
            <a:r>
              <a:rPr lang="en-US" sz="1600"/>
              <a:t> </a:t>
            </a:r>
          </a:p>
        </p:txBody>
      </p:sp>
      <p:sp>
        <p:nvSpPr>
          <p:cNvPr id="35856" name="Rectangle 16"/>
          <p:cNvSpPr>
            <a:spLocks noChangeArrowheads="1"/>
          </p:cNvSpPr>
          <p:nvPr/>
        </p:nvSpPr>
        <p:spPr bwMode="auto">
          <a:xfrm>
            <a:off x="6737350" y="3352800"/>
            <a:ext cx="1416050" cy="336550"/>
          </a:xfrm>
          <a:prstGeom prst="rect">
            <a:avLst/>
          </a:prstGeom>
          <a:noFill/>
          <a:ln w="9525">
            <a:noFill/>
            <a:miter lim="800000"/>
            <a:headEnd/>
            <a:tailEnd/>
          </a:ln>
          <a:effectLst/>
        </p:spPr>
        <p:txBody>
          <a:bodyPr wrap="none">
            <a:spAutoFit/>
          </a:bodyPr>
          <a:lstStyle/>
          <a:p>
            <a:r>
              <a:rPr lang="en-US" sz="1600" b="1"/>
              <a:t>Chief Seattle</a:t>
            </a:r>
          </a:p>
        </p:txBody>
      </p:sp>
      <p:sp>
        <p:nvSpPr>
          <p:cNvPr id="35859" name="Rectangle 19"/>
          <p:cNvSpPr>
            <a:spLocks noChangeArrowheads="1"/>
          </p:cNvSpPr>
          <p:nvPr/>
        </p:nvSpPr>
        <p:spPr bwMode="auto">
          <a:xfrm>
            <a:off x="609600" y="6248400"/>
            <a:ext cx="1604963" cy="336550"/>
          </a:xfrm>
          <a:prstGeom prst="rect">
            <a:avLst/>
          </a:prstGeom>
          <a:noFill/>
          <a:ln w="9525">
            <a:noFill/>
            <a:miter lim="800000"/>
            <a:headEnd/>
            <a:tailEnd/>
          </a:ln>
          <a:effectLst/>
        </p:spPr>
        <p:txBody>
          <a:bodyPr>
            <a:spAutoFit/>
          </a:bodyPr>
          <a:lstStyle/>
          <a:p>
            <a:r>
              <a:rPr lang="en-US" sz="1600" b="1"/>
              <a:t>Rachel Carson</a:t>
            </a:r>
          </a:p>
        </p:txBody>
      </p:sp>
      <p:pic>
        <p:nvPicPr>
          <p:cNvPr id="35860" name="Picture 20" descr="thoreau">
            <a:hlinkClick r:id="rId8" action="ppaction://hlinkfile"/>
          </p:cNvPr>
          <p:cNvPicPr>
            <a:picLocks noGrp="1" noChangeAspect="1" noChangeArrowheads="1"/>
          </p:cNvPicPr>
          <p:nvPr>
            <p:ph sz="quarter" idx="4"/>
          </p:nvPr>
        </p:nvPicPr>
        <p:blipFill>
          <a:blip r:embed="rId9" cstate="print"/>
          <a:srcRect/>
          <a:stretch>
            <a:fillRect/>
          </a:stretch>
        </p:blipFill>
        <p:spPr>
          <a:xfrm>
            <a:off x="5715000" y="3962400"/>
            <a:ext cx="904875" cy="971550"/>
          </a:xfrm>
          <a:noFill/>
          <a:ln/>
        </p:spPr>
      </p:pic>
      <p:sp>
        <p:nvSpPr>
          <p:cNvPr id="35862" name="Rectangle 22"/>
          <p:cNvSpPr>
            <a:spLocks noChangeArrowheads="1"/>
          </p:cNvSpPr>
          <p:nvPr/>
        </p:nvSpPr>
        <p:spPr bwMode="auto">
          <a:xfrm>
            <a:off x="5410200" y="4953000"/>
            <a:ext cx="1425575" cy="581025"/>
          </a:xfrm>
          <a:prstGeom prst="rect">
            <a:avLst/>
          </a:prstGeom>
          <a:noFill/>
          <a:ln w="9525">
            <a:noFill/>
            <a:miter lim="800000"/>
            <a:headEnd/>
            <a:tailEnd/>
          </a:ln>
          <a:effectLst/>
        </p:spPr>
        <p:txBody>
          <a:bodyPr wrap="none">
            <a:spAutoFit/>
          </a:bodyPr>
          <a:lstStyle/>
          <a:p>
            <a:r>
              <a:rPr lang="en-US" sz="1600" b="1"/>
              <a:t>Henry David </a:t>
            </a:r>
          </a:p>
          <a:p>
            <a:r>
              <a:rPr lang="en-US" sz="1600" b="1"/>
              <a:t>   Thoreau</a:t>
            </a:r>
          </a:p>
        </p:txBody>
      </p:sp>
      <p:pic>
        <p:nvPicPr>
          <p:cNvPr id="35863" name="Picture 23" descr="emersl"/>
          <p:cNvPicPr>
            <a:picLocks noChangeAspect="1" noChangeArrowheads="1"/>
          </p:cNvPicPr>
          <p:nvPr/>
        </p:nvPicPr>
        <p:blipFill>
          <a:blip r:embed="rId10" cstate="print"/>
          <a:srcRect/>
          <a:stretch>
            <a:fillRect/>
          </a:stretch>
        </p:blipFill>
        <p:spPr bwMode="auto">
          <a:xfrm>
            <a:off x="4867275" y="1676400"/>
            <a:ext cx="1000125" cy="1371600"/>
          </a:xfrm>
          <a:prstGeom prst="rect">
            <a:avLst/>
          </a:prstGeom>
          <a:noFill/>
          <a:ln w="9525">
            <a:noFill/>
            <a:miter lim="800000"/>
            <a:headEnd/>
            <a:tailEnd/>
          </a:ln>
        </p:spPr>
      </p:pic>
      <p:sp>
        <p:nvSpPr>
          <p:cNvPr id="35864" name="Rectangle 24"/>
          <p:cNvSpPr>
            <a:spLocks noChangeArrowheads="1"/>
          </p:cNvSpPr>
          <p:nvPr/>
        </p:nvSpPr>
        <p:spPr bwMode="auto">
          <a:xfrm>
            <a:off x="4700588" y="3048000"/>
            <a:ext cx="1471612" cy="581025"/>
          </a:xfrm>
          <a:prstGeom prst="rect">
            <a:avLst/>
          </a:prstGeom>
          <a:noFill/>
          <a:ln w="9525">
            <a:noFill/>
            <a:miter lim="800000"/>
            <a:headEnd/>
            <a:tailEnd/>
          </a:ln>
          <a:effectLst/>
        </p:spPr>
        <p:txBody>
          <a:bodyPr wrap="none">
            <a:spAutoFit/>
          </a:bodyPr>
          <a:lstStyle/>
          <a:p>
            <a:r>
              <a:rPr lang="en-US" sz="1600" b="1"/>
              <a:t>Ralph Waldo </a:t>
            </a:r>
          </a:p>
          <a:p>
            <a:r>
              <a:rPr lang="en-US" sz="1600" b="1"/>
              <a:t>  Emerson</a:t>
            </a:r>
          </a:p>
        </p:txBody>
      </p:sp>
      <p:pic>
        <p:nvPicPr>
          <p:cNvPr id="35865" name="Picture 25" descr="aldo_leopold_sm">
            <a:hlinkClick r:id="rId11"/>
          </p:cNvPr>
          <p:cNvPicPr>
            <a:picLocks noChangeAspect="1" noChangeArrowheads="1"/>
          </p:cNvPicPr>
          <p:nvPr/>
        </p:nvPicPr>
        <p:blipFill>
          <a:blip r:embed="rId12" cstate="print"/>
          <a:srcRect/>
          <a:stretch>
            <a:fillRect/>
          </a:stretch>
        </p:blipFill>
        <p:spPr bwMode="auto">
          <a:xfrm>
            <a:off x="838200" y="2971800"/>
            <a:ext cx="976313" cy="1200150"/>
          </a:xfrm>
          <a:prstGeom prst="rect">
            <a:avLst/>
          </a:prstGeom>
          <a:noFill/>
          <a:ln w="9525">
            <a:noFill/>
            <a:miter lim="800000"/>
            <a:headEnd/>
            <a:tailEnd/>
          </a:ln>
        </p:spPr>
      </p:pic>
      <p:sp>
        <p:nvSpPr>
          <p:cNvPr id="35868" name="Rectangle 28"/>
          <p:cNvSpPr>
            <a:spLocks noChangeArrowheads="1"/>
          </p:cNvSpPr>
          <p:nvPr/>
        </p:nvSpPr>
        <p:spPr bwMode="auto">
          <a:xfrm>
            <a:off x="685800" y="4191000"/>
            <a:ext cx="1481138" cy="336550"/>
          </a:xfrm>
          <a:prstGeom prst="rect">
            <a:avLst/>
          </a:prstGeom>
          <a:noFill/>
          <a:ln w="9525">
            <a:noFill/>
            <a:miter lim="800000"/>
            <a:headEnd/>
            <a:tailEnd/>
          </a:ln>
          <a:effectLst/>
        </p:spPr>
        <p:txBody>
          <a:bodyPr wrap="none">
            <a:spAutoFit/>
          </a:bodyPr>
          <a:lstStyle/>
          <a:p>
            <a:r>
              <a:rPr lang="en-US" sz="1600" b="1"/>
              <a:t>Aldo Leopold</a:t>
            </a:r>
          </a:p>
        </p:txBody>
      </p:sp>
      <p:pic>
        <p:nvPicPr>
          <p:cNvPr id="35869" name="Picture 29" descr="Edward-Abbey"/>
          <p:cNvPicPr>
            <a:picLocks noChangeAspect="1" noChangeArrowheads="1"/>
          </p:cNvPicPr>
          <p:nvPr/>
        </p:nvPicPr>
        <p:blipFill>
          <a:blip r:embed="rId13" cstate="print"/>
          <a:srcRect/>
          <a:stretch>
            <a:fillRect/>
          </a:stretch>
        </p:blipFill>
        <p:spPr bwMode="auto">
          <a:xfrm>
            <a:off x="2514600" y="1371600"/>
            <a:ext cx="892175" cy="1219200"/>
          </a:xfrm>
          <a:prstGeom prst="rect">
            <a:avLst/>
          </a:prstGeom>
          <a:noFill/>
          <a:ln w="9525">
            <a:noFill/>
            <a:miter lim="800000"/>
            <a:headEnd/>
            <a:tailEnd/>
          </a:ln>
        </p:spPr>
      </p:pic>
      <p:sp>
        <p:nvSpPr>
          <p:cNvPr id="35870" name="Rectangle 30"/>
          <p:cNvSpPr>
            <a:spLocks noChangeArrowheads="1"/>
          </p:cNvSpPr>
          <p:nvPr/>
        </p:nvSpPr>
        <p:spPr bwMode="auto">
          <a:xfrm>
            <a:off x="2209800" y="2590800"/>
            <a:ext cx="1593850" cy="336550"/>
          </a:xfrm>
          <a:prstGeom prst="rect">
            <a:avLst/>
          </a:prstGeom>
          <a:noFill/>
          <a:ln w="9525">
            <a:noFill/>
            <a:miter lim="800000"/>
            <a:headEnd/>
            <a:tailEnd/>
          </a:ln>
          <a:effectLst/>
        </p:spPr>
        <p:txBody>
          <a:bodyPr wrap="none">
            <a:spAutoFit/>
          </a:bodyPr>
          <a:lstStyle/>
          <a:p>
            <a:r>
              <a:rPr lang="en-US" sz="1600" b="1"/>
              <a:t>Edward Abbey</a:t>
            </a:r>
          </a:p>
        </p:txBody>
      </p:sp>
      <p:graphicFrame>
        <p:nvGraphicFramePr>
          <p:cNvPr id="35871" name="Object 31"/>
          <p:cNvGraphicFramePr>
            <a:graphicFrameLocks noChangeAspect="1"/>
          </p:cNvGraphicFramePr>
          <p:nvPr/>
        </p:nvGraphicFramePr>
        <p:xfrm>
          <a:off x="3124200" y="3124200"/>
          <a:ext cx="952500" cy="952500"/>
        </p:xfrm>
        <a:graphic>
          <a:graphicData uri="http://schemas.openxmlformats.org/presentationml/2006/ole">
            <p:oleObj spid="_x0000_s37890" name="Photo Editor Photo" r:id="rId14" imgW="952633" imgH="952633" progId="">
              <p:embed/>
            </p:oleObj>
          </a:graphicData>
        </a:graphic>
      </p:graphicFrame>
      <p:sp>
        <p:nvSpPr>
          <p:cNvPr id="35872" name="Rectangle 32"/>
          <p:cNvSpPr>
            <a:spLocks noChangeArrowheads="1"/>
          </p:cNvSpPr>
          <p:nvPr/>
        </p:nvSpPr>
        <p:spPr bwMode="auto">
          <a:xfrm>
            <a:off x="2743200" y="4038600"/>
            <a:ext cx="2171700" cy="581025"/>
          </a:xfrm>
          <a:prstGeom prst="rect">
            <a:avLst/>
          </a:prstGeom>
          <a:noFill/>
          <a:ln w="9525">
            <a:noFill/>
            <a:miter lim="800000"/>
            <a:headEnd/>
            <a:tailEnd/>
          </a:ln>
          <a:effectLst/>
        </p:spPr>
        <p:txBody>
          <a:bodyPr wrap="none">
            <a:spAutoFit/>
          </a:bodyPr>
          <a:lstStyle/>
          <a:p>
            <a:r>
              <a:rPr lang="en-US" sz="1600" b="1"/>
              <a:t>George Washington </a:t>
            </a:r>
          </a:p>
          <a:p>
            <a:r>
              <a:rPr lang="en-US" sz="1600" b="1"/>
              <a:t>       Carver</a:t>
            </a:r>
          </a:p>
        </p:txBody>
      </p:sp>
      <p:pic>
        <p:nvPicPr>
          <p:cNvPr id="35873" name="Picture 33" descr="frank lloyd wright"/>
          <p:cNvPicPr>
            <a:picLocks noChangeAspect="1" noChangeArrowheads="1"/>
          </p:cNvPicPr>
          <p:nvPr/>
        </p:nvPicPr>
        <p:blipFill>
          <a:blip r:embed="rId15" cstate="print"/>
          <a:srcRect/>
          <a:stretch>
            <a:fillRect/>
          </a:stretch>
        </p:blipFill>
        <p:spPr bwMode="auto">
          <a:xfrm>
            <a:off x="3505200" y="4724400"/>
            <a:ext cx="962025" cy="1428750"/>
          </a:xfrm>
          <a:prstGeom prst="rect">
            <a:avLst/>
          </a:prstGeom>
          <a:noFill/>
        </p:spPr>
      </p:pic>
      <p:sp>
        <p:nvSpPr>
          <p:cNvPr id="35874" name="Rectangle 34"/>
          <p:cNvSpPr>
            <a:spLocks noChangeArrowheads="1"/>
          </p:cNvSpPr>
          <p:nvPr/>
        </p:nvSpPr>
        <p:spPr bwMode="auto">
          <a:xfrm>
            <a:off x="3124200" y="6172200"/>
            <a:ext cx="1392238" cy="581025"/>
          </a:xfrm>
          <a:prstGeom prst="rect">
            <a:avLst/>
          </a:prstGeom>
          <a:noFill/>
          <a:ln w="9525">
            <a:noFill/>
            <a:miter lim="800000"/>
            <a:headEnd/>
            <a:tailEnd/>
          </a:ln>
          <a:effectLst/>
        </p:spPr>
        <p:txBody>
          <a:bodyPr wrap="none">
            <a:spAutoFit/>
          </a:bodyPr>
          <a:lstStyle/>
          <a:p>
            <a:r>
              <a:rPr lang="en-US" sz="1600" b="1"/>
              <a:t>Frank Lloyd </a:t>
            </a:r>
          </a:p>
          <a:p>
            <a:r>
              <a:rPr lang="en-US" sz="1600" b="1"/>
              <a:t>     Wright</a:t>
            </a:r>
          </a:p>
        </p:txBody>
      </p:sp>
      <p:pic>
        <p:nvPicPr>
          <p:cNvPr id="35875" name="Picture 35" descr="frank lloyd wright"/>
          <p:cNvPicPr>
            <a:picLocks noChangeAspect="1" noChangeArrowheads="1"/>
          </p:cNvPicPr>
          <p:nvPr/>
        </p:nvPicPr>
        <p:blipFill>
          <a:blip r:embed="rId16" cstate="print"/>
          <a:srcRect/>
          <a:stretch>
            <a:fillRect/>
          </a:stretch>
        </p:blipFill>
        <p:spPr bwMode="auto">
          <a:xfrm>
            <a:off x="4419600" y="5486400"/>
            <a:ext cx="904875" cy="1123950"/>
          </a:xfrm>
          <a:prstGeom prst="rect">
            <a:avLst/>
          </a:prstGeom>
          <a:noFill/>
        </p:spPr>
      </p:pic>
      <p:pic>
        <p:nvPicPr>
          <p:cNvPr id="35876" name="Picture 36" descr="georgia okeefe"/>
          <p:cNvPicPr>
            <a:picLocks noChangeAspect="1" noChangeArrowheads="1"/>
          </p:cNvPicPr>
          <p:nvPr/>
        </p:nvPicPr>
        <p:blipFill>
          <a:blip r:embed="rId17" cstate="print"/>
          <a:srcRect/>
          <a:stretch>
            <a:fillRect/>
          </a:stretch>
        </p:blipFill>
        <p:spPr bwMode="auto">
          <a:xfrm>
            <a:off x="7315200" y="4373563"/>
            <a:ext cx="1143000" cy="1131887"/>
          </a:xfrm>
          <a:prstGeom prst="rect">
            <a:avLst/>
          </a:prstGeom>
          <a:noFill/>
        </p:spPr>
      </p:pic>
      <p:pic>
        <p:nvPicPr>
          <p:cNvPr id="35877" name="Picture 37" descr="georgia okeefe"/>
          <p:cNvPicPr>
            <a:picLocks noChangeAspect="1" noChangeArrowheads="1"/>
          </p:cNvPicPr>
          <p:nvPr/>
        </p:nvPicPr>
        <p:blipFill>
          <a:blip r:embed="rId18" cstate="print"/>
          <a:srcRect/>
          <a:stretch>
            <a:fillRect/>
          </a:stretch>
        </p:blipFill>
        <p:spPr bwMode="auto">
          <a:xfrm>
            <a:off x="6781800" y="5486400"/>
            <a:ext cx="1057275" cy="723900"/>
          </a:xfrm>
          <a:prstGeom prst="rect">
            <a:avLst/>
          </a:prstGeom>
          <a:noFill/>
        </p:spPr>
      </p:pic>
      <p:sp>
        <p:nvSpPr>
          <p:cNvPr id="35878" name="Rectangle 38"/>
          <p:cNvSpPr>
            <a:spLocks noChangeArrowheads="1"/>
          </p:cNvSpPr>
          <p:nvPr/>
        </p:nvSpPr>
        <p:spPr bwMode="auto">
          <a:xfrm>
            <a:off x="6826250" y="6248400"/>
            <a:ext cx="2051050" cy="366713"/>
          </a:xfrm>
          <a:prstGeom prst="rect">
            <a:avLst/>
          </a:prstGeom>
          <a:noFill/>
          <a:ln w="9525">
            <a:noFill/>
            <a:miter lim="800000"/>
            <a:headEnd/>
            <a:tailEnd/>
          </a:ln>
          <a:effectLst/>
        </p:spPr>
        <p:txBody>
          <a:bodyPr wrap="none">
            <a:spAutoFit/>
          </a:bodyPr>
          <a:lstStyle/>
          <a:p>
            <a:r>
              <a:rPr lang="en-US" b="1"/>
              <a:t>Georgia O’Keeffe</a:t>
            </a:r>
          </a:p>
        </p:txBody>
      </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5842"/>
                                        </p:tgtEl>
                                        <p:attrNameLst>
                                          <p:attrName>style.visibility</p:attrName>
                                        </p:attrNameLst>
                                      </p:cBhvr>
                                      <p:to>
                                        <p:strVal val="visible"/>
                                      </p:to>
                                    </p:set>
                                    <p:animEffect transition="in" filter="fade">
                                      <p:cBhvr>
                                        <p:cTn id="7" dur="1000"/>
                                        <p:tgtEl>
                                          <p:spTgt spid="3584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5851"/>
                                        </p:tgtEl>
                                        <p:attrNameLst>
                                          <p:attrName>style.visibility</p:attrName>
                                        </p:attrNameLst>
                                      </p:cBhvr>
                                      <p:to>
                                        <p:strVal val="visible"/>
                                      </p:to>
                                    </p:set>
                                    <p:animEffect transition="in" filter="fade">
                                      <p:cBhvr>
                                        <p:cTn id="11" dur="1000"/>
                                        <p:tgtEl>
                                          <p:spTgt spid="35851"/>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5856"/>
                                        </p:tgtEl>
                                        <p:attrNameLst>
                                          <p:attrName>style.visibility</p:attrName>
                                        </p:attrNameLst>
                                      </p:cBhvr>
                                      <p:to>
                                        <p:strVal val="visible"/>
                                      </p:to>
                                    </p:set>
                                    <p:animEffect transition="in" filter="fade">
                                      <p:cBhvr>
                                        <p:cTn id="14" dur="1000"/>
                                        <p:tgtEl>
                                          <p:spTgt spid="35856"/>
                                        </p:tgtEl>
                                      </p:cBhvr>
                                    </p:animEffec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35854"/>
                                        </p:tgtEl>
                                        <p:attrNameLst>
                                          <p:attrName>style.visibility</p:attrName>
                                        </p:attrNameLst>
                                      </p:cBhvr>
                                      <p:to>
                                        <p:strVal val="visible"/>
                                      </p:to>
                                    </p:set>
                                    <p:animEffect transition="in" filter="fade">
                                      <p:cBhvr>
                                        <p:cTn id="18" dur="1000"/>
                                        <p:tgtEl>
                                          <p:spTgt spid="35854"/>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35850"/>
                                        </p:tgtEl>
                                        <p:attrNameLst>
                                          <p:attrName>style.visibility</p:attrName>
                                        </p:attrNameLst>
                                      </p:cBhvr>
                                      <p:to>
                                        <p:strVal val="visible"/>
                                      </p:to>
                                    </p:set>
                                    <p:animEffect transition="in" filter="fade">
                                      <p:cBhvr>
                                        <p:cTn id="21" dur="1000"/>
                                        <p:tgtEl>
                                          <p:spTgt spid="35850"/>
                                        </p:tgtEl>
                                      </p:cBhvr>
                                    </p:animEffect>
                                  </p:childTnLst>
                                </p:cTn>
                              </p:par>
                            </p:childTnLst>
                          </p:cTn>
                        </p:par>
                        <p:par>
                          <p:cTn id="22" fill="hold">
                            <p:stCondLst>
                              <p:cond delay="3000"/>
                            </p:stCondLst>
                            <p:childTnLst>
                              <p:par>
                                <p:cTn id="23" presetID="10" presetClass="entr" presetSubtype="0" fill="hold" nodeType="afterEffect">
                                  <p:stCondLst>
                                    <p:cond delay="0"/>
                                  </p:stCondLst>
                                  <p:childTnLst>
                                    <p:set>
                                      <p:cBhvr>
                                        <p:cTn id="24" dur="1" fill="hold">
                                          <p:stCondLst>
                                            <p:cond delay="0"/>
                                          </p:stCondLst>
                                        </p:cTn>
                                        <p:tgtEl>
                                          <p:spTgt spid="35871"/>
                                        </p:tgtEl>
                                        <p:attrNameLst>
                                          <p:attrName>style.visibility</p:attrName>
                                        </p:attrNameLst>
                                      </p:cBhvr>
                                      <p:to>
                                        <p:strVal val="visible"/>
                                      </p:to>
                                    </p:set>
                                    <p:animEffect transition="in" filter="fade">
                                      <p:cBhvr>
                                        <p:cTn id="25" dur="1000"/>
                                        <p:tgtEl>
                                          <p:spTgt spid="3587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5872"/>
                                        </p:tgtEl>
                                        <p:attrNameLst>
                                          <p:attrName>style.visibility</p:attrName>
                                        </p:attrNameLst>
                                      </p:cBhvr>
                                      <p:to>
                                        <p:strVal val="visible"/>
                                      </p:to>
                                    </p:set>
                                    <p:animEffect transition="in" filter="fade">
                                      <p:cBhvr>
                                        <p:cTn id="28" dur="1000"/>
                                        <p:tgtEl>
                                          <p:spTgt spid="35872"/>
                                        </p:tgtEl>
                                      </p:cBhvr>
                                    </p:animEffect>
                                  </p:childTnLst>
                                </p:cTn>
                              </p:par>
                            </p:childTnLst>
                          </p:cTn>
                        </p:par>
                        <p:par>
                          <p:cTn id="29" fill="hold">
                            <p:stCondLst>
                              <p:cond delay="4000"/>
                            </p:stCondLst>
                            <p:childTnLst>
                              <p:par>
                                <p:cTn id="30" presetID="10" presetClass="entr" presetSubtype="0" fill="hold" nodeType="afterEffect">
                                  <p:stCondLst>
                                    <p:cond delay="0"/>
                                  </p:stCondLst>
                                  <p:childTnLst>
                                    <p:set>
                                      <p:cBhvr>
                                        <p:cTn id="31" dur="1" fill="hold">
                                          <p:stCondLst>
                                            <p:cond delay="0"/>
                                          </p:stCondLst>
                                        </p:cTn>
                                        <p:tgtEl>
                                          <p:spTgt spid="35869"/>
                                        </p:tgtEl>
                                        <p:attrNameLst>
                                          <p:attrName>style.visibility</p:attrName>
                                        </p:attrNameLst>
                                      </p:cBhvr>
                                      <p:to>
                                        <p:strVal val="visible"/>
                                      </p:to>
                                    </p:set>
                                    <p:animEffect transition="in" filter="fade">
                                      <p:cBhvr>
                                        <p:cTn id="32" dur="1000"/>
                                        <p:tgtEl>
                                          <p:spTgt spid="3586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870"/>
                                        </p:tgtEl>
                                        <p:attrNameLst>
                                          <p:attrName>style.visibility</p:attrName>
                                        </p:attrNameLst>
                                      </p:cBhvr>
                                      <p:to>
                                        <p:strVal val="visible"/>
                                      </p:to>
                                    </p:set>
                                    <p:animEffect transition="in" filter="fade">
                                      <p:cBhvr>
                                        <p:cTn id="35" dur="1000"/>
                                        <p:tgtEl>
                                          <p:spTgt spid="35870"/>
                                        </p:tgtEl>
                                      </p:cBhvr>
                                    </p:animEffect>
                                  </p:childTnLst>
                                </p:cTn>
                              </p:par>
                            </p:childTnLst>
                          </p:cTn>
                        </p:par>
                        <p:par>
                          <p:cTn id="36" fill="hold">
                            <p:stCondLst>
                              <p:cond delay="5000"/>
                            </p:stCondLst>
                            <p:childTnLst>
                              <p:par>
                                <p:cTn id="37" presetID="10" presetClass="entr" presetSubtype="0" fill="hold" grpId="0" nodeType="afterEffect">
                                  <p:stCondLst>
                                    <p:cond delay="0"/>
                                  </p:stCondLst>
                                  <p:childTnLst>
                                    <p:set>
                                      <p:cBhvr>
                                        <p:cTn id="38" dur="1" fill="hold">
                                          <p:stCondLst>
                                            <p:cond delay="0"/>
                                          </p:stCondLst>
                                        </p:cTn>
                                        <p:tgtEl>
                                          <p:spTgt spid="35850"/>
                                        </p:tgtEl>
                                        <p:attrNameLst>
                                          <p:attrName>style.visibility</p:attrName>
                                        </p:attrNameLst>
                                      </p:cBhvr>
                                      <p:to>
                                        <p:strVal val="visible"/>
                                      </p:to>
                                    </p:set>
                                    <p:animEffect transition="in" filter="fade">
                                      <p:cBhvr>
                                        <p:cTn id="39" dur="1000"/>
                                        <p:tgtEl>
                                          <p:spTgt spid="35850"/>
                                        </p:tgtEl>
                                      </p:cBhvr>
                                    </p:animEffect>
                                  </p:childTnLst>
                                </p:cTn>
                              </p:par>
                            </p:childTnLst>
                          </p:cTn>
                        </p:par>
                        <p:par>
                          <p:cTn id="40" fill="hold">
                            <p:stCondLst>
                              <p:cond delay="6000"/>
                            </p:stCondLst>
                            <p:childTnLst>
                              <p:par>
                                <p:cTn id="41" presetID="10" presetClass="entr" presetSubtype="0" fill="hold" nodeType="afterEffect">
                                  <p:stCondLst>
                                    <p:cond delay="0"/>
                                  </p:stCondLst>
                                  <p:childTnLst>
                                    <p:set>
                                      <p:cBhvr>
                                        <p:cTn id="42" dur="1" fill="hold">
                                          <p:stCondLst>
                                            <p:cond delay="0"/>
                                          </p:stCondLst>
                                        </p:cTn>
                                        <p:tgtEl>
                                          <p:spTgt spid="35863"/>
                                        </p:tgtEl>
                                        <p:attrNameLst>
                                          <p:attrName>style.visibility</p:attrName>
                                        </p:attrNameLst>
                                      </p:cBhvr>
                                      <p:to>
                                        <p:strVal val="visible"/>
                                      </p:to>
                                    </p:set>
                                    <p:animEffect transition="in" filter="fade">
                                      <p:cBhvr>
                                        <p:cTn id="43" dur="1000"/>
                                        <p:tgtEl>
                                          <p:spTgt spid="3586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5864"/>
                                        </p:tgtEl>
                                        <p:attrNameLst>
                                          <p:attrName>style.visibility</p:attrName>
                                        </p:attrNameLst>
                                      </p:cBhvr>
                                      <p:to>
                                        <p:strVal val="visible"/>
                                      </p:to>
                                    </p:set>
                                    <p:animEffect transition="in" filter="fade">
                                      <p:cBhvr>
                                        <p:cTn id="46" dur="1000"/>
                                        <p:tgtEl>
                                          <p:spTgt spid="35864"/>
                                        </p:tgtEl>
                                      </p:cBhvr>
                                    </p:animEffect>
                                  </p:childTnLst>
                                </p:cTn>
                              </p:par>
                            </p:childTnLst>
                          </p:cTn>
                        </p:par>
                        <p:par>
                          <p:cTn id="47" fill="hold">
                            <p:stCondLst>
                              <p:cond delay="7000"/>
                            </p:stCondLst>
                            <p:childTnLst>
                              <p:par>
                                <p:cTn id="48" presetID="10" presetClass="entr" presetSubtype="0" fill="hold" nodeType="afterEffect">
                                  <p:stCondLst>
                                    <p:cond delay="0"/>
                                  </p:stCondLst>
                                  <p:childTnLst>
                                    <p:set>
                                      <p:cBhvr>
                                        <p:cTn id="49" dur="1" fill="hold">
                                          <p:stCondLst>
                                            <p:cond delay="0"/>
                                          </p:stCondLst>
                                        </p:cTn>
                                        <p:tgtEl>
                                          <p:spTgt spid="35860"/>
                                        </p:tgtEl>
                                        <p:attrNameLst>
                                          <p:attrName>style.visibility</p:attrName>
                                        </p:attrNameLst>
                                      </p:cBhvr>
                                      <p:to>
                                        <p:strVal val="visible"/>
                                      </p:to>
                                    </p:set>
                                    <p:animEffect transition="in" filter="fade">
                                      <p:cBhvr>
                                        <p:cTn id="50" dur="1000"/>
                                        <p:tgtEl>
                                          <p:spTgt spid="35860"/>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5862"/>
                                        </p:tgtEl>
                                        <p:attrNameLst>
                                          <p:attrName>style.visibility</p:attrName>
                                        </p:attrNameLst>
                                      </p:cBhvr>
                                      <p:to>
                                        <p:strVal val="visible"/>
                                      </p:to>
                                    </p:set>
                                    <p:animEffect transition="in" filter="fade">
                                      <p:cBhvr>
                                        <p:cTn id="53" dur="1000"/>
                                        <p:tgtEl>
                                          <p:spTgt spid="35862"/>
                                        </p:tgtEl>
                                      </p:cBhvr>
                                    </p:animEffect>
                                  </p:childTnLst>
                                </p:cTn>
                              </p:par>
                            </p:childTnLst>
                          </p:cTn>
                        </p:par>
                        <p:par>
                          <p:cTn id="54" fill="hold">
                            <p:stCondLst>
                              <p:cond delay="8000"/>
                            </p:stCondLst>
                            <p:childTnLst>
                              <p:par>
                                <p:cTn id="55" presetID="10" presetClass="entr" presetSubtype="0" fill="hold" nodeType="afterEffect">
                                  <p:stCondLst>
                                    <p:cond delay="0"/>
                                  </p:stCondLst>
                                  <p:childTnLst>
                                    <p:set>
                                      <p:cBhvr>
                                        <p:cTn id="56" dur="1" fill="hold">
                                          <p:stCondLst>
                                            <p:cond delay="0"/>
                                          </p:stCondLst>
                                        </p:cTn>
                                        <p:tgtEl>
                                          <p:spTgt spid="35865"/>
                                        </p:tgtEl>
                                        <p:attrNameLst>
                                          <p:attrName>style.visibility</p:attrName>
                                        </p:attrNameLst>
                                      </p:cBhvr>
                                      <p:to>
                                        <p:strVal val="visible"/>
                                      </p:to>
                                    </p:set>
                                    <p:animEffect transition="in" filter="fade">
                                      <p:cBhvr>
                                        <p:cTn id="57" dur="1000"/>
                                        <p:tgtEl>
                                          <p:spTgt spid="35865"/>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5868"/>
                                        </p:tgtEl>
                                        <p:attrNameLst>
                                          <p:attrName>style.visibility</p:attrName>
                                        </p:attrNameLst>
                                      </p:cBhvr>
                                      <p:to>
                                        <p:strVal val="visible"/>
                                      </p:to>
                                    </p:set>
                                    <p:animEffect transition="in" filter="fade">
                                      <p:cBhvr>
                                        <p:cTn id="60" dur="1000"/>
                                        <p:tgtEl>
                                          <p:spTgt spid="35868"/>
                                        </p:tgtEl>
                                      </p:cBhvr>
                                    </p:animEffect>
                                  </p:childTnLst>
                                </p:cTn>
                              </p:par>
                            </p:childTnLst>
                          </p:cTn>
                        </p:par>
                        <p:par>
                          <p:cTn id="61" fill="hold">
                            <p:stCondLst>
                              <p:cond delay="9000"/>
                            </p:stCondLst>
                            <p:childTnLst>
                              <p:par>
                                <p:cTn id="62" presetID="10" presetClass="entr" presetSubtype="0" fill="hold" nodeType="afterEffect">
                                  <p:stCondLst>
                                    <p:cond delay="0"/>
                                  </p:stCondLst>
                                  <p:childTnLst>
                                    <p:set>
                                      <p:cBhvr>
                                        <p:cTn id="63" dur="1" fill="hold">
                                          <p:stCondLst>
                                            <p:cond delay="0"/>
                                          </p:stCondLst>
                                        </p:cTn>
                                        <p:tgtEl>
                                          <p:spTgt spid="35857"/>
                                        </p:tgtEl>
                                        <p:attrNameLst>
                                          <p:attrName>style.visibility</p:attrName>
                                        </p:attrNameLst>
                                      </p:cBhvr>
                                      <p:to>
                                        <p:strVal val="visible"/>
                                      </p:to>
                                    </p:set>
                                    <p:animEffect transition="in" filter="fade">
                                      <p:cBhvr>
                                        <p:cTn id="64" dur="1000"/>
                                        <p:tgtEl>
                                          <p:spTgt spid="3585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5859"/>
                                        </p:tgtEl>
                                        <p:attrNameLst>
                                          <p:attrName>style.visibility</p:attrName>
                                        </p:attrNameLst>
                                      </p:cBhvr>
                                      <p:to>
                                        <p:strVal val="visible"/>
                                      </p:to>
                                    </p:set>
                                    <p:animEffect transition="in" filter="fade">
                                      <p:cBhvr>
                                        <p:cTn id="67" dur="1000"/>
                                        <p:tgtEl>
                                          <p:spTgt spid="35859"/>
                                        </p:tgtEl>
                                      </p:cBhvr>
                                    </p:animEffect>
                                  </p:childTnLst>
                                </p:cTn>
                              </p:par>
                            </p:childTnLst>
                          </p:cTn>
                        </p:par>
                        <p:par>
                          <p:cTn id="68" fill="hold">
                            <p:stCondLst>
                              <p:cond delay="10000"/>
                            </p:stCondLst>
                            <p:childTnLst>
                              <p:par>
                                <p:cTn id="69" presetID="10" presetClass="entr" presetSubtype="0" fill="hold" nodeType="afterEffect">
                                  <p:stCondLst>
                                    <p:cond delay="0"/>
                                  </p:stCondLst>
                                  <p:childTnLst>
                                    <p:set>
                                      <p:cBhvr>
                                        <p:cTn id="70" dur="1" fill="hold">
                                          <p:stCondLst>
                                            <p:cond delay="0"/>
                                          </p:stCondLst>
                                        </p:cTn>
                                        <p:tgtEl>
                                          <p:spTgt spid="35873"/>
                                        </p:tgtEl>
                                        <p:attrNameLst>
                                          <p:attrName>style.visibility</p:attrName>
                                        </p:attrNameLst>
                                      </p:cBhvr>
                                      <p:to>
                                        <p:strVal val="visible"/>
                                      </p:to>
                                    </p:set>
                                    <p:animEffect transition="in" filter="fade">
                                      <p:cBhvr>
                                        <p:cTn id="71" dur="1000"/>
                                        <p:tgtEl>
                                          <p:spTgt spid="35873"/>
                                        </p:tgtEl>
                                      </p:cBhvr>
                                    </p:animEffect>
                                  </p:childTnLst>
                                </p:cTn>
                              </p:par>
                              <p:par>
                                <p:cTn id="72" presetID="10" presetClass="entr" presetSubtype="0" fill="hold" nodeType="withEffect">
                                  <p:stCondLst>
                                    <p:cond delay="0"/>
                                  </p:stCondLst>
                                  <p:childTnLst>
                                    <p:set>
                                      <p:cBhvr>
                                        <p:cTn id="73" dur="1" fill="hold">
                                          <p:stCondLst>
                                            <p:cond delay="0"/>
                                          </p:stCondLst>
                                        </p:cTn>
                                        <p:tgtEl>
                                          <p:spTgt spid="35875"/>
                                        </p:tgtEl>
                                        <p:attrNameLst>
                                          <p:attrName>style.visibility</p:attrName>
                                        </p:attrNameLst>
                                      </p:cBhvr>
                                      <p:to>
                                        <p:strVal val="visible"/>
                                      </p:to>
                                    </p:set>
                                    <p:animEffect transition="in" filter="fade">
                                      <p:cBhvr>
                                        <p:cTn id="74" dur="1000"/>
                                        <p:tgtEl>
                                          <p:spTgt spid="35875"/>
                                        </p:tgtEl>
                                      </p:cBhvr>
                                    </p:animEffect>
                                  </p:childTnLst>
                                </p:cTn>
                              </p:par>
                              <p:par>
                                <p:cTn id="75" presetID="10" presetClass="entr" presetSubtype="0" fill="hold" nodeType="withEffect">
                                  <p:stCondLst>
                                    <p:cond delay="0"/>
                                  </p:stCondLst>
                                  <p:childTnLst>
                                    <p:set>
                                      <p:cBhvr>
                                        <p:cTn id="76" dur="1" fill="hold">
                                          <p:stCondLst>
                                            <p:cond delay="0"/>
                                          </p:stCondLst>
                                        </p:cTn>
                                        <p:tgtEl>
                                          <p:spTgt spid="35874">
                                            <p:txEl>
                                              <p:pRg st="0" end="0"/>
                                            </p:txEl>
                                          </p:spTgt>
                                        </p:tgtEl>
                                        <p:attrNameLst>
                                          <p:attrName>style.visibility</p:attrName>
                                        </p:attrNameLst>
                                      </p:cBhvr>
                                      <p:to>
                                        <p:strVal val="visible"/>
                                      </p:to>
                                    </p:set>
                                    <p:animEffect transition="in" filter="fade">
                                      <p:cBhvr>
                                        <p:cTn id="77" dur="1000"/>
                                        <p:tgtEl>
                                          <p:spTgt spid="35874">
                                            <p:txEl>
                                              <p:pRg st="0" end="0"/>
                                            </p:txEl>
                                          </p:spTgt>
                                        </p:tgtEl>
                                      </p:cBhvr>
                                    </p:animEffect>
                                  </p:childTnLst>
                                </p:cTn>
                              </p:par>
                              <p:par>
                                <p:cTn id="78" presetID="10" presetClass="entr" presetSubtype="0" fill="hold" nodeType="withEffect">
                                  <p:stCondLst>
                                    <p:cond delay="0"/>
                                  </p:stCondLst>
                                  <p:childTnLst>
                                    <p:set>
                                      <p:cBhvr>
                                        <p:cTn id="79" dur="1" fill="hold">
                                          <p:stCondLst>
                                            <p:cond delay="0"/>
                                          </p:stCondLst>
                                        </p:cTn>
                                        <p:tgtEl>
                                          <p:spTgt spid="35874">
                                            <p:txEl>
                                              <p:pRg st="1" end="1"/>
                                            </p:txEl>
                                          </p:spTgt>
                                        </p:tgtEl>
                                        <p:attrNameLst>
                                          <p:attrName>style.visibility</p:attrName>
                                        </p:attrNameLst>
                                      </p:cBhvr>
                                      <p:to>
                                        <p:strVal val="visible"/>
                                      </p:to>
                                    </p:set>
                                    <p:animEffect transition="in" filter="fade">
                                      <p:cBhvr>
                                        <p:cTn id="80" dur="1000"/>
                                        <p:tgtEl>
                                          <p:spTgt spid="35874">
                                            <p:txEl>
                                              <p:pRg st="1" end="1"/>
                                            </p:txEl>
                                          </p:spTgt>
                                        </p:tgtEl>
                                      </p:cBhvr>
                                    </p:animEffect>
                                  </p:childTnLst>
                                </p:cTn>
                              </p:par>
                            </p:childTnLst>
                          </p:cTn>
                        </p:par>
                        <p:par>
                          <p:cTn id="81" fill="hold">
                            <p:stCondLst>
                              <p:cond delay="11000"/>
                            </p:stCondLst>
                            <p:childTnLst>
                              <p:par>
                                <p:cTn id="82" presetID="10" presetClass="entr" presetSubtype="0" fill="hold" nodeType="afterEffect">
                                  <p:stCondLst>
                                    <p:cond delay="0"/>
                                  </p:stCondLst>
                                  <p:childTnLst>
                                    <p:set>
                                      <p:cBhvr>
                                        <p:cTn id="83" dur="1" fill="hold">
                                          <p:stCondLst>
                                            <p:cond delay="0"/>
                                          </p:stCondLst>
                                        </p:cTn>
                                        <p:tgtEl>
                                          <p:spTgt spid="35876"/>
                                        </p:tgtEl>
                                        <p:attrNameLst>
                                          <p:attrName>style.visibility</p:attrName>
                                        </p:attrNameLst>
                                      </p:cBhvr>
                                      <p:to>
                                        <p:strVal val="visible"/>
                                      </p:to>
                                    </p:set>
                                    <p:animEffect transition="in" filter="fade">
                                      <p:cBhvr>
                                        <p:cTn id="84" dur="1000"/>
                                        <p:tgtEl>
                                          <p:spTgt spid="35876"/>
                                        </p:tgtEl>
                                      </p:cBhvr>
                                    </p:animEffect>
                                  </p:childTnLst>
                                </p:cTn>
                              </p:par>
                            </p:childTnLst>
                          </p:cTn>
                        </p:par>
                        <p:par>
                          <p:cTn id="85" fill="hold">
                            <p:stCondLst>
                              <p:cond delay="12000"/>
                            </p:stCondLst>
                            <p:childTnLst>
                              <p:par>
                                <p:cTn id="86" presetID="10" presetClass="entr" presetSubtype="0" fill="hold" nodeType="afterEffect">
                                  <p:stCondLst>
                                    <p:cond delay="0"/>
                                  </p:stCondLst>
                                  <p:childTnLst>
                                    <p:set>
                                      <p:cBhvr>
                                        <p:cTn id="87" dur="1" fill="hold">
                                          <p:stCondLst>
                                            <p:cond delay="0"/>
                                          </p:stCondLst>
                                        </p:cTn>
                                        <p:tgtEl>
                                          <p:spTgt spid="35877"/>
                                        </p:tgtEl>
                                        <p:attrNameLst>
                                          <p:attrName>style.visibility</p:attrName>
                                        </p:attrNameLst>
                                      </p:cBhvr>
                                      <p:to>
                                        <p:strVal val="visible"/>
                                      </p:to>
                                    </p:set>
                                    <p:animEffect transition="in" filter="fade">
                                      <p:cBhvr>
                                        <p:cTn id="88" dur="1000"/>
                                        <p:tgtEl>
                                          <p:spTgt spid="35877"/>
                                        </p:tgtEl>
                                      </p:cBhvr>
                                    </p:animEffect>
                                  </p:childTnLst>
                                </p:cTn>
                              </p:par>
                            </p:childTnLst>
                          </p:cTn>
                        </p:par>
                        <p:par>
                          <p:cTn id="89" fill="hold">
                            <p:stCondLst>
                              <p:cond delay="13000"/>
                            </p:stCondLst>
                            <p:childTnLst>
                              <p:par>
                                <p:cTn id="90" presetID="10" presetClass="entr" presetSubtype="0" fill="hold" grpId="0" nodeType="afterEffect">
                                  <p:stCondLst>
                                    <p:cond delay="0"/>
                                  </p:stCondLst>
                                  <p:childTnLst>
                                    <p:set>
                                      <p:cBhvr>
                                        <p:cTn id="91" dur="1" fill="hold">
                                          <p:stCondLst>
                                            <p:cond delay="0"/>
                                          </p:stCondLst>
                                        </p:cTn>
                                        <p:tgtEl>
                                          <p:spTgt spid="35878"/>
                                        </p:tgtEl>
                                        <p:attrNameLst>
                                          <p:attrName>style.visibility</p:attrName>
                                        </p:attrNameLst>
                                      </p:cBhvr>
                                      <p:to>
                                        <p:strVal val="visible"/>
                                      </p:to>
                                    </p:set>
                                    <p:animEffect transition="in" filter="fade">
                                      <p:cBhvr>
                                        <p:cTn id="92" dur="1000"/>
                                        <p:tgtEl>
                                          <p:spTgt spid="358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p:bldP spid="35850" grpId="0"/>
      <p:bldP spid="35850" grpId="1"/>
      <p:bldP spid="35856" grpId="0"/>
      <p:bldP spid="35859" grpId="0"/>
      <p:bldP spid="35862" grpId="0"/>
      <p:bldP spid="35864" grpId="0"/>
      <p:bldP spid="35868" grpId="0"/>
      <p:bldP spid="35870" grpId="0"/>
      <p:bldP spid="35872" grpId="0"/>
      <p:bldP spid="3587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36699">
            <a:alpha val="0"/>
          </a:srgbClr>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normAutofit/>
          </a:bodyPr>
          <a:lstStyle/>
          <a:p>
            <a:r>
              <a:rPr lang="en-US" sz="4000" b="1" dirty="0" smtClean="0">
                <a:solidFill>
                  <a:srgbClr val="009900"/>
                </a:solidFill>
              </a:rPr>
              <a:t>What is CREST? </a:t>
            </a:r>
            <a:br>
              <a:rPr lang="en-US" sz="4000" b="1" dirty="0" smtClean="0">
                <a:solidFill>
                  <a:srgbClr val="009900"/>
                </a:solidFill>
              </a:rPr>
            </a:br>
            <a:r>
              <a:rPr lang="en-US" sz="2800" b="1" i="1" dirty="0" smtClean="0">
                <a:solidFill>
                  <a:srgbClr val="009900"/>
                </a:solidFill>
              </a:rPr>
              <a:t>Transforming the Way the World Travels</a:t>
            </a:r>
            <a:endParaRPr lang="en-US" sz="4000" b="1" dirty="0">
              <a:solidFill>
                <a:srgbClr val="009900"/>
              </a:solidFill>
            </a:endParaRPr>
          </a:p>
        </p:txBody>
      </p:sp>
      <p:sp>
        <p:nvSpPr>
          <p:cNvPr id="8" name="Content Placeholder 7"/>
          <p:cNvSpPr>
            <a:spLocks noGrp="1"/>
          </p:cNvSpPr>
          <p:nvPr>
            <p:ph idx="1"/>
          </p:nvPr>
        </p:nvSpPr>
        <p:spPr/>
        <p:txBody>
          <a:bodyPr/>
          <a:lstStyle/>
          <a:p>
            <a:pPr>
              <a:lnSpc>
                <a:spcPct val="80000"/>
              </a:lnSpc>
            </a:pPr>
            <a:r>
              <a:rPr lang="en-US" sz="2000" b="1" dirty="0" smtClean="0">
                <a:solidFill>
                  <a:srgbClr val="660033"/>
                </a:solidFill>
              </a:rPr>
              <a:t>Identify &amp; examine critical issues in field of tourism</a:t>
            </a:r>
          </a:p>
          <a:p>
            <a:pPr lvl="1">
              <a:lnSpc>
                <a:spcPct val="80000"/>
              </a:lnSpc>
            </a:pPr>
            <a:r>
              <a:rPr lang="en-US" sz="1800" b="1" dirty="0" smtClean="0">
                <a:solidFill>
                  <a:srgbClr val="CC9900"/>
                </a:solidFill>
              </a:rPr>
              <a:t>Bring scientific rigor to assessing world’s largest industry</a:t>
            </a:r>
          </a:p>
          <a:p>
            <a:pPr lvl="1">
              <a:lnSpc>
                <a:spcPct val="80000"/>
              </a:lnSpc>
            </a:pPr>
            <a:r>
              <a:rPr lang="en-US" sz="1800" b="1" dirty="0" smtClean="0">
                <a:solidFill>
                  <a:srgbClr val="CC9900"/>
                </a:solidFill>
              </a:rPr>
              <a:t>Bi-coastal: Stanford University &amp; Washington, DC</a:t>
            </a:r>
          </a:p>
          <a:p>
            <a:pPr lvl="1">
              <a:lnSpc>
                <a:spcPct val="80000"/>
              </a:lnSpc>
            </a:pPr>
            <a:r>
              <a:rPr lang="en-US" sz="1800" b="1" dirty="0" smtClean="0">
                <a:solidFill>
                  <a:srgbClr val="CC9900"/>
                </a:solidFill>
              </a:rPr>
              <a:t>Multidisciplinary; unique in U.S.</a:t>
            </a:r>
          </a:p>
          <a:p>
            <a:pPr lvl="1">
              <a:lnSpc>
                <a:spcPct val="80000"/>
              </a:lnSpc>
              <a:buFontTx/>
              <a:buNone/>
            </a:pPr>
            <a:endParaRPr lang="en-US" sz="1800" b="1" dirty="0" smtClean="0">
              <a:solidFill>
                <a:srgbClr val="CC9900"/>
              </a:solidFill>
            </a:endParaRPr>
          </a:p>
          <a:p>
            <a:pPr>
              <a:lnSpc>
                <a:spcPct val="80000"/>
              </a:lnSpc>
            </a:pPr>
            <a:r>
              <a:rPr lang="en-US" sz="2000" b="1" dirty="0" smtClean="0">
                <a:solidFill>
                  <a:srgbClr val="660033"/>
                </a:solidFill>
              </a:rPr>
              <a:t>Provide analysis &amp; tools </a:t>
            </a:r>
          </a:p>
          <a:p>
            <a:pPr lvl="1">
              <a:lnSpc>
                <a:spcPct val="80000"/>
              </a:lnSpc>
            </a:pPr>
            <a:r>
              <a:rPr lang="en-US" sz="1800" b="1" dirty="0" smtClean="0">
                <a:solidFill>
                  <a:srgbClr val="CC9900"/>
                </a:solidFill>
              </a:rPr>
              <a:t>To assist industry, governments, NGOs, international development agencies</a:t>
            </a:r>
          </a:p>
          <a:p>
            <a:pPr>
              <a:lnSpc>
                <a:spcPct val="80000"/>
              </a:lnSpc>
            </a:pPr>
            <a:endParaRPr lang="en-US" sz="2000" b="1" dirty="0" smtClean="0">
              <a:solidFill>
                <a:srgbClr val="CC9900"/>
              </a:solidFill>
            </a:endParaRPr>
          </a:p>
          <a:p>
            <a:pPr>
              <a:lnSpc>
                <a:spcPct val="80000"/>
              </a:lnSpc>
            </a:pPr>
            <a:r>
              <a:rPr lang="en-US" sz="2000" b="1" dirty="0" smtClean="0">
                <a:solidFill>
                  <a:srgbClr val="660033"/>
                </a:solidFill>
              </a:rPr>
              <a:t>Projects include:</a:t>
            </a:r>
            <a:r>
              <a:rPr lang="en-US" sz="1800" b="1" dirty="0" smtClean="0">
                <a:solidFill>
                  <a:srgbClr val="660033"/>
                </a:solidFill>
              </a:rPr>
              <a:t> </a:t>
            </a:r>
          </a:p>
          <a:p>
            <a:pPr lvl="1">
              <a:lnSpc>
                <a:spcPct val="80000"/>
              </a:lnSpc>
            </a:pPr>
            <a:r>
              <a:rPr lang="en-US" sz="1600" b="1" dirty="0" smtClean="0">
                <a:solidFill>
                  <a:srgbClr val="CC9900"/>
                </a:solidFill>
              </a:rPr>
              <a:t>Certification</a:t>
            </a:r>
          </a:p>
          <a:p>
            <a:pPr lvl="1">
              <a:lnSpc>
                <a:spcPct val="80000"/>
              </a:lnSpc>
            </a:pPr>
            <a:r>
              <a:rPr lang="en-US" sz="1600" b="1" dirty="0" smtClean="0">
                <a:solidFill>
                  <a:srgbClr val="CC9900"/>
                </a:solidFill>
              </a:rPr>
              <a:t>Market Research Department</a:t>
            </a:r>
          </a:p>
          <a:p>
            <a:pPr lvl="1">
              <a:lnSpc>
                <a:spcPct val="80000"/>
              </a:lnSpc>
            </a:pPr>
            <a:r>
              <a:rPr lang="en-US" sz="1600" b="1" dirty="0" smtClean="0">
                <a:solidFill>
                  <a:srgbClr val="CC9900"/>
                </a:solidFill>
              </a:rPr>
              <a:t>Coastal &amp; Marine Tourism</a:t>
            </a:r>
          </a:p>
          <a:p>
            <a:pPr lvl="1">
              <a:lnSpc>
                <a:spcPct val="80000"/>
              </a:lnSpc>
            </a:pPr>
            <a:r>
              <a:rPr lang="en-US" sz="1600" b="1" dirty="0" smtClean="0">
                <a:solidFill>
                  <a:srgbClr val="CC9900"/>
                </a:solidFill>
              </a:rPr>
              <a:t>Travelers’ Philanthropy</a:t>
            </a:r>
          </a:p>
          <a:p>
            <a:endParaRPr lang="en-US" dirty="0"/>
          </a:p>
        </p:txBody>
      </p:sp>
      <p:graphicFrame>
        <p:nvGraphicFramePr>
          <p:cNvPr id="27652" name="Object 4"/>
          <p:cNvGraphicFramePr>
            <a:graphicFrameLocks noChangeAspect="1"/>
          </p:cNvGraphicFramePr>
          <p:nvPr/>
        </p:nvGraphicFramePr>
        <p:xfrm>
          <a:off x="0" y="5861050"/>
          <a:ext cx="9144000" cy="996950"/>
        </p:xfrm>
        <a:graphic>
          <a:graphicData uri="http://schemas.openxmlformats.org/presentationml/2006/ole">
            <p:oleObj spid="_x0000_s36866" name="Image" r:id="rId4" imgW="11436640" imgH="1385104" progId="">
              <p:embed/>
            </p:oleObj>
          </a:graphicData>
        </a:graphic>
      </p:graphicFrame>
      <p:pic>
        <p:nvPicPr>
          <p:cNvPr id="6" name="Picture 17" descr="CREST LOGO no name.tif"/>
          <p:cNvPicPr>
            <a:picLocks noChangeAspect="1"/>
          </p:cNvPicPr>
          <p:nvPr/>
        </p:nvPicPr>
        <p:blipFill>
          <a:blip r:embed="rId5" cstate="print"/>
          <a:srcRect/>
          <a:stretch>
            <a:fillRect/>
          </a:stretch>
        </p:blipFill>
        <p:spPr bwMode="auto">
          <a:xfrm>
            <a:off x="76200" y="134937"/>
            <a:ext cx="1752600" cy="1236663"/>
          </a:xfrm>
          <a:prstGeom prst="rect">
            <a:avLst/>
          </a:prstGeom>
          <a:noFill/>
          <a:ln w="9525">
            <a:noFill/>
            <a:miter lim="800000"/>
            <a:headEnd/>
            <a:tailEnd/>
          </a:ln>
        </p:spPr>
      </p:pic>
      <p:sp>
        <p:nvSpPr>
          <p:cNvPr id="9" name="Rectangle 8"/>
          <p:cNvSpPr/>
          <p:nvPr/>
        </p:nvSpPr>
        <p:spPr>
          <a:xfrm>
            <a:off x="234973" y="1524000"/>
            <a:ext cx="2965427" cy="369332"/>
          </a:xfrm>
          <a:prstGeom prst="rect">
            <a:avLst/>
          </a:prstGeom>
        </p:spPr>
        <p:txBody>
          <a:bodyPr wrap="none">
            <a:spAutoFit/>
          </a:bodyPr>
          <a:lstStyle/>
          <a:p>
            <a:r>
              <a:rPr lang="en-US" b="1" dirty="0" smtClean="0">
                <a:solidFill>
                  <a:srgbClr val="CC9900"/>
                </a:solidFill>
              </a:rPr>
              <a:t>Center for Responsible Travel</a:t>
            </a:r>
            <a:endParaRPr lang="en-US" b="1" dirty="0">
              <a:solidFill>
                <a:srgbClr val="CC9900"/>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36699">
            <a:alpha val="0"/>
          </a:srgbClr>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0"/>
            <a:ext cx="8229600" cy="1417638"/>
          </a:xfrm>
        </p:spPr>
        <p:txBody>
          <a:bodyPr/>
          <a:lstStyle/>
          <a:p>
            <a:r>
              <a:rPr lang="en-US" b="1">
                <a:solidFill>
                  <a:srgbClr val="009900"/>
                </a:solidFill>
              </a:rPr>
              <a:t>U.S. Parks &amp; Protected Areas</a:t>
            </a:r>
          </a:p>
        </p:txBody>
      </p:sp>
      <p:sp>
        <p:nvSpPr>
          <p:cNvPr id="18435" name="Rectangle 3"/>
          <p:cNvSpPr>
            <a:spLocks noGrp="1" noChangeArrowheads="1"/>
          </p:cNvSpPr>
          <p:nvPr>
            <p:ph type="body" sz="half" idx="1"/>
          </p:nvPr>
        </p:nvSpPr>
        <p:spPr>
          <a:xfrm>
            <a:off x="304800" y="1295400"/>
            <a:ext cx="4191000" cy="2209800"/>
          </a:xfrm>
        </p:spPr>
        <p:txBody>
          <a:bodyPr/>
          <a:lstStyle/>
          <a:p>
            <a:pPr>
              <a:lnSpc>
                <a:spcPct val="80000"/>
              </a:lnSpc>
            </a:pPr>
            <a:r>
              <a:rPr lang="en-US" sz="2000" b="1"/>
              <a:t>Oldest parks system in world</a:t>
            </a:r>
          </a:p>
          <a:p>
            <a:pPr lvl="2">
              <a:lnSpc>
                <a:spcPct val="80000"/>
              </a:lnSpc>
            </a:pPr>
            <a:r>
              <a:rPr lang="en-US" sz="1400" b="1"/>
              <a:t>Yellowstone - 1872</a:t>
            </a:r>
          </a:p>
          <a:p>
            <a:pPr lvl="2">
              <a:lnSpc>
                <a:spcPct val="80000"/>
              </a:lnSpc>
            </a:pPr>
            <a:r>
              <a:rPr lang="en-US" sz="1400" b="1"/>
              <a:t>Model for other country’s national parks</a:t>
            </a:r>
          </a:p>
          <a:p>
            <a:pPr>
              <a:lnSpc>
                <a:spcPct val="80000"/>
              </a:lnSpc>
            </a:pPr>
            <a:r>
              <a:rPr lang="en-US" sz="2000" b="1"/>
              <a:t>Today nearly 8000 parks &amp; </a:t>
            </a:r>
          </a:p>
          <a:p>
            <a:pPr>
              <a:lnSpc>
                <a:spcPct val="80000"/>
              </a:lnSpc>
              <a:buFontTx/>
              <a:buNone/>
            </a:pPr>
            <a:r>
              <a:rPr lang="en-US" sz="2000" b="1"/>
              <a:t>     protected areas</a:t>
            </a:r>
          </a:p>
          <a:p>
            <a:pPr lvl="2">
              <a:lnSpc>
                <a:spcPct val="80000"/>
              </a:lnSpc>
            </a:pPr>
            <a:r>
              <a:rPr lang="en-US" sz="1400" b="1"/>
              <a:t>18% of North America territory </a:t>
            </a:r>
          </a:p>
          <a:p>
            <a:pPr lvl="2">
              <a:lnSpc>
                <a:spcPct val="80000"/>
              </a:lnSpc>
            </a:pPr>
            <a:r>
              <a:rPr lang="en-US" sz="1400" b="1"/>
              <a:t>11% globally </a:t>
            </a:r>
          </a:p>
        </p:txBody>
      </p:sp>
      <p:pic>
        <p:nvPicPr>
          <p:cNvPr id="18436" name="Picture 4" descr="ystonelprong75"/>
          <p:cNvPicPr>
            <a:picLocks noGrp="1" noChangeAspect="1" noChangeArrowheads="1"/>
          </p:cNvPicPr>
          <p:nvPr>
            <p:ph sz="quarter" idx="2"/>
          </p:nvPr>
        </p:nvPicPr>
        <p:blipFill>
          <a:blip r:embed="rId4" cstate="print"/>
          <a:srcRect/>
          <a:stretch>
            <a:fillRect/>
          </a:stretch>
        </p:blipFill>
        <p:spPr>
          <a:xfrm>
            <a:off x="6343650" y="1447800"/>
            <a:ext cx="2343150" cy="1581150"/>
          </a:xfrm>
          <a:noFill/>
          <a:ln/>
        </p:spPr>
      </p:pic>
      <p:pic>
        <p:nvPicPr>
          <p:cNvPr id="18441" name="Picture 9" descr="hpc-001286"/>
          <p:cNvPicPr>
            <a:picLocks noGrp="1" noChangeAspect="1" noChangeArrowheads="1"/>
          </p:cNvPicPr>
          <p:nvPr>
            <p:ph sz="quarter" idx="3"/>
          </p:nvPr>
        </p:nvPicPr>
        <p:blipFill>
          <a:blip r:embed="rId5" cstate="print"/>
          <a:srcRect/>
          <a:stretch>
            <a:fillRect/>
          </a:stretch>
        </p:blipFill>
        <p:spPr>
          <a:xfrm>
            <a:off x="5456238" y="2967038"/>
            <a:ext cx="2620962" cy="1909762"/>
          </a:xfrm>
          <a:noFill/>
          <a:ln/>
        </p:spPr>
      </p:pic>
      <p:graphicFrame>
        <p:nvGraphicFramePr>
          <p:cNvPr id="18446" name="Object 14"/>
          <p:cNvGraphicFramePr>
            <a:graphicFrameLocks noChangeAspect="1"/>
          </p:cNvGraphicFramePr>
          <p:nvPr/>
        </p:nvGraphicFramePr>
        <p:xfrm>
          <a:off x="381000" y="3429000"/>
          <a:ext cx="4648200" cy="3276600"/>
        </p:xfrm>
        <a:graphic>
          <a:graphicData uri="http://schemas.openxmlformats.org/presentationml/2006/ole">
            <p:oleObj spid="_x0000_s38914" name="Photo Editor Photo" r:id="rId6" imgW="8504762" imgH="6961905" progId="">
              <p:embed/>
            </p:oleObj>
          </a:graphicData>
        </a:graphic>
      </p:graphicFrame>
      <p:pic>
        <p:nvPicPr>
          <p:cNvPr id="18447" name="Picture 15" descr="acadia national park"/>
          <p:cNvPicPr>
            <a:picLocks noChangeAspect="1" noChangeArrowheads="1"/>
          </p:cNvPicPr>
          <p:nvPr/>
        </p:nvPicPr>
        <p:blipFill>
          <a:blip r:embed="rId7" cstate="print"/>
          <a:srcRect/>
          <a:stretch>
            <a:fillRect/>
          </a:stretch>
        </p:blipFill>
        <p:spPr bwMode="auto">
          <a:xfrm>
            <a:off x="6096000" y="4835525"/>
            <a:ext cx="2667000" cy="1717675"/>
          </a:xfrm>
          <a:prstGeom prst="rect">
            <a:avLst/>
          </a:prstGeom>
          <a:noFill/>
        </p:spPr>
      </p:pic>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Effect transition="in" filter="diamond(in)">
                                      <p:cBhvr>
                                        <p:cTn id="7" dur="2000"/>
                                        <p:tgtEl>
                                          <p:spTgt spid="18435">
                                            <p:txEl>
                                              <p:pRg st="0" end="0"/>
                                            </p:txEl>
                                          </p:spTgt>
                                        </p:tgtEl>
                                      </p:cBhvr>
                                    </p:animEffect>
                                  </p:childTnLst>
                                </p:cTn>
                              </p:par>
                              <p:par>
                                <p:cTn id="8" presetID="8" presetClass="entr" presetSubtype="16" fill="hold" nodeType="withEffect">
                                  <p:stCondLst>
                                    <p:cond delay="0"/>
                                  </p:stCondLst>
                                  <p:childTnLst>
                                    <p:set>
                                      <p:cBhvr>
                                        <p:cTn id="9" dur="1" fill="hold">
                                          <p:stCondLst>
                                            <p:cond delay="0"/>
                                          </p:stCondLst>
                                        </p:cTn>
                                        <p:tgtEl>
                                          <p:spTgt spid="18435">
                                            <p:txEl>
                                              <p:pRg st="1" end="1"/>
                                            </p:txEl>
                                          </p:spTgt>
                                        </p:tgtEl>
                                        <p:attrNameLst>
                                          <p:attrName>style.visibility</p:attrName>
                                        </p:attrNameLst>
                                      </p:cBhvr>
                                      <p:to>
                                        <p:strVal val="visible"/>
                                      </p:to>
                                    </p:set>
                                    <p:animEffect transition="in" filter="diamond(in)">
                                      <p:cBhvr>
                                        <p:cTn id="10" dur="2000"/>
                                        <p:tgtEl>
                                          <p:spTgt spid="18435">
                                            <p:txEl>
                                              <p:pRg st="1" end="1"/>
                                            </p:txEl>
                                          </p:spTgt>
                                        </p:tgtEl>
                                      </p:cBhvr>
                                    </p:animEffect>
                                  </p:childTnLst>
                                </p:cTn>
                              </p:par>
                              <p:par>
                                <p:cTn id="11" presetID="8" presetClass="entr" presetSubtype="16" fill="hold" nodeType="withEffect">
                                  <p:stCondLst>
                                    <p:cond delay="0"/>
                                  </p:stCondLst>
                                  <p:childTnLst>
                                    <p:set>
                                      <p:cBhvr>
                                        <p:cTn id="12" dur="1" fill="hold">
                                          <p:stCondLst>
                                            <p:cond delay="0"/>
                                          </p:stCondLst>
                                        </p:cTn>
                                        <p:tgtEl>
                                          <p:spTgt spid="18435">
                                            <p:txEl>
                                              <p:pRg st="2" end="2"/>
                                            </p:txEl>
                                          </p:spTgt>
                                        </p:tgtEl>
                                        <p:attrNameLst>
                                          <p:attrName>style.visibility</p:attrName>
                                        </p:attrNameLst>
                                      </p:cBhvr>
                                      <p:to>
                                        <p:strVal val="visible"/>
                                      </p:to>
                                    </p:set>
                                    <p:animEffect transition="in" filter="diamond(in)">
                                      <p:cBhvr>
                                        <p:cTn id="13" dur="2000"/>
                                        <p:tgtEl>
                                          <p:spTgt spid="18435">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8436"/>
                                        </p:tgtEl>
                                        <p:attrNameLst>
                                          <p:attrName>style.visibility</p:attrName>
                                        </p:attrNameLst>
                                      </p:cBhvr>
                                      <p:to>
                                        <p:strVal val="visible"/>
                                      </p:to>
                                    </p:set>
                                    <p:animEffect transition="in" filter="fade">
                                      <p:cBhvr>
                                        <p:cTn id="16" dur="2000"/>
                                        <p:tgtEl>
                                          <p:spTgt spid="18436"/>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18441"/>
                                        </p:tgtEl>
                                        <p:attrNameLst>
                                          <p:attrName>style.visibility</p:attrName>
                                        </p:attrNameLst>
                                      </p:cBhvr>
                                      <p:to>
                                        <p:strVal val="visible"/>
                                      </p:to>
                                    </p:set>
                                    <p:animEffect transition="in" filter="fade">
                                      <p:cBhvr>
                                        <p:cTn id="20" dur="2000"/>
                                        <p:tgtEl>
                                          <p:spTgt spid="18441"/>
                                        </p:tgtEl>
                                      </p:cBhvr>
                                    </p:animEffect>
                                  </p:childTnLst>
                                </p:cTn>
                              </p:par>
                            </p:childTnLst>
                          </p:cTn>
                        </p:par>
                        <p:par>
                          <p:cTn id="21" fill="hold">
                            <p:stCondLst>
                              <p:cond delay="4000"/>
                            </p:stCondLst>
                            <p:childTnLst>
                              <p:par>
                                <p:cTn id="22" presetID="10" presetClass="entr" presetSubtype="0" fill="hold" nodeType="afterEffect">
                                  <p:stCondLst>
                                    <p:cond delay="0"/>
                                  </p:stCondLst>
                                  <p:childTnLst>
                                    <p:set>
                                      <p:cBhvr>
                                        <p:cTn id="23" dur="1" fill="hold">
                                          <p:stCondLst>
                                            <p:cond delay="0"/>
                                          </p:stCondLst>
                                        </p:cTn>
                                        <p:tgtEl>
                                          <p:spTgt spid="18447"/>
                                        </p:tgtEl>
                                        <p:attrNameLst>
                                          <p:attrName>style.visibility</p:attrName>
                                        </p:attrNameLst>
                                      </p:cBhvr>
                                      <p:to>
                                        <p:strVal val="visible"/>
                                      </p:to>
                                    </p:set>
                                    <p:animEffect transition="in" filter="fade">
                                      <p:cBhvr>
                                        <p:cTn id="24" dur="2000"/>
                                        <p:tgtEl>
                                          <p:spTgt spid="18447"/>
                                        </p:tgtEl>
                                      </p:cBhvr>
                                    </p:animEffect>
                                  </p:childTnLst>
                                </p:cTn>
                              </p:par>
                            </p:childTnLst>
                          </p:cTn>
                        </p:par>
                      </p:childTnLst>
                    </p:cTn>
                  </p:par>
                  <p:par>
                    <p:cTn id="25" fill="hold">
                      <p:stCondLst>
                        <p:cond delay="indefinite"/>
                      </p:stCondLst>
                      <p:childTnLst>
                        <p:par>
                          <p:cTn id="26" fill="hold">
                            <p:stCondLst>
                              <p:cond delay="0"/>
                            </p:stCondLst>
                            <p:childTnLst>
                              <p:par>
                                <p:cTn id="27" presetID="8" presetClass="entr" presetSubtype="16" fill="hold" nodeType="clickEffect">
                                  <p:stCondLst>
                                    <p:cond delay="0"/>
                                  </p:stCondLst>
                                  <p:childTnLst>
                                    <p:set>
                                      <p:cBhvr>
                                        <p:cTn id="28" dur="1" fill="hold">
                                          <p:stCondLst>
                                            <p:cond delay="0"/>
                                          </p:stCondLst>
                                        </p:cTn>
                                        <p:tgtEl>
                                          <p:spTgt spid="18435">
                                            <p:txEl>
                                              <p:pRg st="3" end="3"/>
                                            </p:txEl>
                                          </p:spTgt>
                                        </p:tgtEl>
                                        <p:attrNameLst>
                                          <p:attrName>style.visibility</p:attrName>
                                        </p:attrNameLst>
                                      </p:cBhvr>
                                      <p:to>
                                        <p:strVal val="visible"/>
                                      </p:to>
                                    </p:set>
                                    <p:animEffect transition="in" filter="diamond(in)">
                                      <p:cBhvr>
                                        <p:cTn id="29" dur="2000"/>
                                        <p:tgtEl>
                                          <p:spTgt spid="18435">
                                            <p:txEl>
                                              <p:pRg st="3" end="3"/>
                                            </p:txEl>
                                          </p:spTgt>
                                        </p:tgtEl>
                                      </p:cBhvr>
                                    </p:animEffect>
                                  </p:childTnLst>
                                </p:cTn>
                              </p:par>
                              <p:par>
                                <p:cTn id="30" presetID="8" presetClass="entr" presetSubtype="16" fill="hold" nodeType="withEffect">
                                  <p:stCondLst>
                                    <p:cond delay="0"/>
                                  </p:stCondLst>
                                  <p:childTnLst>
                                    <p:set>
                                      <p:cBhvr>
                                        <p:cTn id="31" dur="1" fill="hold">
                                          <p:stCondLst>
                                            <p:cond delay="0"/>
                                          </p:stCondLst>
                                        </p:cTn>
                                        <p:tgtEl>
                                          <p:spTgt spid="18435">
                                            <p:txEl>
                                              <p:pRg st="4" end="4"/>
                                            </p:txEl>
                                          </p:spTgt>
                                        </p:tgtEl>
                                        <p:attrNameLst>
                                          <p:attrName>style.visibility</p:attrName>
                                        </p:attrNameLst>
                                      </p:cBhvr>
                                      <p:to>
                                        <p:strVal val="visible"/>
                                      </p:to>
                                    </p:set>
                                    <p:animEffect transition="in" filter="diamond(in)">
                                      <p:cBhvr>
                                        <p:cTn id="32" dur="2000"/>
                                        <p:tgtEl>
                                          <p:spTgt spid="18435">
                                            <p:txEl>
                                              <p:pRg st="4" end="4"/>
                                            </p:txEl>
                                          </p:spTgt>
                                        </p:tgtEl>
                                      </p:cBhvr>
                                    </p:animEffect>
                                  </p:childTnLst>
                                </p:cTn>
                              </p:par>
                              <p:par>
                                <p:cTn id="33" presetID="8" presetClass="entr" presetSubtype="16" fill="hold" nodeType="withEffect">
                                  <p:stCondLst>
                                    <p:cond delay="0"/>
                                  </p:stCondLst>
                                  <p:childTnLst>
                                    <p:set>
                                      <p:cBhvr>
                                        <p:cTn id="34" dur="1" fill="hold">
                                          <p:stCondLst>
                                            <p:cond delay="0"/>
                                          </p:stCondLst>
                                        </p:cTn>
                                        <p:tgtEl>
                                          <p:spTgt spid="18435">
                                            <p:txEl>
                                              <p:pRg st="5" end="5"/>
                                            </p:txEl>
                                          </p:spTgt>
                                        </p:tgtEl>
                                        <p:attrNameLst>
                                          <p:attrName>style.visibility</p:attrName>
                                        </p:attrNameLst>
                                      </p:cBhvr>
                                      <p:to>
                                        <p:strVal val="visible"/>
                                      </p:to>
                                    </p:set>
                                    <p:animEffect transition="in" filter="diamond(in)">
                                      <p:cBhvr>
                                        <p:cTn id="35" dur="2000"/>
                                        <p:tgtEl>
                                          <p:spTgt spid="18435">
                                            <p:txEl>
                                              <p:pRg st="5" end="5"/>
                                            </p:txEl>
                                          </p:spTgt>
                                        </p:tgtEl>
                                      </p:cBhvr>
                                    </p:animEffect>
                                  </p:childTnLst>
                                </p:cTn>
                              </p:par>
                              <p:par>
                                <p:cTn id="36" presetID="8" presetClass="entr" presetSubtype="16" fill="hold" nodeType="withEffect">
                                  <p:stCondLst>
                                    <p:cond delay="0"/>
                                  </p:stCondLst>
                                  <p:childTnLst>
                                    <p:set>
                                      <p:cBhvr>
                                        <p:cTn id="37" dur="1" fill="hold">
                                          <p:stCondLst>
                                            <p:cond delay="0"/>
                                          </p:stCondLst>
                                        </p:cTn>
                                        <p:tgtEl>
                                          <p:spTgt spid="18435">
                                            <p:txEl>
                                              <p:pRg st="6" end="6"/>
                                            </p:txEl>
                                          </p:spTgt>
                                        </p:tgtEl>
                                        <p:attrNameLst>
                                          <p:attrName>style.visibility</p:attrName>
                                        </p:attrNameLst>
                                      </p:cBhvr>
                                      <p:to>
                                        <p:strVal val="visible"/>
                                      </p:to>
                                    </p:set>
                                    <p:animEffect transition="in" filter="diamond(in)">
                                      <p:cBhvr>
                                        <p:cTn id="38" dur="2000"/>
                                        <p:tgtEl>
                                          <p:spTgt spid="18435">
                                            <p:txEl>
                                              <p:pRg st="6" end="6"/>
                                            </p:txEl>
                                          </p:spTgt>
                                        </p:tgtEl>
                                      </p:cBhvr>
                                    </p:animEffect>
                                  </p:childTnLst>
                                </p:cTn>
                              </p:par>
                            </p:childTnLst>
                          </p:cTn>
                        </p:par>
                        <p:par>
                          <p:cTn id="39" fill="hold">
                            <p:stCondLst>
                              <p:cond delay="2000"/>
                            </p:stCondLst>
                            <p:childTnLst>
                              <p:par>
                                <p:cTn id="40" presetID="10" presetClass="entr" presetSubtype="0" fill="hold" nodeType="afterEffect">
                                  <p:stCondLst>
                                    <p:cond delay="0"/>
                                  </p:stCondLst>
                                  <p:childTnLst>
                                    <p:set>
                                      <p:cBhvr>
                                        <p:cTn id="41" dur="1" fill="hold">
                                          <p:stCondLst>
                                            <p:cond delay="0"/>
                                          </p:stCondLst>
                                        </p:cTn>
                                        <p:tgtEl>
                                          <p:spTgt spid="18446"/>
                                        </p:tgtEl>
                                        <p:attrNameLst>
                                          <p:attrName>style.visibility</p:attrName>
                                        </p:attrNameLst>
                                      </p:cBhvr>
                                      <p:to>
                                        <p:strVal val="visible"/>
                                      </p:to>
                                    </p:set>
                                    <p:animEffect transition="in" filter="fade">
                                      <p:cBhvr>
                                        <p:cTn id="42" dur="2000"/>
                                        <p:tgtEl>
                                          <p:spTgt spid="184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36699">
            <a:alpha val="0"/>
          </a:srgbClr>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457200" y="274638"/>
            <a:ext cx="8229600" cy="944562"/>
          </a:xfrm>
        </p:spPr>
        <p:txBody>
          <a:bodyPr/>
          <a:lstStyle/>
          <a:p>
            <a:r>
              <a:rPr lang="en-US" b="1">
                <a:solidFill>
                  <a:srgbClr val="009900"/>
                </a:solidFill>
              </a:rPr>
              <a:t>Earliest ‘Ecotours’ in U.S. </a:t>
            </a:r>
          </a:p>
        </p:txBody>
      </p:sp>
      <p:sp>
        <p:nvSpPr>
          <p:cNvPr id="114691" name="Rectangle 3"/>
          <p:cNvSpPr>
            <a:spLocks noGrp="1" noChangeArrowheads="1"/>
          </p:cNvSpPr>
          <p:nvPr>
            <p:ph type="body" sz="half" idx="1"/>
          </p:nvPr>
        </p:nvSpPr>
        <p:spPr>
          <a:xfrm>
            <a:off x="457200" y="1219200"/>
            <a:ext cx="8686800" cy="5410200"/>
          </a:xfrm>
        </p:spPr>
        <p:txBody>
          <a:bodyPr/>
          <a:lstStyle/>
          <a:p>
            <a:pPr>
              <a:buFontTx/>
              <a:buNone/>
            </a:pPr>
            <a:r>
              <a:rPr lang="en-US" sz="2800" b="1"/>
              <a:t>                  </a:t>
            </a:r>
            <a:r>
              <a:rPr lang="en-US" sz="2800" b="1">
                <a:solidFill>
                  <a:srgbClr val="A50021"/>
                </a:solidFill>
              </a:rPr>
              <a:t>Sierra Club’s High Trips</a:t>
            </a:r>
            <a:r>
              <a:rPr lang="en-US" sz="2800">
                <a:solidFill>
                  <a:srgbClr val="A50021"/>
                </a:solidFill>
              </a:rPr>
              <a:t> </a:t>
            </a:r>
          </a:p>
        </p:txBody>
      </p:sp>
      <p:pic>
        <p:nvPicPr>
          <p:cNvPr id="114692" name="Picture 4" descr="slim02_packers_thmb2"/>
          <p:cNvPicPr>
            <a:picLocks noGrp="1" noChangeAspect="1" noChangeArrowheads="1"/>
          </p:cNvPicPr>
          <p:nvPr>
            <p:ph sz="quarter" idx="2"/>
          </p:nvPr>
        </p:nvPicPr>
        <p:blipFill>
          <a:blip r:embed="rId2" cstate="print"/>
          <a:srcRect/>
          <a:stretch>
            <a:fillRect/>
          </a:stretch>
        </p:blipFill>
        <p:spPr>
          <a:xfrm>
            <a:off x="6477000" y="1676400"/>
            <a:ext cx="2438400" cy="1752600"/>
          </a:xfrm>
          <a:noFill/>
          <a:ln/>
        </p:spPr>
      </p:pic>
      <p:pic>
        <p:nvPicPr>
          <p:cNvPr id="114694" name="Picture 6" descr="sierra_club_com_thmb"/>
          <p:cNvPicPr>
            <a:picLocks noGrp="1" noChangeAspect="1" noChangeArrowheads="1"/>
          </p:cNvPicPr>
          <p:nvPr>
            <p:ph sz="quarter" idx="3"/>
          </p:nvPr>
        </p:nvPicPr>
        <p:blipFill>
          <a:blip r:embed="rId3" cstate="print"/>
          <a:srcRect/>
          <a:stretch>
            <a:fillRect/>
          </a:stretch>
        </p:blipFill>
        <p:spPr>
          <a:xfrm>
            <a:off x="2667000" y="3276600"/>
            <a:ext cx="3810000" cy="1828800"/>
          </a:xfrm>
          <a:noFill/>
          <a:ln/>
        </p:spPr>
      </p:pic>
      <p:pic>
        <p:nvPicPr>
          <p:cNvPr id="114696" name="Picture 8" descr="douglas13_thmb"/>
          <p:cNvPicPr>
            <a:picLocks noChangeAspect="1" noChangeArrowheads="1"/>
          </p:cNvPicPr>
          <p:nvPr/>
        </p:nvPicPr>
        <p:blipFill>
          <a:blip r:embed="rId4" cstate="print"/>
          <a:srcRect/>
          <a:stretch>
            <a:fillRect/>
          </a:stretch>
        </p:blipFill>
        <p:spPr bwMode="auto">
          <a:xfrm>
            <a:off x="533400" y="2209800"/>
            <a:ext cx="2133600" cy="1143000"/>
          </a:xfrm>
          <a:prstGeom prst="rect">
            <a:avLst/>
          </a:prstGeom>
          <a:noFill/>
        </p:spPr>
      </p:pic>
      <p:pic>
        <p:nvPicPr>
          <p:cNvPr id="114697" name="Picture 9" descr="douglas12_thmb"/>
          <p:cNvPicPr>
            <a:picLocks noChangeAspect="1" noChangeArrowheads="1"/>
          </p:cNvPicPr>
          <p:nvPr/>
        </p:nvPicPr>
        <p:blipFill>
          <a:blip r:embed="rId5" cstate="print"/>
          <a:srcRect/>
          <a:stretch>
            <a:fillRect/>
          </a:stretch>
        </p:blipFill>
        <p:spPr bwMode="auto">
          <a:xfrm>
            <a:off x="5791200" y="5105400"/>
            <a:ext cx="3200400" cy="1676400"/>
          </a:xfrm>
          <a:prstGeom prst="rect">
            <a:avLst/>
          </a:prstGeom>
          <a:noFill/>
        </p:spPr>
      </p:pic>
      <p:pic>
        <p:nvPicPr>
          <p:cNvPr id="114698" name="Picture 10" descr="douglas04_thmb"/>
          <p:cNvPicPr>
            <a:picLocks noChangeAspect="1" noChangeArrowheads="1"/>
          </p:cNvPicPr>
          <p:nvPr/>
        </p:nvPicPr>
        <p:blipFill>
          <a:blip r:embed="rId6" cstate="print"/>
          <a:srcRect/>
          <a:stretch>
            <a:fillRect/>
          </a:stretch>
        </p:blipFill>
        <p:spPr bwMode="auto">
          <a:xfrm>
            <a:off x="457200" y="5105400"/>
            <a:ext cx="3733800" cy="1600200"/>
          </a:xfrm>
          <a:prstGeom prst="rect">
            <a:avLst/>
          </a:prstGeom>
          <a:noFill/>
        </p:spPr>
      </p:pic>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4691">
                                            <p:txEl>
                                              <p:pRg st="0" end="0"/>
                                            </p:txEl>
                                          </p:spTgt>
                                        </p:tgtEl>
                                        <p:attrNameLst>
                                          <p:attrName>style.visibility</p:attrName>
                                        </p:attrNameLst>
                                      </p:cBhvr>
                                      <p:to>
                                        <p:strVal val="visible"/>
                                      </p:to>
                                    </p:set>
                                    <p:animEffect transition="in" filter="fade">
                                      <p:cBhvr>
                                        <p:cTn id="7" dur="2000"/>
                                        <p:tgtEl>
                                          <p:spTgt spid="114691">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14696"/>
                                        </p:tgtEl>
                                        <p:attrNameLst>
                                          <p:attrName>style.visibility</p:attrName>
                                        </p:attrNameLst>
                                      </p:cBhvr>
                                      <p:to>
                                        <p:strVal val="visible"/>
                                      </p:to>
                                    </p:set>
                                    <p:animEffect transition="in" filter="fade">
                                      <p:cBhvr>
                                        <p:cTn id="11" dur="1000"/>
                                        <p:tgtEl>
                                          <p:spTgt spid="114696"/>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114692"/>
                                        </p:tgtEl>
                                        <p:attrNameLst>
                                          <p:attrName>style.visibility</p:attrName>
                                        </p:attrNameLst>
                                      </p:cBhvr>
                                      <p:to>
                                        <p:strVal val="visible"/>
                                      </p:to>
                                    </p:set>
                                    <p:animEffect transition="in" filter="fade">
                                      <p:cBhvr>
                                        <p:cTn id="15" dur="2000"/>
                                        <p:tgtEl>
                                          <p:spTgt spid="114692"/>
                                        </p:tgtEl>
                                      </p:cBhvr>
                                    </p:animEffect>
                                  </p:childTnLst>
                                </p:cTn>
                              </p:par>
                            </p:childTnLst>
                          </p:cTn>
                        </p:par>
                        <p:par>
                          <p:cTn id="16" fill="hold">
                            <p:stCondLst>
                              <p:cond delay="5000"/>
                            </p:stCondLst>
                            <p:childTnLst>
                              <p:par>
                                <p:cTn id="17" presetID="10" presetClass="entr" presetSubtype="0" fill="hold" nodeType="afterEffect">
                                  <p:stCondLst>
                                    <p:cond delay="0"/>
                                  </p:stCondLst>
                                  <p:childTnLst>
                                    <p:set>
                                      <p:cBhvr>
                                        <p:cTn id="18" dur="1" fill="hold">
                                          <p:stCondLst>
                                            <p:cond delay="0"/>
                                          </p:stCondLst>
                                        </p:cTn>
                                        <p:tgtEl>
                                          <p:spTgt spid="114698"/>
                                        </p:tgtEl>
                                        <p:attrNameLst>
                                          <p:attrName>style.visibility</p:attrName>
                                        </p:attrNameLst>
                                      </p:cBhvr>
                                      <p:to>
                                        <p:strVal val="visible"/>
                                      </p:to>
                                    </p:set>
                                    <p:animEffect transition="in" filter="fade">
                                      <p:cBhvr>
                                        <p:cTn id="19" dur="2000"/>
                                        <p:tgtEl>
                                          <p:spTgt spid="114698"/>
                                        </p:tgtEl>
                                      </p:cBhvr>
                                    </p:animEffect>
                                  </p:childTnLst>
                                </p:cTn>
                              </p:par>
                            </p:childTnLst>
                          </p:cTn>
                        </p:par>
                        <p:par>
                          <p:cTn id="20" fill="hold">
                            <p:stCondLst>
                              <p:cond delay="7000"/>
                            </p:stCondLst>
                            <p:childTnLst>
                              <p:par>
                                <p:cTn id="21" presetID="10" presetClass="entr" presetSubtype="0" fill="hold" nodeType="afterEffect">
                                  <p:stCondLst>
                                    <p:cond delay="0"/>
                                  </p:stCondLst>
                                  <p:childTnLst>
                                    <p:set>
                                      <p:cBhvr>
                                        <p:cTn id="22" dur="1" fill="hold">
                                          <p:stCondLst>
                                            <p:cond delay="0"/>
                                          </p:stCondLst>
                                        </p:cTn>
                                        <p:tgtEl>
                                          <p:spTgt spid="114697"/>
                                        </p:tgtEl>
                                        <p:attrNameLst>
                                          <p:attrName>style.visibility</p:attrName>
                                        </p:attrNameLst>
                                      </p:cBhvr>
                                      <p:to>
                                        <p:strVal val="visible"/>
                                      </p:to>
                                    </p:set>
                                    <p:animEffect transition="in" filter="fade">
                                      <p:cBhvr>
                                        <p:cTn id="23" dur="2000"/>
                                        <p:tgtEl>
                                          <p:spTgt spid="114697"/>
                                        </p:tgtEl>
                                      </p:cBhvr>
                                    </p:animEffect>
                                  </p:childTnLst>
                                </p:cTn>
                              </p:par>
                            </p:childTnLst>
                          </p:cTn>
                        </p:par>
                        <p:par>
                          <p:cTn id="24" fill="hold">
                            <p:stCondLst>
                              <p:cond delay="9000"/>
                            </p:stCondLst>
                            <p:childTnLst>
                              <p:par>
                                <p:cTn id="25" presetID="10" presetClass="entr" presetSubtype="0" fill="hold" nodeType="afterEffect">
                                  <p:stCondLst>
                                    <p:cond delay="0"/>
                                  </p:stCondLst>
                                  <p:childTnLst>
                                    <p:set>
                                      <p:cBhvr>
                                        <p:cTn id="26" dur="1" fill="hold">
                                          <p:stCondLst>
                                            <p:cond delay="0"/>
                                          </p:stCondLst>
                                        </p:cTn>
                                        <p:tgtEl>
                                          <p:spTgt spid="114694"/>
                                        </p:tgtEl>
                                        <p:attrNameLst>
                                          <p:attrName>style.visibility</p:attrName>
                                        </p:attrNameLst>
                                      </p:cBhvr>
                                      <p:to>
                                        <p:strVal val="visible"/>
                                      </p:to>
                                    </p:set>
                                    <p:animEffect transition="in" filter="fade">
                                      <p:cBhvr>
                                        <p:cTn id="27" dur="2000"/>
                                        <p:tgtEl>
                                          <p:spTgt spid="1146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336699">
            <a:alpha val="0"/>
          </a:srgbClr>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1020762"/>
          </a:xfrm>
        </p:spPr>
        <p:txBody>
          <a:bodyPr/>
          <a:lstStyle/>
          <a:p>
            <a:r>
              <a:rPr lang="en-US" sz="3600" b="1">
                <a:solidFill>
                  <a:srgbClr val="009900"/>
                </a:solidFill>
              </a:rPr>
              <a:t>Ecotourism</a:t>
            </a:r>
            <a:r>
              <a:rPr lang="en-US" sz="3600" b="1">
                <a:solidFill>
                  <a:srgbClr val="0099FF"/>
                </a:solidFill>
              </a:rPr>
              <a:t> </a:t>
            </a:r>
            <a:r>
              <a:rPr lang="en-US" sz="3600" b="1">
                <a:solidFill>
                  <a:srgbClr val="009900"/>
                </a:solidFill>
              </a:rPr>
              <a:t>began in U.S. Periphery</a:t>
            </a:r>
          </a:p>
        </p:txBody>
      </p:sp>
      <p:sp>
        <p:nvSpPr>
          <p:cNvPr id="21507" name="Rectangle 3"/>
          <p:cNvSpPr>
            <a:spLocks noGrp="1" noChangeArrowheads="1"/>
          </p:cNvSpPr>
          <p:nvPr>
            <p:ph type="body" sz="half" idx="1"/>
          </p:nvPr>
        </p:nvSpPr>
        <p:spPr>
          <a:xfrm>
            <a:off x="381000" y="1295400"/>
            <a:ext cx="8458200" cy="5257800"/>
          </a:xfrm>
        </p:spPr>
        <p:txBody>
          <a:bodyPr/>
          <a:lstStyle/>
          <a:p>
            <a:pPr>
              <a:buFontTx/>
              <a:buNone/>
            </a:pPr>
            <a:r>
              <a:rPr lang="en-US" sz="2800" b="1">
                <a:solidFill>
                  <a:srgbClr val="0000FF"/>
                </a:solidFill>
              </a:rPr>
              <a:t>Hawaii                     </a:t>
            </a:r>
            <a:r>
              <a:rPr lang="en-US" sz="2800"/>
              <a:t>  </a:t>
            </a:r>
            <a:r>
              <a:rPr lang="en-US" sz="2800" b="1">
                <a:solidFill>
                  <a:srgbClr val="0000FF"/>
                </a:solidFill>
              </a:rPr>
              <a:t>Alaska</a:t>
            </a:r>
          </a:p>
          <a:p>
            <a:pPr>
              <a:buFontTx/>
              <a:buNone/>
            </a:pPr>
            <a:endParaRPr lang="en-US" sz="2800" b="1">
              <a:solidFill>
                <a:srgbClr val="0000FF"/>
              </a:solidFill>
            </a:endParaRPr>
          </a:p>
          <a:p>
            <a:pPr>
              <a:buFontTx/>
              <a:buNone/>
            </a:pPr>
            <a:endParaRPr lang="en-US" sz="2800"/>
          </a:p>
          <a:p>
            <a:pPr>
              <a:buFontTx/>
              <a:buNone/>
            </a:pPr>
            <a:endParaRPr lang="en-US" sz="2800"/>
          </a:p>
          <a:p>
            <a:pPr>
              <a:buFontTx/>
              <a:buNone/>
            </a:pPr>
            <a:r>
              <a:rPr lang="en-US" sz="2800"/>
              <a:t>				</a:t>
            </a:r>
          </a:p>
          <a:p>
            <a:pPr>
              <a:buFontTx/>
              <a:buNone/>
            </a:pPr>
            <a:r>
              <a:rPr lang="en-US" sz="2800"/>
              <a:t>				</a:t>
            </a:r>
          </a:p>
          <a:p>
            <a:pPr>
              <a:buFontTx/>
              <a:buNone/>
            </a:pPr>
            <a:r>
              <a:rPr lang="en-US" sz="2800" b="1">
                <a:solidFill>
                  <a:srgbClr val="0000FF"/>
                </a:solidFill>
              </a:rPr>
              <a:t>			U.S. Virgin Islands</a:t>
            </a:r>
            <a:r>
              <a:rPr lang="en-US" sz="2800"/>
              <a:t> </a:t>
            </a:r>
          </a:p>
        </p:txBody>
      </p:sp>
      <p:pic>
        <p:nvPicPr>
          <p:cNvPr id="21510" name="Picture 6" descr="Map of National Parks"/>
          <p:cNvPicPr>
            <a:picLocks noGrp="1" noChangeAspect="1" noChangeArrowheads="1"/>
          </p:cNvPicPr>
          <p:nvPr>
            <p:ph sz="quarter" idx="3"/>
          </p:nvPr>
        </p:nvPicPr>
        <p:blipFill>
          <a:blip r:embed="rId3" cstate="print"/>
          <a:srcRect/>
          <a:stretch>
            <a:fillRect/>
          </a:stretch>
        </p:blipFill>
        <p:spPr>
          <a:xfrm>
            <a:off x="3124200" y="3165475"/>
            <a:ext cx="2362200" cy="1330325"/>
          </a:xfrm>
          <a:noFill/>
          <a:ln/>
        </p:spPr>
      </p:pic>
      <p:pic>
        <p:nvPicPr>
          <p:cNvPr id="21512" name="Picture 8" descr="Alaska Association"/>
          <p:cNvPicPr>
            <a:picLocks noChangeAspect="1" noChangeArrowheads="1"/>
          </p:cNvPicPr>
          <p:nvPr/>
        </p:nvPicPr>
        <p:blipFill>
          <a:blip r:embed="rId4" cstate="print"/>
          <a:srcRect/>
          <a:stretch>
            <a:fillRect/>
          </a:stretch>
        </p:blipFill>
        <p:spPr bwMode="auto">
          <a:xfrm>
            <a:off x="2895600" y="2057400"/>
            <a:ext cx="2971800" cy="1057275"/>
          </a:xfrm>
          <a:prstGeom prst="rect">
            <a:avLst/>
          </a:prstGeom>
          <a:noFill/>
        </p:spPr>
      </p:pic>
      <p:pic>
        <p:nvPicPr>
          <p:cNvPr id="21513" name="Picture 9" descr="Hawaii Eco Association"/>
          <p:cNvPicPr>
            <a:picLocks noChangeAspect="1" noChangeArrowheads="1"/>
          </p:cNvPicPr>
          <p:nvPr/>
        </p:nvPicPr>
        <p:blipFill>
          <a:blip r:embed="rId5" cstate="print"/>
          <a:srcRect/>
          <a:stretch>
            <a:fillRect/>
          </a:stretch>
        </p:blipFill>
        <p:spPr bwMode="auto">
          <a:xfrm>
            <a:off x="152400" y="2743200"/>
            <a:ext cx="2057400" cy="1447800"/>
          </a:xfrm>
          <a:prstGeom prst="rect">
            <a:avLst/>
          </a:prstGeom>
          <a:noFill/>
        </p:spPr>
      </p:pic>
      <p:pic>
        <p:nvPicPr>
          <p:cNvPr id="21514" name="Picture 10" descr="hawaiians"/>
          <p:cNvPicPr>
            <a:picLocks noChangeAspect="1" noChangeArrowheads="1"/>
          </p:cNvPicPr>
          <p:nvPr/>
        </p:nvPicPr>
        <p:blipFill>
          <a:blip r:embed="rId6" cstate="print"/>
          <a:srcRect/>
          <a:stretch>
            <a:fillRect/>
          </a:stretch>
        </p:blipFill>
        <p:spPr bwMode="auto">
          <a:xfrm>
            <a:off x="152400" y="4419600"/>
            <a:ext cx="1981200" cy="1528763"/>
          </a:xfrm>
          <a:prstGeom prst="rect">
            <a:avLst/>
          </a:prstGeom>
          <a:noFill/>
        </p:spPr>
      </p:pic>
      <p:pic>
        <p:nvPicPr>
          <p:cNvPr id="21515" name="Picture 11" descr="Alaska"/>
          <p:cNvPicPr>
            <a:picLocks noChangeAspect="1" noChangeArrowheads="1"/>
          </p:cNvPicPr>
          <p:nvPr/>
        </p:nvPicPr>
        <p:blipFill>
          <a:blip r:embed="rId7" cstate="print"/>
          <a:srcRect/>
          <a:stretch>
            <a:fillRect/>
          </a:stretch>
        </p:blipFill>
        <p:spPr bwMode="auto">
          <a:xfrm>
            <a:off x="6096000" y="3276600"/>
            <a:ext cx="2057400" cy="1371600"/>
          </a:xfrm>
          <a:prstGeom prst="rect">
            <a:avLst/>
          </a:prstGeom>
          <a:noFill/>
        </p:spPr>
      </p:pic>
      <p:pic>
        <p:nvPicPr>
          <p:cNvPr id="21516" name="Picture 12" descr="Alaska"/>
          <p:cNvPicPr>
            <a:picLocks noChangeAspect="1" noChangeArrowheads="1"/>
          </p:cNvPicPr>
          <p:nvPr/>
        </p:nvPicPr>
        <p:blipFill>
          <a:blip r:embed="rId8" cstate="print"/>
          <a:srcRect/>
          <a:stretch>
            <a:fillRect/>
          </a:stretch>
        </p:blipFill>
        <p:spPr bwMode="auto">
          <a:xfrm>
            <a:off x="6629400" y="1947863"/>
            <a:ext cx="1981200" cy="1328737"/>
          </a:xfrm>
          <a:prstGeom prst="rect">
            <a:avLst/>
          </a:prstGeom>
          <a:noFill/>
        </p:spPr>
      </p:pic>
      <p:pic>
        <p:nvPicPr>
          <p:cNvPr id="21518" name="Picture 14" descr="maho bay"/>
          <p:cNvPicPr>
            <a:picLocks noGrp="1" noChangeAspect="1" noChangeArrowheads="1"/>
          </p:cNvPicPr>
          <p:nvPr>
            <p:ph sz="quarter" idx="2"/>
          </p:nvPr>
        </p:nvPicPr>
        <p:blipFill>
          <a:blip r:embed="rId9" cstate="print"/>
          <a:srcRect/>
          <a:stretch>
            <a:fillRect/>
          </a:stretch>
        </p:blipFill>
        <p:spPr>
          <a:xfrm>
            <a:off x="5410200" y="6140450"/>
            <a:ext cx="3733800" cy="717550"/>
          </a:xfrm>
          <a:noFill/>
          <a:ln/>
        </p:spPr>
      </p:pic>
      <p:pic>
        <p:nvPicPr>
          <p:cNvPr id="21520" name="Picture 16" descr="Maho Bay 6"/>
          <p:cNvPicPr>
            <a:picLocks noChangeAspect="1" noChangeArrowheads="1"/>
          </p:cNvPicPr>
          <p:nvPr/>
        </p:nvPicPr>
        <p:blipFill>
          <a:blip r:embed="rId10" cstate="print"/>
          <a:srcRect/>
          <a:stretch>
            <a:fillRect/>
          </a:stretch>
        </p:blipFill>
        <p:spPr bwMode="auto">
          <a:xfrm>
            <a:off x="3581400" y="5686425"/>
            <a:ext cx="1752600" cy="1171575"/>
          </a:xfrm>
          <a:prstGeom prst="rect">
            <a:avLst/>
          </a:prstGeom>
          <a:noFill/>
        </p:spPr>
      </p:pic>
      <p:pic>
        <p:nvPicPr>
          <p:cNvPr id="21521" name="Picture 17" descr="maho bay 5"/>
          <p:cNvPicPr>
            <a:picLocks noChangeAspect="1" noChangeArrowheads="1"/>
          </p:cNvPicPr>
          <p:nvPr/>
        </p:nvPicPr>
        <p:blipFill>
          <a:blip r:embed="rId11" cstate="print"/>
          <a:srcRect/>
          <a:stretch>
            <a:fillRect/>
          </a:stretch>
        </p:blipFill>
        <p:spPr bwMode="auto">
          <a:xfrm>
            <a:off x="6781800" y="4800600"/>
            <a:ext cx="1905000" cy="1276350"/>
          </a:xfrm>
          <a:prstGeom prst="rect">
            <a:avLst/>
          </a:prstGeom>
          <a:noFill/>
        </p:spPr>
      </p:pic>
      <p:sp>
        <p:nvSpPr>
          <p:cNvPr id="21526" name="Freeform 22"/>
          <p:cNvSpPr>
            <a:spLocks/>
          </p:cNvSpPr>
          <p:nvPr/>
        </p:nvSpPr>
        <p:spPr bwMode="auto">
          <a:xfrm>
            <a:off x="4419600" y="1676400"/>
            <a:ext cx="9525" cy="604838"/>
          </a:xfrm>
          <a:custGeom>
            <a:avLst/>
            <a:gdLst/>
            <a:ahLst/>
            <a:cxnLst>
              <a:cxn ang="0">
                <a:pos x="0" y="0"/>
              </a:cxn>
              <a:cxn ang="0">
                <a:pos x="6" y="381"/>
              </a:cxn>
            </a:cxnLst>
            <a:rect l="0" t="0" r="r" b="b"/>
            <a:pathLst>
              <a:path w="6" h="381">
                <a:moveTo>
                  <a:pt x="0" y="0"/>
                </a:moveTo>
                <a:lnTo>
                  <a:pt x="6" y="381"/>
                </a:lnTo>
              </a:path>
            </a:pathLst>
          </a:custGeom>
          <a:noFill/>
          <a:ln w="101600">
            <a:solidFill>
              <a:schemeClr val="tx1"/>
            </a:solidFill>
            <a:round/>
            <a:headEnd type="none" w="med" len="med"/>
            <a:tailEnd type="triangle" w="med" len="med"/>
          </a:ln>
          <a:effectLst/>
        </p:spPr>
        <p:txBody>
          <a:bodyPr/>
          <a:lstStyle/>
          <a:p>
            <a:endParaRPr lang="en-US"/>
          </a:p>
        </p:txBody>
      </p:sp>
      <p:sp>
        <p:nvSpPr>
          <p:cNvPr id="21527" name="Freeform 23"/>
          <p:cNvSpPr>
            <a:spLocks/>
          </p:cNvSpPr>
          <p:nvPr/>
        </p:nvSpPr>
        <p:spPr bwMode="auto">
          <a:xfrm>
            <a:off x="4953000" y="4953000"/>
            <a:ext cx="381000" cy="762000"/>
          </a:xfrm>
          <a:custGeom>
            <a:avLst/>
            <a:gdLst/>
            <a:ahLst/>
            <a:cxnLst>
              <a:cxn ang="0">
                <a:pos x="0" y="0"/>
              </a:cxn>
              <a:cxn ang="0">
                <a:pos x="6" y="381"/>
              </a:cxn>
            </a:cxnLst>
            <a:rect l="0" t="0" r="r" b="b"/>
            <a:pathLst>
              <a:path w="6" h="381">
                <a:moveTo>
                  <a:pt x="0" y="0"/>
                </a:moveTo>
                <a:lnTo>
                  <a:pt x="6" y="381"/>
                </a:lnTo>
              </a:path>
            </a:pathLst>
          </a:custGeom>
          <a:noFill/>
          <a:ln w="101600">
            <a:solidFill>
              <a:schemeClr val="tx1"/>
            </a:solidFill>
            <a:round/>
            <a:headEnd type="none" w="med" len="med"/>
            <a:tailEnd type="triangle" w="med" len="med"/>
          </a:ln>
          <a:effectLst/>
        </p:spPr>
        <p:txBody>
          <a:bodyPr/>
          <a:lstStyle/>
          <a:p>
            <a:endParaRPr lang="en-US"/>
          </a:p>
        </p:txBody>
      </p:sp>
      <p:sp>
        <p:nvSpPr>
          <p:cNvPr id="21529" name="Line 25"/>
          <p:cNvSpPr>
            <a:spLocks noChangeShapeType="1"/>
          </p:cNvSpPr>
          <p:nvPr/>
        </p:nvSpPr>
        <p:spPr bwMode="auto">
          <a:xfrm>
            <a:off x="1066800" y="1828800"/>
            <a:ext cx="0" cy="838200"/>
          </a:xfrm>
          <a:prstGeom prst="line">
            <a:avLst/>
          </a:prstGeom>
          <a:noFill/>
          <a:ln w="101600">
            <a:solidFill>
              <a:schemeClr val="tx1"/>
            </a:solidFill>
            <a:round/>
            <a:headEnd/>
            <a:tailEnd type="triangle" w="med" len="med"/>
          </a:ln>
          <a:effectLst/>
        </p:spPr>
        <p:txBody>
          <a:bodyPr/>
          <a:lstStyle/>
          <a:p>
            <a:endParaRPr lang="en-US"/>
          </a:p>
        </p:txBody>
      </p:sp>
      <p:sp>
        <p:nvSpPr>
          <p:cNvPr id="21534" name="Freeform 30"/>
          <p:cNvSpPr>
            <a:spLocks/>
          </p:cNvSpPr>
          <p:nvPr/>
        </p:nvSpPr>
        <p:spPr bwMode="auto">
          <a:xfrm>
            <a:off x="5257800" y="1676400"/>
            <a:ext cx="990600" cy="685800"/>
          </a:xfrm>
          <a:custGeom>
            <a:avLst/>
            <a:gdLst/>
            <a:ahLst/>
            <a:cxnLst>
              <a:cxn ang="0">
                <a:pos x="0" y="0"/>
              </a:cxn>
              <a:cxn ang="0">
                <a:pos x="6" y="381"/>
              </a:cxn>
            </a:cxnLst>
            <a:rect l="0" t="0" r="r" b="b"/>
            <a:pathLst>
              <a:path w="6" h="381">
                <a:moveTo>
                  <a:pt x="0" y="0"/>
                </a:moveTo>
                <a:lnTo>
                  <a:pt x="6" y="381"/>
                </a:lnTo>
              </a:path>
            </a:pathLst>
          </a:custGeom>
          <a:noFill/>
          <a:ln w="101600">
            <a:solidFill>
              <a:schemeClr val="tx1"/>
            </a:solidFill>
            <a:round/>
            <a:headEnd type="none" w="med" len="med"/>
            <a:tailEnd type="triangle" w="med" len="med"/>
          </a:ln>
          <a:effectLst/>
        </p:spPr>
        <p:txBody>
          <a:bodyPr/>
          <a:lstStyle/>
          <a:p>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513"/>
                                        </p:tgtEl>
                                        <p:attrNameLst>
                                          <p:attrName>style.visibility</p:attrName>
                                        </p:attrNameLst>
                                      </p:cBhvr>
                                      <p:to>
                                        <p:strVal val="visible"/>
                                      </p:to>
                                    </p:set>
                                    <p:animEffect transition="in" filter="fade">
                                      <p:cBhvr>
                                        <p:cTn id="7" dur="2000"/>
                                        <p:tgtEl>
                                          <p:spTgt spid="21513"/>
                                        </p:tgtEl>
                                      </p:cBhvr>
                                    </p:animEffect>
                                  </p:childTnLst>
                                </p:cTn>
                              </p:par>
                              <p:par>
                                <p:cTn id="8" presetID="10" presetClass="entr" presetSubtype="0" fill="hold" nodeType="withEffect">
                                  <p:stCondLst>
                                    <p:cond delay="0"/>
                                  </p:stCondLst>
                                  <p:childTnLst>
                                    <p:set>
                                      <p:cBhvr>
                                        <p:cTn id="9" dur="1" fill="hold">
                                          <p:stCondLst>
                                            <p:cond delay="0"/>
                                          </p:stCondLst>
                                        </p:cTn>
                                        <p:tgtEl>
                                          <p:spTgt spid="21514"/>
                                        </p:tgtEl>
                                        <p:attrNameLst>
                                          <p:attrName>style.visibility</p:attrName>
                                        </p:attrNameLst>
                                      </p:cBhvr>
                                      <p:to>
                                        <p:strVal val="visible"/>
                                      </p:to>
                                    </p:set>
                                    <p:animEffect transition="in" filter="fade">
                                      <p:cBhvr>
                                        <p:cTn id="10" dur="2000"/>
                                        <p:tgtEl>
                                          <p:spTgt spid="21514"/>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21512"/>
                                        </p:tgtEl>
                                        <p:attrNameLst>
                                          <p:attrName>style.visibility</p:attrName>
                                        </p:attrNameLst>
                                      </p:cBhvr>
                                      <p:to>
                                        <p:strVal val="visible"/>
                                      </p:to>
                                    </p:set>
                                    <p:animEffect transition="in" filter="fade">
                                      <p:cBhvr>
                                        <p:cTn id="14" dur="2000"/>
                                        <p:tgtEl>
                                          <p:spTgt spid="21512"/>
                                        </p:tgtEl>
                                      </p:cBhvr>
                                    </p:animEffect>
                                  </p:childTnLst>
                                </p:cTn>
                              </p:par>
                              <p:par>
                                <p:cTn id="15" presetID="10" presetClass="entr" presetSubtype="0" fill="hold" nodeType="withEffect">
                                  <p:stCondLst>
                                    <p:cond delay="0"/>
                                  </p:stCondLst>
                                  <p:childTnLst>
                                    <p:set>
                                      <p:cBhvr>
                                        <p:cTn id="16" dur="1" fill="hold">
                                          <p:stCondLst>
                                            <p:cond delay="0"/>
                                          </p:stCondLst>
                                        </p:cTn>
                                        <p:tgtEl>
                                          <p:spTgt spid="21516"/>
                                        </p:tgtEl>
                                        <p:attrNameLst>
                                          <p:attrName>style.visibility</p:attrName>
                                        </p:attrNameLst>
                                      </p:cBhvr>
                                      <p:to>
                                        <p:strVal val="visible"/>
                                      </p:to>
                                    </p:set>
                                    <p:animEffect transition="in" filter="fade">
                                      <p:cBhvr>
                                        <p:cTn id="17" dur="2000"/>
                                        <p:tgtEl>
                                          <p:spTgt spid="21516"/>
                                        </p:tgtEl>
                                      </p:cBhvr>
                                    </p:animEffect>
                                  </p:childTnLst>
                                </p:cTn>
                              </p:par>
                              <p:par>
                                <p:cTn id="18" presetID="10" presetClass="entr" presetSubtype="0" fill="hold" nodeType="withEffect">
                                  <p:stCondLst>
                                    <p:cond delay="0"/>
                                  </p:stCondLst>
                                  <p:childTnLst>
                                    <p:set>
                                      <p:cBhvr>
                                        <p:cTn id="19" dur="1" fill="hold">
                                          <p:stCondLst>
                                            <p:cond delay="0"/>
                                          </p:stCondLst>
                                        </p:cTn>
                                        <p:tgtEl>
                                          <p:spTgt spid="21515"/>
                                        </p:tgtEl>
                                        <p:attrNameLst>
                                          <p:attrName>style.visibility</p:attrName>
                                        </p:attrNameLst>
                                      </p:cBhvr>
                                      <p:to>
                                        <p:strVal val="visible"/>
                                      </p:to>
                                    </p:set>
                                    <p:animEffect transition="in" filter="fade">
                                      <p:cBhvr>
                                        <p:cTn id="20" dur="2000"/>
                                        <p:tgtEl>
                                          <p:spTgt spid="21515"/>
                                        </p:tgtEl>
                                      </p:cBhvr>
                                    </p:animEffect>
                                  </p:childTnLst>
                                </p:cTn>
                              </p:par>
                            </p:childTnLst>
                          </p:cTn>
                        </p:par>
                        <p:par>
                          <p:cTn id="21" fill="hold">
                            <p:stCondLst>
                              <p:cond delay="4000"/>
                            </p:stCondLst>
                            <p:childTnLst>
                              <p:par>
                                <p:cTn id="22" presetID="10" presetClass="entr" presetSubtype="0" fill="hold" nodeType="afterEffect">
                                  <p:stCondLst>
                                    <p:cond delay="0"/>
                                  </p:stCondLst>
                                  <p:childTnLst>
                                    <p:set>
                                      <p:cBhvr>
                                        <p:cTn id="23" dur="1" fill="hold">
                                          <p:stCondLst>
                                            <p:cond delay="0"/>
                                          </p:stCondLst>
                                        </p:cTn>
                                        <p:tgtEl>
                                          <p:spTgt spid="21518"/>
                                        </p:tgtEl>
                                        <p:attrNameLst>
                                          <p:attrName>style.visibility</p:attrName>
                                        </p:attrNameLst>
                                      </p:cBhvr>
                                      <p:to>
                                        <p:strVal val="visible"/>
                                      </p:to>
                                    </p:set>
                                    <p:animEffect transition="in" filter="fade">
                                      <p:cBhvr>
                                        <p:cTn id="24" dur="2000"/>
                                        <p:tgtEl>
                                          <p:spTgt spid="21518"/>
                                        </p:tgtEl>
                                      </p:cBhvr>
                                    </p:animEffect>
                                  </p:childTnLst>
                                </p:cTn>
                              </p:par>
                              <p:par>
                                <p:cTn id="25" presetID="10" presetClass="entr" presetSubtype="0" fill="hold" nodeType="withEffect">
                                  <p:stCondLst>
                                    <p:cond delay="0"/>
                                  </p:stCondLst>
                                  <p:childTnLst>
                                    <p:set>
                                      <p:cBhvr>
                                        <p:cTn id="26" dur="1" fill="hold">
                                          <p:stCondLst>
                                            <p:cond delay="0"/>
                                          </p:stCondLst>
                                        </p:cTn>
                                        <p:tgtEl>
                                          <p:spTgt spid="21520"/>
                                        </p:tgtEl>
                                        <p:attrNameLst>
                                          <p:attrName>style.visibility</p:attrName>
                                        </p:attrNameLst>
                                      </p:cBhvr>
                                      <p:to>
                                        <p:strVal val="visible"/>
                                      </p:to>
                                    </p:set>
                                    <p:animEffect transition="in" filter="fade">
                                      <p:cBhvr>
                                        <p:cTn id="27" dur="2000"/>
                                        <p:tgtEl>
                                          <p:spTgt spid="21520"/>
                                        </p:tgtEl>
                                      </p:cBhvr>
                                    </p:animEffect>
                                  </p:childTnLst>
                                </p:cTn>
                              </p:par>
                              <p:par>
                                <p:cTn id="28" presetID="10" presetClass="entr" presetSubtype="0" fill="hold" nodeType="withEffect">
                                  <p:stCondLst>
                                    <p:cond delay="0"/>
                                  </p:stCondLst>
                                  <p:childTnLst>
                                    <p:set>
                                      <p:cBhvr>
                                        <p:cTn id="29" dur="1" fill="hold">
                                          <p:stCondLst>
                                            <p:cond delay="0"/>
                                          </p:stCondLst>
                                        </p:cTn>
                                        <p:tgtEl>
                                          <p:spTgt spid="21521"/>
                                        </p:tgtEl>
                                        <p:attrNameLst>
                                          <p:attrName>style.visibility</p:attrName>
                                        </p:attrNameLst>
                                      </p:cBhvr>
                                      <p:to>
                                        <p:strVal val="visible"/>
                                      </p:to>
                                    </p:set>
                                    <p:animEffect transition="in" filter="fade">
                                      <p:cBhvr>
                                        <p:cTn id="30" dur="2000"/>
                                        <p:tgtEl>
                                          <p:spTgt spid="215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bg>
      <p:bgPr>
        <a:solidFill>
          <a:srgbClr val="336699">
            <a:alpha val="0"/>
          </a:srgbClr>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274638"/>
            <a:ext cx="8229600" cy="868362"/>
          </a:xfrm>
        </p:spPr>
        <p:txBody>
          <a:bodyPr/>
          <a:lstStyle/>
          <a:p>
            <a:r>
              <a:rPr lang="en-US" sz="3600" b="1">
                <a:solidFill>
                  <a:srgbClr val="009900"/>
                </a:solidFill>
              </a:rPr>
              <a:t>Spread to Lower 48</a:t>
            </a:r>
          </a:p>
        </p:txBody>
      </p:sp>
      <p:sp>
        <p:nvSpPr>
          <p:cNvPr id="53251" name="Rectangle 3"/>
          <p:cNvSpPr>
            <a:spLocks noGrp="1" noChangeArrowheads="1"/>
          </p:cNvSpPr>
          <p:nvPr>
            <p:ph type="body" sz="half" idx="1"/>
          </p:nvPr>
        </p:nvSpPr>
        <p:spPr>
          <a:xfrm>
            <a:off x="0" y="914400"/>
            <a:ext cx="8763000" cy="5943600"/>
          </a:xfrm>
        </p:spPr>
        <p:txBody>
          <a:bodyPr/>
          <a:lstStyle/>
          <a:p>
            <a:pPr>
              <a:buFontTx/>
              <a:buNone/>
            </a:pPr>
            <a:r>
              <a:rPr lang="en-US" sz="2800" b="1">
                <a:solidFill>
                  <a:srgbClr val="0000FF"/>
                </a:solidFill>
              </a:rPr>
              <a:t>West Virginia                                    Florida</a:t>
            </a:r>
          </a:p>
          <a:p>
            <a:pPr>
              <a:buFontTx/>
              <a:buNone/>
            </a:pPr>
            <a:endParaRPr lang="en-US" sz="2800" b="1">
              <a:solidFill>
                <a:srgbClr val="0000FF"/>
              </a:solidFill>
            </a:endParaRPr>
          </a:p>
          <a:p>
            <a:pPr>
              <a:buFontTx/>
              <a:buNone/>
            </a:pPr>
            <a:r>
              <a:rPr lang="en-US" sz="2800" b="1">
                <a:solidFill>
                  <a:srgbClr val="009900"/>
                </a:solidFill>
              </a:rPr>
              <a:t>				</a:t>
            </a:r>
            <a:endParaRPr lang="en-US" sz="2800" b="1">
              <a:solidFill>
                <a:srgbClr val="0000FF"/>
              </a:solidFill>
            </a:endParaRPr>
          </a:p>
          <a:p>
            <a:pPr>
              <a:buFontTx/>
              <a:buNone/>
            </a:pPr>
            <a:r>
              <a:rPr lang="en-US" sz="2800" b="1">
                <a:solidFill>
                  <a:srgbClr val="0000FF"/>
                </a:solidFill>
              </a:rPr>
              <a:t>				</a:t>
            </a:r>
          </a:p>
          <a:p>
            <a:pPr>
              <a:buFontTx/>
              <a:buNone/>
            </a:pPr>
            <a:r>
              <a:rPr lang="en-US" sz="2800" b="1">
                <a:solidFill>
                  <a:srgbClr val="0000FF"/>
                </a:solidFill>
              </a:rPr>
              <a:t>				    Vermont</a:t>
            </a:r>
          </a:p>
          <a:p>
            <a:pPr>
              <a:buFontTx/>
              <a:buNone/>
            </a:pPr>
            <a:r>
              <a:rPr lang="en-US" sz="2800" b="1">
                <a:solidFill>
                  <a:srgbClr val="0000FF"/>
                </a:solidFill>
              </a:rPr>
              <a:t>Montana 			</a:t>
            </a:r>
            <a:endParaRPr lang="en-US" sz="2800" b="1">
              <a:solidFill>
                <a:srgbClr val="009900"/>
              </a:solidFill>
            </a:endParaRPr>
          </a:p>
          <a:p>
            <a:pPr>
              <a:buFontTx/>
              <a:buNone/>
            </a:pPr>
            <a:r>
              <a:rPr lang="en-US" sz="2800" b="1">
                <a:solidFill>
                  <a:srgbClr val="0000FF"/>
                </a:solidFill>
              </a:rPr>
              <a:t>								</a:t>
            </a:r>
            <a:endParaRPr lang="en-US" sz="2800" b="1">
              <a:solidFill>
                <a:srgbClr val="009900"/>
              </a:solidFill>
            </a:endParaRPr>
          </a:p>
          <a:p>
            <a:pPr>
              <a:buFontTx/>
              <a:buNone/>
            </a:pPr>
            <a:r>
              <a:rPr lang="en-US" sz="2800" b="1">
                <a:solidFill>
                  <a:srgbClr val="0000FF"/>
                </a:solidFill>
              </a:rPr>
              <a:t>									Maine</a:t>
            </a:r>
          </a:p>
          <a:p>
            <a:pPr>
              <a:buFontTx/>
              <a:buNone/>
            </a:pPr>
            <a:r>
              <a:rPr lang="en-US" sz="2800" b="1">
                <a:solidFill>
                  <a:srgbClr val="0000FF"/>
                </a:solidFill>
              </a:rPr>
              <a:t>Wisconsin</a:t>
            </a:r>
          </a:p>
          <a:p>
            <a:pPr>
              <a:buFontTx/>
              <a:buNone/>
            </a:pPr>
            <a:endParaRPr lang="en-US" sz="2800" b="1">
              <a:solidFill>
                <a:srgbClr val="0000FF"/>
              </a:solidFill>
            </a:endParaRPr>
          </a:p>
        </p:txBody>
      </p:sp>
      <p:pic>
        <p:nvPicPr>
          <p:cNvPr id="53252" name="Picture 4" descr="images[95]"/>
          <p:cNvPicPr>
            <a:picLocks noGrp="1" noChangeAspect="1" noChangeArrowheads="1"/>
          </p:cNvPicPr>
          <p:nvPr>
            <p:ph sz="quarter" idx="2"/>
          </p:nvPr>
        </p:nvPicPr>
        <p:blipFill>
          <a:blip r:embed="rId3" cstate="print"/>
          <a:srcRect/>
          <a:stretch>
            <a:fillRect/>
          </a:stretch>
        </p:blipFill>
        <p:spPr>
          <a:xfrm>
            <a:off x="7467600" y="2805113"/>
            <a:ext cx="1295400" cy="852487"/>
          </a:xfrm>
          <a:noFill/>
          <a:ln/>
        </p:spPr>
      </p:pic>
      <p:pic>
        <p:nvPicPr>
          <p:cNvPr id="53254" name="Picture 6" descr="images[55]"/>
          <p:cNvPicPr>
            <a:picLocks noGrp="1" noChangeAspect="1" noChangeArrowheads="1"/>
          </p:cNvPicPr>
          <p:nvPr>
            <p:ph sz="quarter" idx="3"/>
          </p:nvPr>
        </p:nvPicPr>
        <p:blipFill>
          <a:blip r:embed="rId4" cstate="print"/>
          <a:srcRect/>
          <a:stretch>
            <a:fillRect/>
          </a:stretch>
        </p:blipFill>
        <p:spPr>
          <a:xfrm>
            <a:off x="5257800" y="2819400"/>
            <a:ext cx="895350" cy="790575"/>
          </a:xfrm>
          <a:noFill/>
          <a:ln/>
        </p:spPr>
      </p:pic>
      <p:pic>
        <p:nvPicPr>
          <p:cNvPr id="53256" name="Picture 8" descr="images[58]"/>
          <p:cNvPicPr>
            <a:picLocks noChangeAspect="1" noChangeArrowheads="1"/>
          </p:cNvPicPr>
          <p:nvPr/>
        </p:nvPicPr>
        <p:blipFill>
          <a:blip r:embed="rId5" cstate="print"/>
          <a:srcRect/>
          <a:stretch>
            <a:fillRect/>
          </a:stretch>
        </p:blipFill>
        <p:spPr bwMode="auto">
          <a:xfrm>
            <a:off x="6172200" y="2667000"/>
            <a:ext cx="1295400" cy="841375"/>
          </a:xfrm>
          <a:prstGeom prst="rect">
            <a:avLst/>
          </a:prstGeom>
          <a:noFill/>
        </p:spPr>
      </p:pic>
      <p:pic>
        <p:nvPicPr>
          <p:cNvPr id="53257" name="Picture 9" descr="papoose"/>
          <p:cNvPicPr>
            <a:picLocks noChangeAspect="1" noChangeArrowheads="1"/>
          </p:cNvPicPr>
          <p:nvPr/>
        </p:nvPicPr>
        <p:blipFill>
          <a:blip r:embed="rId6" cstate="print"/>
          <a:srcRect/>
          <a:stretch>
            <a:fillRect/>
          </a:stretch>
        </p:blipFill>
        <p:spPr bwMode="auto">
          <a:xfrm>
            <a:off x="2362200" y="3657600"/>
            <a:ext cx="992188" cy="1371600"/>
          </a:xfrm>
          <a:prstGeom prst="rect">
            <a:avLst/>
          </a:prstGeom>
          <a:noFill/>
        </p:spPr>
      </p:pic>
      <p:pic>
        <p:nvPicPr>
          <p:cNvPr id="53258" name="Picture 10" descr="papoose"/>
          <p:cNvPicPr>
            <a:picLocks noChangeAspect="1" noChangeArrowheads="1"/>
          </p:cNvPicPr>
          <p:nvPr/>
        </p:nvPicPr>
        <p:blipFill>
          <a:blip r:embed="rId7" cstate="print"/>
          <a:srcRect/>
          <a:stretch>
            <a:fillRect/>
          </a:stretch>
        </p:blipFill>
        <p:spPr bwMode="auto">
          <a:xfrm>
            <a:off x="3352800" y="4114800"/>
            <a:ext cx="1714500" cy="1179513"/>
          </a:xfrm>
          <a:prstGeom prst="rect">
            <a:avLst/>
          </a:prstGeom>
          <a:noFill/>
        </p:spPr>
      </p:pic>
      <p:pic>
        <p:nvPicPr>
          <p:cNvPr id="53259" name="Picture 11" descr="papoosecreek"/>
          <p:cNvPicPr>
            <a:picLocks noChangeAspect="1" noChangeArrowheads="1"/>
          </p:cNvPicPr>
          <p:nvPr/>
        </p:nvPicPr>
        <p:blipFill>
          <a:blip r:embed="rId8" cstate="print"/>
          <a:srcRect/>
          <a:stretch>
            <a:fillRect/>
          </a:stretch>
        </p:blipFill>
        <p:spPr bwMode="auto">
          <a:xfrm>
            <a:off x="5048250" y="4076700"/>
            <a:ext cx="1428750" cy="952500"/>
          </a:xfrm>
          <a:prstGeom prst="rect">
            <a:avLst/>
          </a:prstGeom>
          <a:noFill/>
        </p:spPr>
      </p:pic>
      <p:pic>
        <p:nvPicPr>
          <p:cNvPr id="53261" name="Picture 13" descr="MVC-004L"/>
          <p:cNvPicPr>
            <a:picLocks noChangeAspect="1" noChangeArrowheads="1"/>
          </p:cNvPicPr>
          <p:nvPr/>
        </p:nvPicPr>
        <p:blipFill>
          <a:blip r:embed="rId9" cstate="print"/>
          <a:srcRect/>
          <a:stretch>
            <a:fillRect/>
          </a:stretch>
        </p:blipFill>
        <p:spPr bwMode="auto">
          <a:xfrm>
            <a:off x="2438400" y="5410200"/>
            <a:ext cx="1295400" cy="971550"/>
          </a:xfrm>
          <a:prstGeom prst="rect">
            <a:avLst/>
          </a:prstGeom>
          <a:noFill/>
          <a:ln w="9525">
            <a:noFill/>
            <a:miter lim="800000"/>
            <a:headEnd/>
            <a:tailEnd/>
          </a:ln>
        </p:spPr>
      </p:pic>
      <p:pic>
        <p:nvPicPr>
          <p:cNvPr id="53262" name="Picture 14" descr="Wheat, Johnson House &amp; olson Party 016"/>
          <p:cNvPicPr>
            <a:picLocks noChangeAspect="1" noChangeArrowheads="1"/>
          </p:cNvPicPr>
          <p:nvPr/>
        </p:nvPicPr>
        <p:blipFill>
          <a:blip r:embed="rId10" cstate="print"/>
          <a:srcRect/>
          <a:stretch>
            <a:fillRect/>
          </a:stretch>
        </p:blipFill>
        <p:spPr bwMode="auto">
          <a:xfrm>
            <a:off x="3713163" y="5380038"/>
            <a:ext cx="1011237" cy="1401762"/>
          </a:xfrm>
          <a:prstGeom prst="rect">
            <a:avLst/>
          </a:prstGeom>
          <a:noFill/>
          <a:ln w="9525">
            <a:noFill/>
            <a:miter lim="800000"/>
            <a:headEnd/>
            <a:tailEnd/>
          </a:ln>
        </p:spPr>
      </p:pic>
      <p:pic>
        <p:nvPicPr>
          <p:cNvPr id="53263" name="Picture 15" descr="Wheat, Johnson House &amp; olson Party 049"/>
          <p:cNvPicPr>
            <a:picLocks noChangeAspect="1" noChangeArrowheads="1"/>
          </p:cNvPicPr>
          <p:nvPr/>
        </p:nvPicPr>
        <p:blipFill>
          <a:blip r:embed="rId11" cstate="print"/>
          <a:srcRect/>
          <a:stretch>
            <a:fillRect/>
          </a:stretch>
        </p:blipFill>
        <p:spPr bwMode="auto">
          <a:xfrm>
            <a:off x="4724400" y="5907088"/>
            <a:ext cx="1266825" cy="950912"/>
          </a:xfrm>
          <a:prstGeom prst="rect">
            <a:avLst/>
          </a:prstGeom>
          <a:noFill/>
          <a:ln w="9525">
            <a:noFill/>
            <a:miter lim="800000"/>
            <a:headEnd/>
            <a:tailEnd/>
          </a:ln>
        </p:spPr>
      </p:pic>
      <p:pic>
        <p:nvPicPr>
          <p:cNvPr id="53264" name="Picture 16" descr="Sustainable Wesr Virginia logo"/>
          <p:cNvPicPr>
            <a:picLocks noChangeAspect="1" noChangeArrowheads="1"/>
          </p:cNvPicPr>
          <p:nvPr/>
        </p:nvPicPr>
        <p:blipFill>
          <a:blip r:embed="rId12" cstate="print"/>
          <a:srcRect/>
          <a:stretch>
            <a:fillRect/>
          </a:stretch>
        </p:blipFill>
        <p:spPr bwMode="auto">
          <a:xfrm>
            <a:off x="609600" y="1828800"/>
            <a:ext cx="1165225" cy="1219200"/>
          </a:xfrm>
          <a:prstGeom prst="rect">
            <a:avLst/>
          </a:prstGeom>
          <a:noFill/>
        </p:spPr>
      </p:pic>
      <p:pic>
        <p:nvPicPr>
          <p:cNvPr id="53265" name="Picture 17" descr="totem pole"/>
          <p:cNvPicPr>
            <a:picLocks noChangeAspect="1" noChangeArrowheads="1"/>
          </p:cNvPicPr>
          <p:nvPr/>
        </p:nvPicPr>
        <p:blipFill>
          <a:blip r:embed="rId13" cstate="print"/>
          <a:srcRect/>
          <a:stretch>
            <a:fillRect/>
          </a:stretch>
        </p:blipFill>
        <p:spPr bwMode="auto">
          <a:xfrm>
            <a:off x="6705600" y="5105400"/>
            <a:ext cx="1001713" cy="1295400"/>
          </a:xfrm>
          <a:prstGeom prst="rect">
            <a:avLst/>
          </a:prstGeom>
          <a:noFill/>
          <a:ln w="9525" algn="ctr">
            <a:noFill/>
            <a:miter lim="800000"/>
            <a:headEnd/>
            <a:tailEnd/>
          </a:ln>
          <a:effectLst/>
        </p:spPr>
      </p:pic>
      <p:pic>
        <p:nvPicPr>
          <p:cNvPr id="53266" name="Picture 18" descr="lobstercage"/>
          <p:cNvPicPr>
            <a:picLocks noChangeAspect="1" noChangeArrowheads="1"/>
          </p:cNvPicPr>
          <p:nvPr/>
        </p:nvPicPr>
        <p:blipFill>
          <a:blip r:embed="rId14" cstate="print"/>
          <a:srcRect/>
          <a:stretch>
            <a:fillRect/>
          </a:stretch>
        </p:blipFill>
        <p:spPr bwMode="auto">
          <a:xfrm>
            <a:off x="7696200" y="5908675"/>
            <a:ext cx="1425575" cy="949325"/>
          </a:xfrm>
          <a:prstGeom prst="rect">
            <a:avLst/>
          </a:prstGeom>
          <a:noFill/>
        </p:spPr>
      </p:pic>
      <p:pic>
        <p:nvPicPr>
          <p:cNvPr id="53268" name="Picture 20" descr="30 Eco-Trips in Florida book cover image"/>
          <p:cNvPicPr>
            <a:picLocks noChangeAspect="1" noChangeArrowheads="1"/>
          </p:cNvPicPr>
          <p:nvPr/>
        </p:nvPicPr>
        <p:blipFill>
          <a:blip r:embed="rId15" cstate="print"/>
          <a:srcRect/>
          <a:stretch>
            <a:fillRect/>
          </a:stretch>
        </p:blipFill>
        <p:spPr bwMode="auto">
          <a:xfrm>
            <a:off x="7685088" y="0"/>
            <a:ext cx="1458912" cy="2209800"/>
          </a:xfrm>
          <a:prstGeom prst="rect">
            <a:avLst/>
          </a:prstGeom>
          <a:noFill/>
        </p:spPr>
      </p:pic>
      <p:pic>
        <p:nvPicPr>
          <p:cNvPr id="53269" name="Picture 21" descr="west virginia 1"/>
          <p:cNvPicPr>
            <a:picLocks noChangeAspect="1" noChangeArrowheads="1"/>
          </p:cNvPicPr>
          <p:nvPr/>
        </p:nvPicPr>
        <p:blipFill>
          <a:blip r:embed="rId16" cstate="print"/>
          <a:srcRect/>
          <a:stretch>
            <a:fillRect/>
          </a:stretch>
        </p:blipFill>
        <p:spPr bwMode="auto">
          <a:xfrm>
            <a:off x="1524000" y="2281238"/>
            <a:ext cx="1600200" cy="1047750"/>
          </a:xfrm>
          <a:prstGeom prst="rect">
            <a:avLst/>
          </a:prstGeom>
          <a:noFill/>
        </p:spPr>
      </p:pic>
      <p:pic>
        <p:nvPicPr>
          <p:cNvPr id="53270" name="Picture 22" descr="west virginia 2"/>
          <p:cNvPicPr>
            <a:picLocks noChangeAspect="1" noChangeArrowheads="1"/>
          </p:cNvPicPr>
          <p:nvPr/>
        </p:nvPicPr>
        <p:blipFill>
          <a:blip r:embed="rId17" cstate="print"/>
          <a:srcRect/>
          <a:stretch>
            <a:fillRect/>
          </a:stretch>
        </p:blipFill>
        <p:spPr bwMode="auto">
          <a:xfrm>
            <a:off x="3048000" y="1295400"/>
            <a:ext cx="1752600" cy="1155700"/>
          </a:xfrm>
          <a:prstGeom prst="rect">
            <a:avLst/>
          </a:prstGeom>
          <a:noFill/>
        </p:spPr>
      </p:pic>
      <p:sp>
        <p:nvSpPr>
          <p:cNvPr id="53271" name="Line 23"/>
          <p:cNvSpPr>
            <a:spLocks noChangeShapeType="1"/>
          </p:cNvSpPr>
          <p:nvPr/>
        </p:nvSpPr>
        <p:spPr bwMode="auto">
          <a:xfrm>
            <a:off x="914400" y="1371600"/>
            <a:ext cx="914400" cy="533400"/>
          </a:xfrm>
          <a:prstGeom prst="line">
            <a:avLst/>
          </a:prstGeom>
          <a:noFill/>
          <a:ln w="101600">
            <a:solidFill>
              <a:schemeClr val="tx1"/>
            </a:solidFill>
            <a:round/>
            <a:headEnd/>
            <a:tailEnd type="triangle" w="med" len="med"/>
          </a:ln>
          <a:effectLst/>
        </p:spPr>
        <p:txBody>
          <a:bodyPr/>
          <a:lstStyle/>
          <a:p>
            <a:endParaRPr lang="en-US"/>
          </a:p>
        </p:txBody>
      </p:sp>
      <p:sp>
        <p:nvSpPr>
          <p:cNvPr id="53272" name="Line 24"/>
          <p:cNvSpPr>
            <a:spLocks noChangeShapeType="1"/>
          </p:cNvSpPr>
          <p:nvPr/>
        </p:nvSpPr>
        <p:spPr bwMode="auto">
          <a:xfrm>
            <a:off x="8153400" y="4876800"/>
            <a:ext cx="0" cy="838200"/>
          </a:xfrm>
          <a:prstGeom prst="line">
            <a:avLst/>
          </a:prstGeom>
          <a:noFill/>
          <a:ln w="101600">
            <a:solidFill>
              <a:schemeClr val="tx1"/>
            </a:solidFill>
            <a:round/>
            <a:headEnd/>
            <a:tailEnd type="triangle" w="med" len="med"/>
          </a:ln>
          <a:effectLst/>
        </p:spPr>
        <p:txBody>
          <a:bodyPr/>
          <a:lstStyle/>
          <a:p>
            <a:endParaRPr lang="en-US"/>
          </a:p>
        </p:txBody>
      </p:sp>
      <p:sp>
        <p:nvSpPr>
          <p:cNvPr id="53273" name="Line 25"/>
          <p:cNvSpPr>
            <a:spLocks noChangeShapeType="1"/>
          </p:cNvSpPr>
          <p:nvPr/>
        </p:nvSpPr>
        <p:spPr bwMode="auto">
          <a:xfrm>
            <a:off x="838200" y="5486400"/>
            <a:ext cx="1295400" cy="152400"/>
          </a:xfrm>
          <a:prstGeom prst="line">
            <a:avLst/>
          </a:prstGeom>
          <a:noFill/>
          <a:ln w="101600">
            <a:solidFill>
              <a:schemeClr val="tx1"/>
            </a:solidFill>
            <a:round/>
            <a:headEnd/>
            <a:tailEnd type="triangle" w="med" len="med"/>
          </a:ln>
          <a:effectLst/>
        </p:spPr>
        <p:txBody>
          <a:bodyPr/>
          <a:lstStyle/>
          <a:p>
            <a:endParaRPr lang="en-US"/>
          </a:p>
        </p:txBody>
      </p:sp>
      <p:sp>
        <p:nvSpPr>
          <p:cNvPr id="53274" name="Line 26"/>
          <p:cNvSpPr>
            <a:spLocks noChangeShapeType="1"/>
          </p:cNvSpPr>
          <p:nvPr/>
        </p:nvSpPr>
        <p:spPr bwMode="auto">
          <a:xfrm>
            <a:off x="609600" y="4191000"/>
            <a:ext cx="1295400" cy="152400"/>
          </a:xfrm>
          <a:prstGeom prst="line">
            <a:avLst/>
          </a:prstGeom>
          <a:noFill/>
          <a:ln w="101600">
            <a:solidFill>
              <a:schemeClr val="tx1"/>
            </a:solidFill>
            <a:round/>
            <a:headEnd/>
            <a:tailEnd type="triangle" w="med" len="med"/>
          </a:ln>
          <a:effectLst/>
        </p:spPr>
        <p:txBody>
          <a:bodyPr/>
          <a:lstStyle/>
          <a:p>
            <a:endParaRPr lang="en-US"/>
          </a:p>
        </p:txBody>
      </p:sp>
      <p:sp>
        <p:nvSpPr>
          <p:cNvPr id="53275" name="Line 27"/>
          <p:cNvSpPr>
            <a:spLocks noChangeShapeType="1"/>
          </p:cNvSpPr>
          <p:nvPr/>
        </p:nvSpPr>
        <p:spPr bwMode="auto">
          <a:xfrm>
            <a:off x="3733800" y="3505200"/>
            <a:ext cx="1295400" cy="0"/>
          </a:xfrm>
          <a:prstGeom prst="line">
            <a:avLst/>
          </a:prstGeom>
          <a:noFill/>
          <a:ln w="101600">
            <a:solidFill>
              <a:schemeClr val="tx1"/>
            </a:solidFill>
            <a:round/>
            <a:headEnd/>
            <a:tailEnd type="triangle" w="med" len="med"/>
          </a:ln>
          <a:effectLst/>
        </p:spPr>
        <p:txBody>
          <a:bodyPr/>
          <a:lstStyle/>
          <a:p>
            <a:endParaRPr lang="en-US"/>
          </a:p>
        </p:txBody>
      </p:sp>
      <p:sp>
        <p:nvSpPr>
          <p:cNvPr id="53277" name="Line 29"/>
          <p:cNvSpPr>
            <a:spLocks noChangeShapeType="1"/>
          </p:cNvSpPr>
          <p:nvPr/>
        </p:nvSpPr>
        <p:spPr bwMode="auto">
          <a:xfrm flipV="1">
            <a:off x="6019800" y="1447800"/>
            <a:ext cx="1371600" cy="0"/>
          </a:xfrm>
          <a:prstGeom prst="line">
            <a:avLst/>
          </a:prstGeom>
          <a:noFill/>
          <a:ln w="101600">
            <a:solidFill>
              <a:schemeClr val="tx1"/>
            </a:solidFill>
            <a:round/>
            <a:headEnd/>
            <a:tailEnd type="triangle" w="med" len="med"/>
          </a:ln>
          <a:effectLst/>
        </p:spPr>
        <p:txBody>
          <a:bodyPr/>
          <a:lstStyle/>
          <a:p>
            <a:endParaRPr lang="en-US"/>
          </a:p>
        </p:txBody>
      </p:sp>
    </p:spTree>
  </p:cSld>
  <p:clrMapOvr>
    <a:masterClrMapping/>
  </p:clrMapOvr>
  <p:transition spd="med" advClick="0">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3251"/>
                                        </p:tgtEl>
                                        <p:attrNameLst>
                                          <p:attrName>style.visibility</p:attrName>
                                        </p:attrNameLst>
                                      </p:cBhvr>
                                      <p:to>
                                        <p:strVal val="visible"/>
                                      </p:to>
                                    </p:set>
                                    <p:animEffect transition="in" filter="fade">
                                      <p:cBhvr>
                                        <p:cTn id="7" dur="2000"/>
                                        <p:tgtEl>
                                          <p:spTgt spid="53251"/>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3269"/>
                                        </p:tgtEl>
                                        <p:attrNameLst>
                                          <p:attrName>style.visibility</p:attrName>
                                        </p:attrNameLst>
                                      </p:cBhvr>
                                      <p:to>
                                        <p:strVal val="visible"/>
                                      </p:to>
                                    </p:set>
                                    <p:animEffect transition="in" filter="fade">
                                      <p:cBhvr>
                                        <p:cTn id="11" dur="2000"/>
                                        <p:tgtEl>
                                          <p:spTgt spid="53269"/>
                                        </p:tgtEl>
                                      </p:cBhvr>
                                    </p:animEffect>
                                  </p:childTnLst>
                                </p:cTn>
                              </p:par>
                              <p:par>
                                <p:cTn id="12" presetID="10" presetClass="entr" presetSubtype="0" fill="hold" nodeType="withEffect">
                                  <p:stCondLst>
                                    <p:cond delay="0"/>
                                  </p:stCondLst>
                                  <p:childTnLst>
                                    <p:set>
                                      <p:cBhvr>
                                        <p:cTn id="13" dur="1" fill="hold">
                                          <p:stCondLst>
                                            <p:cond delay="0"/>
                                          </p:stCondLst>
                                        </p:cTn>
                                        <p:tgtEl>
                                          <p:spTgt spid="53264"/>
                                        </p:tgtEl>
                                        <p:attrNameLst>
                                          <p:attrName>style.visibility</p:attrName>
                                        </p:attrNameLst>
                                      </p:cBhvr>
                                      <p:to>
                                        <p:strVal val="visible"/>
                                      </p:to>
                                    </p:set>
                                    <p:animEffect transition="in" filter="fade">
                                      <p:cBhvr>
                                        <p:cTn id="14" dur="2000"/>
                                        <p:tgtEl>
                                          <p:spTgt spid="53264"/>
                                        </p:tgtEl>
                                      </p:cBhvr>
                                    </p:animEffect>
                                  </p:childTnLst>
                                </p:cTn>
                              </p:par>
                              <p:par>
                                <p:cTn id="15" presetID="10" presetClass="entr" presetSubtype="0" fill="hold" nodeType="withEffect">
                                  <p:stCondLst>
                                    <p:cond delay="0"/>
                                  </p:stCondLst>
                                  <p:childTnLst>
                                    <p:set>
                                      <p:cBhvr>
                                        <p:cTn id="16" dur="1" fill="hold">
                                          <p:stCondLst>
                                            <p:cond delay="0"/>
                                          </p:stCondLst>
                                        </p:cTn>
                                        <p:tgtEl>
                                          <p:spTgt spid="53270"/>
                                        </p:tgtEl>
                                        <p:attrNameLst>
                                          <p:attrName>style.visibility</p:attrName>
                                        </p:attrNameLst>
                                      </p:cBhvr>
                                      <p:to>
                                        <p:strVal val="visible"/>
                                      </p:to>
                                    </p:set>
                                    <p:animEffect transition="in" filter="fade">
                                      <p:cBhvr>
                                        <p:cTn id="17" dur="2000"/>
                                        <p:tgtEl>
                                          <p:spTgt spid="53270"/>
                                        </p:tgtEl>
                                      </p:cBhvr>
                                    </p:animEffect>
                                  </p:childTnLst>
                                </p:cTn>
                              </p:par>
                              <p:par>
                                <p:cTn id="18" presetID="1" presetClass="entr" presetSubtype="0" fill="hold" nodeType="withEffect">
                                  <p:stCondLst>
                                    <p:cond delay="0"/>
                                  </p:stCondLst>
                                  <p:childTnLst>
                                    <p:set>
                                      <p:cBhvr>
                                        <p:cTn id="19" dur="1" fill="hold">
                                          <p:stCondLst>
                                            <p:cond delay="0"/>
                                          </p:stCondLst>
                                        </p:cTn>
                                        <p:tgtEl>
                                          <p:spTgt spid="53270"/>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53269"/>
                                        </p:tgtEl>
                                        <p:attrNameLst>
                                          <p:attrName>style.visibility</p:attrName>
                                        </p:attrNameLst>
                                      </p:cBhvr>
                                      <p:to>
                                        <p:strVal val="visible"/>
                                      </p:to>
                                    </p:set>
                                  </p:childTnLst>
                                </p:cTn>
                              </p:par>
                            </p:childTnLst>
                          </p:cTn>
                        </p:par>
                        <p:par>
                          <p:cTn id="22" fill="hold">
                            <p:stCondLst>
                              <p:cond delay="4000"/>
                            </p:stCondLst>
                            <p:childTnLst>
                              <p:par>
                                <p:cTn id="23" presetID="10" presetClass="entr" presetSubtype="0" fill="hold" nodeType="afterEffect">
                                  <p:stCondLst>
                                    <p:cond delay="0"/>
                                  </p:stCondLst>
                                  <p:childTnLst>
                                    <p:set>
                                      <p:cBhvr>
                                        <p:cTn id="24" dur="1" fill="hold">
                                          <p:stCondLst>
                                            <p:cond delay="0"/>
                                          </p:stCondLst>
                                        </p:cTn>
                                        <p:tgtEl>
                                          <p:spTgt spid="53268"/>
                                        </p:tgtEl>
                                        <p:attrNameLst>
                                          <p:attrName>style.visibility</p:attrName>
                                        </p:attrNameLst>
                                      </p:cBhvr>
                                      <p:to>
                                        <p:strVal val="visible"/>
                                      </p:to>
                                    </p:set>
                                    <p:animEffect transition="in" filter="fade">
                                      <p:cBhvr>
                                        <p:cTn id="25" dur="2000"/>
                                        <p:tgtEl>
                                          <p:spTgt spid="53268"/>
                                        </p:tgtEl>
                                      </p:cBhvr>
                                    </p:animEffect>
                                  </p:childTnLst>
                                </p:cTn>
                              </p:par>
                            </p:childTnLst>
                          </p:cTn>
                        </p:par>
                        <p:par>
                          <p:cTn id="26" fill="hold">
                            <p:stCondLst>
                              <p:cond delay="6000"/>
                            </p:stCondLst>
                            <p:childTnLst>
                              <p:par>
                                <p:cTn id="27" presetID="10" presetClass="entr" presetSubtype="0" fill="hold" nodeType="afterEffect">
                                  <p:stCondLst>
                                    <p:cond delay="0"/>
                                  </p:stCondLst>
                                  <p:childTnLst>
                                    <p:set>
                                      <p:cBhvr>
                                        <p:cTn id="28" dur="1" fill="hold">
                                          <p:stCondLst>
                                            <p:cond delay="0"/>
                                          </p:stCondLst>
                                        </p:cTn>
                                        <p:tgtEl>
                                          <p:spTgt spid="53257"/>
                                        </p:tgtEl>
                                        <p:attrNameLst>
                                          <p:attrName>style.visibility</p:attrName>
                                        </p:attrNameLst>
                                      </p:cBhvr>
                                      <p:to>
                                        <p:strVal val="visible"/>
                                      </p:to>
                                    </p:set>
                                    <p:animEffect transition="in" filter="fade">
                                      <p:cBhvr>
                                        <p:cTn id="29" dur="2000"/>
                                        <p:tgtEl>
                                          <p:spTgt spid="53257"/>
                                        </p:tgtEl>
                                      </p:cBhvr>
                                    </p:animEffect>
                                  </p:childTnLst>
                                </p:cTn>
                              </p:par>
                              <p:par>
                                <p:cTn id="30" presetID="10" presetClass="entr" presetSubtype="0" fill="hold" nodeType="withEffect">
                                  <p:stCondLst>
                                    <p:cond delay="0"/>
                                  </p:stCondLst>
                                  <p:childTnLst>
                                    <p:set>
                                      <p:cBhvr>
                                        <p:cTn id="31" dur="1" fill="hold">
                                          <p:stCondLst>
                                            <p:cond delay="0"/>
                                          </p:stCondLst>
                                        </p:cTn>
                                        <p:tgtEl>
                                          <p:spTgt spid="53258"/>
                                        </p:tgtEl>
                                        <p:attrNameLst>
                                          <p:attrName>style.visibility</p:attrName>
                                        </p:attrNameLst>
                                      </p:cBhvr>
                                      <p:to>
                                        <p:strVal val="visible"/>
                                      </p:to>
                                    </p:set>
                                    <p:animEffect transition="in" filter="fade">
                                      <p:cBhvr>
                                        <p:cTn id="32" dur="2000"/>
                                        <p:tgtEl>
                                          <p:spTgt spid="53258"/>
                                        </p:tgtEl>
                                      </p:cBhvr>
                                    </p:animEffect>
                                  </p:childTnLst>
                                </p:cTn>
                              </p:par>
                              <p:par>
                                <p:cTn id="33" presetID="10" presetClass="entr" presetSubtype="0" fill="hold" nodeType="withEffect">
                                  <p:stCondLst>
                                    <p:cond delay="0"/>
                                  </p:stCondLst>
                                  <p:childTnLst>
                                    <p:set>
                                      <p:cBhvr>
                                        <p:cTn id="34" dur="1" fill="hold">
                                          <p:stCondLst>
                                            <p:cond delay="0"/>
                                          </p:stCondLst>
                                        </p:cTn>
                                        <p:tgtEl>
                                          <p:spTgt spid="53259"/>
                                        </p:tgtEl>
                                        <p:attrNameLst>
                                          <p:attrName>style.visibility</p:attrName>
                                        </p:attrNameLst>
                                      </p:cBhvr>
                                      <p:to>
                                        <p:strVal val="visible"/>
                                      </p:to>
                                    </p:set>
                                    <p:animEffect transition="in" filter="fade">
                                      <p:cBhvr>
                                        <p:cTn id="35" dur="2000"/>
                                        <p:tgtEl>
                                          <p:spTgt spid="53259"/>
                                        </p:tgtEl>
                                      </p:cBhvr>
                                    </p:animEffect>
                                  </p:childTnLst>
                                </p:cTn>
                              </p:par>
                            </p:childTnLst>
                          </p:cTn>
                        </p:par>
                        <p:par>
                          <p:cTn id="36" fill="hold">
                            <p:stCondLst>
                              <p:cond delay="8000"/>
                            </p:stCondLst>
                            <p:childTnLst>
                              <p:par>
                                <p:cTn id="37" presetID="10" presetClass="entr" presetSubtype="0" fill="hold" nodeType="afterEffect">
                                  <p:stCondLst>
                                    <p:cond delay="0"/>
                                  </p:stCondLst>
                                  <p:childTnLst>
                                    <p:set>
                                      <p:cBhvr>
                                        <p:cTn id="38" dur="1" fill="hold">
                                          <p:stCondLst>
                                            <p:cond delay="0"/>
                                          </p:stCondLst>
                                        </p:cTn>
                                        <p:tgtEl>
                                          <p:spTgt spid="53254"/>
                                        </p:tgtEl>
                                        <p:attrNameLst>
                                          <p:attrName>style.visibility</p:attrName>
                                        </p:attrNameLst>
                                      </p:cBhvr>
                                      <p:to>
                                        <p:strVal val="visible"/>
                                      </p:to>
                                    </p:set>
                                    <p:animEffect transition="in" filter="fade">
                                      <p:cBhvr>
                                        <p:cTn id="39" dur="2000"/>
                                        <p:tgtEl>
                                          <p:spTgt spid="53254"/>
                                        </p:tgtEl>
                                      </p:cBhvr>
                                    </p:animEffect>
                                  </p:childTnLst>
                                </p:cTn>
                              </p:par>
                              <p:par>
                                <p:cTn id="40" presetID="10" presetClass="entr" presetSubtype="0" fill="hold" nodeType="withEffect">
                                  <p:stCondLst>
                                    <p:cond delay="0"/>
                                  </p:stCondLst>
                                  <p:childTnLst>
                                    <p:set>
                                      <p:cBhvr>
                                        <p:cTn id="41" dur="1" fill="hold">
                                          <p:stCondLst>
                                            <p:cond delay="0"/>
                                          </p:stCondLst>
                                        </p:cTn>
                                        <p:tgtEl>
                                          <p:spTgt spid="53256"/>
                                        </p:tgtEl>
                                        <p:attrNameLst>
                                          <p:attrName>style.visibility</p:attrName>
                                        </p:attrNameLst>
                                      </p:cBhvr>
                                      <p:to>
                                        <p:strVal val="visible"/>
                                      </p:to>
                                    </p:set>
                                    <p:animEffect transition="in" filter="fade">
                                      <p:cBhvr>
                                        <p:cTn id="42" dur="2000"/>
                                        <p:tgtEl>
                                          <p:spTgt spid="53256"/>
                                        </p:tgtEl>
                                      </p:cBhvr>
                                    </p:animEffect>
                                  </p:childTnLst>
                                </p:cTn>
                              </p:par>
                              <p:par>
                                <p:cTn id="43" presetID="10" presetClass="entr" presetSubtype="0" fill="hold" nodeType="withEffect">
                                  <p:stCondLst>
                                    <p:cond delay="0"/>
                                  </p:stCondLst>
                                  <p:childTnLst>
                                    <p:set>
                                      <p:cBhvr>
                                        <p:cTn id="44" dur="1" fill="hold">
                                          <p:stCondLst>
                                            <p:cond delay="0"/>
                                          </p:stCondLst>
                                        </p:cTn>
                                        <p:tgtEl>
                                          <p:spTgt spid="53252"/>
                                        </p:tgtEl>
                                        <p:attrNameLst>
                                          <p:attrName>style.visibility</p:attrName>
                                        </p:attrNameLst>
                                      </p:cBhvr>
                                      <p:to>
                                        <p:strVal val="visible"/>
                                      </p:to>
                                    </p:set>
                                    <p:animEffect transition="in" filter="fade">
                                      <p:cBhvr>
                                        <p:cTn id="45" dur="2000"/>
                                        <p:tgtEl>
                                          <p:spTgt spid="53252"/>
                                        </p:tgtEl>
                                      </p:cBhvr>
                                    </p:animEffect>
                                  </p:childTnLst>
                                </p:cTn>
                              </p:par>
                            </p:childTnLst>
                          </p:cTn>
                        </p:par>
                        <p:par>
                          <p:cTn id="46" fill="hold">
                            <p:stCondLst>
                              <p:cond delay="10000"/>
                            </p:stCondLst>
                            <p:childTnLst>
                              <p:par>
                                <p:cTn id="47" presetID="10" presetClass="entr" presetSubtype="0" fill="hold" nodeType="afterEffect">
                                  <p:stCondLst>
                                    <p:cond delay="0"/>
                                  </p:stCondLst>
                                  <p:childTnLst>
                                    <p:set>
                                      <p:cBhvr>
                                        <p:cTn id="48" dur="1" fill="hold">
                                          <p:stCondLst>
                                            <p:cond delay="0"/>
                                          </p:stCondLst>
                                        </p:cTn>
                                        <p:tgtEl>
                                          <p:spTgt spid="53261"/>
                                        </p:tgtEl>
                                        <p:attrNameLst>
                                          <p:attrName>style.visibility</p:attrName>
                                        </p:attrNameLst>
                                      </p:cBhvr>
                                      <p:to>
                                        <p:strVal val="visible"/>
                                      </p:to>
                                    </p:set>
                                    <p:animEffect transition="in" filter="fade">
                                      <p:cBhvr>
                                        <p:cTn id="49" dur="2000"/>
                                        <p:tgtEl>
                                          <p:spTgt spid="53261"/>
                                        </p:tgtEl>
                                      </p:cBhvr>
                                    </p:animEffect>
                                  </p:childTnLst>
                                </p:cTn>
                              </p:par>
                              <p:par>
                                <p:cTn id="50" presetID="10" presetClass="entr" presetSubtype="0" fill="hold" nodeType="withEffect">
                                  <p:stCondLst>
                                    <p:cond delay="0"/>
                                  </p:stCondLst>
                                  <p:childTnLst>
                                    <p:set>
                                      <p:cBhvr>
                                        <p:cTn id="51" dur="1" fill="hold">
                                          <p:stCondLst>
                                            <p:cond delay="0"/>
                                          </p:stCondLst>
                                        </p:cTn>
                                        <p:tgtEl>
                                          <p:spTgt spid="53262"/>
                                        </p:tgtEl>
                                        <p:attrNameLst>
                                          <p:attrName>style.visibility</p:attrName>
                                        </p:attrNameLst>
                                      </p:cBhvr>
                                      <p:to>
                                        <p:strVal val="visible"/>
                                      </p:to>
                                    </p:set>
                                    <p:animEffect transition="in" filter="fade">
                                      <p:cBhvr>
                                        <p:cTn id="52" dur="2000"/>
                                        <p:tgtEl>
                                          <p:spTgt spid="53262"/>
                                        </p:tgtEl>
                                      </p:cBhvr>
                                    </p:animEffect>
                                  </p:childTnLst>
                                </p:cTn>
                              </p:par>
                              <p:par>
                                <p:cTn id="53" presetID="10" presetClass="entr" presetSubtype="0" fill="hold" nodeType="withEffect">
                                  <p:stCondLst>
                                    <p:cond delay="0"/>
                                  </p:stCondLst>
                                  <p:childTnLst>
                                    <p:set>
                                      <p:cBhvr>
                                        <p:cTn id="54" dur="1" fill="hold">
                                          <p:stCondLst>
                                            <p:cond delay="0"/>
                                          </p:stCondLst>
                                        </p:cTn>
                                        <p:tgtEl>
                                          <p:spTgt spid="53263"/>
                                        </p:tgtEl>
                                        <p:attrNameLst>
                                          <p:attrName>style.visibility</p:attrName>
                                        </p:attrNameLst>
                                      </p:cBhvr>
                                      <p:to>
                                        <p:strVal val="visible"/>
                                      </p:to>
                                    </p:set>
                                    <p:animEffect transition="in" filter="fade">
                                      <p:cBhvr>
                                        <p:cTn id="55" dur="2000"/>
                                        <p:tgtEl>
                                          <p:spTgt spid="53263"/>
                                        </p:tgtEl>
                                      </p:cBhvr>
                                    </p:animEffect>
                                  </p:childTnLst>
                                </p:cTn>
                              </p:par>
                            </p:childTnLst>
                          </p:cTn>
                        </p:par>
                        <p:par>
                          <p:cTn id="56" fill="hold">
                            <p:stCondLst>
                              <p:cond delay="12000"/>
                            </p:stCondLst>
                            <p:childTnLst>
                              <p:par>
                                <p:cTn id="57" presetID="10" presetClass="entr" presetSubtype="0" fill="hold" nodeType="afterEffect">
                                  <p:stCondLst>
                                    <p:cond delay="0"/>
                                  </p:stCondLst>
                                  <p:childTnLst>
                                    <p:set>
                                      <p:cBhvr>
                                        <p:cTn id="58" dur="1" fill="hold">
                                          <p:stCondLst>
                                            <p:cond delay="0"/>
                                          </p:stCondLst>
                                        </p:cTn>
                                        <p:tgtEl>
                                          <p:spTgt spid="53265"/>
                                        </p:tgtEl>
                                        <p:attrNameLst>
                                          <p:attrName>style.visibility</p:attrName>
                                        </p:attrNameLst>
                                      </p:cBhvr>
                                      <p:to>
                                        <p:strVal val="visible"/>
                                      </p:to>
                                    </p:set>
                                    <p:animEffect transition="in" filter="fade">
                                      <p:cBhvr>
                                        <p:cTn id="59" dur="2000"/>
                                        <p:tgtEl>
                                          <p:spTgt spid="53265"/>
                                        </p:tgtEl>
                                      </p:cBhvr>
                                    </p:animEffect>
                                  </p:childTnLst>
                                </p:cTn>
                              </p:par>
                              <p:par>
                                <p:cTn id="60" presetID="10" presetClass="entr" presetSubtype="0" fill="hold" nodeType="withEffect">
                                  <p:stCondLst>
                                    <p:cond delay="0"/>
                                  </p:stCondLst>
                                  <p:childTnLst>
                                    <p:set>
                                      <p:cBhvr>
                                        <p:cTn id="61" dur="1" fill="hold">
                                          <p:stCondLst>
                                            <p:cond delay="0"/>
                                          </p:stCondLst>
                                        </p:cTn>
                                        <p:tgtEl>
                                          <p:spTgt spid="53266"/>
                                        </p:tgtEl>
                                        <p:attrNameLst>
                                          <p:attrName>style.visibility</p:attrName>
                                        </p:attrNameLst>
                                      </p:cBhvr>
                                      <p:to>
                                        <p:strVal val="visible"/>
                                      </p:to>
                                    </p:set>
                                    <p:animEffect transition="in" filter="fade">
                                      <p:cBhvr>
                                        <p:cTn id="62" dur="2000"/>
                                        <p:tgtEl>
                                          <p:spTgt spid="53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336699">
            <a:alpha val="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 re ecotourism in US</a:t>
            </a:r>
            <a:endParaRPr lang="en-US" dirty="0"/>
          </a:p>
        </p:txBody>
      </p:sp>
      <p:sp>
        <p:nvSpPr>
          <p:cNvPr id="3" name="Text Placeholder 2"/>
          <p:cNvSpPr>
            <a:spLocks noGrp="1"/>
          </p:cNvSpPr>
          <p:nvPr>
            <p:ph type="body" sz="half" idx="1"/>
          </p:nvPr>
        </p:nvSpPr>
        <p:spPr/>
        <p:txBody>
          <a:bodyPr/>
          <a:lstStyle/>
          <a:p>
            <a:r>
              <a:rPr lang="en-US" dirty="0" smtClean="0"/>
              <a:t>Add Eastern North Carolina: </a:t>
            </a:r>
          </a:p>
          <a:p>
            <a:r>
              <a:rPr lang="en-US" dirty="0" smtClean="0"/>
              <a:t>Woodpecker</a:t>
            </a:r>
          </a:p>
          <a:p>
            <a:r>
              <a:rPr lang="en-US" dirty="0" smtClean="0"/>
              <a:t>Mayors group</a:t>
            </a:r>
          </a:p>
          <a:p>
            <a:r>
              <a:rPr lang="en-US" dirty="0" smtClean="0"/>
              <a:t>Support </a:t>
            </a:r>
            <a:r>
              <a:rPr lang="en-US" smtClean="0"/>
              <a:t>from university</a:t>
            </a:r>
            <a:endParaRPr lang="en-US" dirty="0" smtClean="0"/>
          </a:p>
          <a:p>
            <a:r>
              <a:rPr lang="en-US" dirty="0" smtClean="0"/>
              <a:t>Needed infrastructure</a:t>
            </a:r>
          </a:p>
          <a:p>
            <a:pPr>
              <a:buNone/>
            </a:pPr>
            <a:endParaRPr lang="en-US" dirty="0"/>
          </a:p>
        </p:txBody>
      </p:sp>
      <p:sp>
        <p:nvSpPr>
          <p:cNvPr id="4" name="Content Placeholder 3"/>
          <p:cNvSpPr>
            <a:spLocks noGrp="1"/>
          </p:cNvSpPr>
          <p:nvPr>
            <p:ph sz="quarter" idx="2"/>
          </p:nvPr>
        </p:nvSpPr>
        <p:spPr/>
        <p:txBody>
          <a:bodyPr/>
          <a:lstStyle/>
          <a:p>
            <a:endParaRPr lang="en-US"/>
          </a:p>
        </p:txBody>
      </p:sp>
      <p:sp>
        <p:nvSpPr>
          <p:cNvPr id="5" name="Content Placeholder 4"/>
          <p:cNvSpPr>
            <a:spLocks noGrp="1"/>
          </p:cNvSpPr>
          <p:nvPr>
            <p:ph sz="quarter" idx="3"/>
          </p:nvPr>
        </p:nvSpPr>
        <p:spPr/>
        <p:txBody>
          <a:bodyPr/>
          <a:lstStyle/>
          <a:p>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336699">
            <a:alpha val="0"/>
          </a:srgbClr>
        </a:solidFill>
        <a:effectLst/>
      </p:bgPr>
    </p:bg>
    <p:spTree>
      <p:nvGrpSpPr>
        <p:cNvPr id="1" name=""/>
        <p:cNvGrpSpPr/>
        <p:nvPr/>
      </p:nvGrpSpPr>
      <p:grpSpPr>
        <a:xfrm>
          <a:off x="0" y="0"/>
          <a:ext cx="0" cy="0"/>
          <a:chOff x="0" y="0"/>
          <a:chExt cx="0" cy="0"/>
        </a:xfrm>
      </p:grpSpPr>
      <p:sp>
        <p:nvSpPr>
          <p:cNvPr id="210946" name="Rectangle 2"/>
          <p:cNvSpPr>
            <a:spLocks noGrp="1" noChangeArrowheads="1"/>
          </p:cNvSpPr>
          <p:nvPr>
            <p:ph type="title" sz="quarter"/>
          </p:nvPr>
        </p:nvSpPr>
        <p:spPr/>
        <p:txBody>
          <a:bodyPr>
            <a:normAutofit fontScale="90000"/>
          </a:bodyPr>
          <a:lstStyle/>
          <a:p>
            <a:r>
              <a:rPr lang="en-US" sz="4000" b="1">
                <a:solidFill>
                  <a:srgbClr val="009900"/>
                </a:solidFill>
              </a:rPr>
              <a:t>“Ecotourism in the U.S.” </a:t>
            </a:r>
            <a:br>
              <a:rPr lang="en-US" sz="4000" b="1">
                <a:solidFill>
                  <a:srgbClr val="009900"/>
                </a:solidFill>
              </a:rPr>
            </a:br>
            <a:r>
              <a:rPr lang="en-US" sz="3600" b="1">
                <a:solidFill>
                  <a:srgbClr val="009900"/>
                </a:solidFill>
              </a:rPr>
              <a:t>Bar Harbor, Maine ~ September 2005</a:t>
            </a:r>
          </a:p>
        </p:txBody>
      </p:sp>
      <p:pic>
        <p:nvPicPr>
          <p:cNvPr id="210947" name="Picture 3" descr="bar harbor"/>
          <p:cNvPicPr>
            <a:picLocks noGrp="1" noChangeAspect="1" noChangeArrowheads="1"/>
          </p:cNvPicPr>
          <p:nvPr>
            <p:ph sz="quarter" idx="1"/>
          </p:nvPr>
        </p:nvPicPr>
        <p:blipFill>
          <a:blip r:embed="rId3" cstate="print"/>
          <a:srcRect/>
          <a:stretch>
            <a:fillRect/>
          </a:stretch>
        </p:blipFill>
        <p:spPr>
          <a:xfrm>
            <a:off x="76200" y="1600200"/>
            <a:ext cx="3295650" cy="2514600"/>
          </a:xfrm>
          <a:noFill/>
          <a:ln/>
        </p:spPr>
      </p:pic>
      <p:pic>
        <p:nvPicPr>
          <p:cNvPr id="210948" name="Picture 4" descr="Bar harbor"/>
          <p:cNvPicPr>
            <a:picLocks noGrp="1" noChangeAspect="1" noChangeArrowheads="1"/>
          </p:cNvPicPr>
          <p:nvPr>
            <p:ph sz="quarter" idx="2"/>
          </p:nvPr>
        </p:nvPicPr>
        <p:blipFill>
          <a:blip r:embed="rId4" cstate="print"/>
          <a:srcRect/>
          <a:stretch>
            <a:fillRect/>
          </a:stretch>
        </p:blipFill>
        <p:spPr>
          <a:xfrm>
            <a:off x="6076950" y="1600200"/>
            <a:ext cx="2914650" cy="2438400"/>
          </a:xfrm>
          <a:noFill/>
          <a:ln/>
        </p:spPr>
      </p:pic>
      <p:pic>
        <p:nvPicPr>
          <p:cNvPr id="210949" name="Picture 5" descr="Bar Harbor declaration"/>
          <p:cNvPicPr>
            <a:picLocks noGrp="1" noChangeAspect="1" noChangeArrowheads="1"/>
          </p:cNvPicPr>
          <p:nvPr>
            <p:ph sz="quarter" idx="3"/>
          </p:nvPr>
        </p:nvPicPr>
        <p:blipFill>
          <a:blip r:embed="rId5" cstate="print"/>
          <a:srcRect/>
          <a:stretch>
            <a:fillRect/>
          </a:stretch>
        </p:blipFill>
        <p:spPr>
          <a:xfrm>
            <a:off x="76200" y="4243388"/>
            <a:ext cx="3200400" cy="2538412"/>
          </a:xfrm>
          <a:noFill/>
          <a:ln/>
        </p:spPr>
      </p:pic>
      <p:pic>
        <p:nvPicPr>
          <p:cNvPr id="210950" name="Picture 6" descr="bar harbor"/>
          <p:cNvPicPr>
            <a:picLocks noGrp="1" noChangeAspect="1" noChangeArrowheads="1"/>
          </p:cNvPicPr>
          <p:nvPr>
            <p:ph sz="quarter" idx="4"/>
          </p:nvPr>
        </p:nvPicPr>
        <p:blipFill>
          <a:blip r:embed="rId6" cstate="print"/>
          <a:srcRect/>
          <a:stretch>
            <a:fillRect/>
          </a:stretch>
        </p:blipFill>
        <p:spPr>
          <a:xfrm>
            <a:off x="5943600" y="4191000"/>
            <a:ext cx="3124200" cy="2590800"/>
          </a:xfrm>
          <a:noFill/>
          <a:ln/>
        </p:spPr>
      </p:pic>
      <p:pic>
        <p:nvPicPr>
          <p:cNvPr id="210951" name="Picture 7" descr="bar harbor declaration_Page_1"/>
          <p:cNvPicPr>
            <a:picLocks noChangeAspect="1" noChangeArrowheads="1"/>
          </p:cNvPicPr>
          <p:nvPr/>
        </p:nvPicPr>
        <p:blipFill>
          <a:blip r:embed="rId7" cstate="print"/>
          <a:srcRect/>
          <a:stretch>
            <a:fillRect/>
          </a:stretch>
        </p:blipFill>
        <p:spPr bwMode="auto">
          <a:xfrm>
            <a:off x="3124200" y="1981200"/>
            <a:ext cx="2979738" cy="4800600"/>
          </a:xfrm>
          <a:prstGeom prst="rect">
            <a:avLst/>
          </a:prstGeom>
          <a:noFill/>
        </p:spPr>
      </p:pic>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0947"/>
                                        </p:tgtEl>
                                        <p:attrNameLst>
                                          <p:attrName>style.visibility</p:attrName>
                                        </p:attrNameLst>
                                      </p:cBhvr>
                                      <p:to>
                                        <p:strVal val="visible"/>
                                      </p:to>
                                    </p:set>
                                    <p:animEffect transition="in" filter="fade">
                                      <p:cBhvr>
                                        <p:cTn id="7" dur="2000"/>
                                        <p:tgtEl>
                                          <p:spTgt spid="210947"/>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10948"/>
                                        </p:tgtEl>
                                        <p:attrNameLst>
                                          <p:attrName>style.visibility</p:attrName>
                                        </p:attrNameLst>
                                      </p:cBhvr>
                                      <p:to>
                                        <p:strVal val="visible"/>
                                      </p:to>
                                    </p:set>
                                    <p:animEffect transition="in" filter="fade">
                                      <p:cBhvr>
                                        <p:cTn id="11" dur="2000"/>
                                        <p:tgtEl>
                                          <p:spTgt spid="210948"/>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210950"/>
                                        </p:tgtEl>
                                        <p:attrNameLst>
                                          <p:attrName>style.visibility</p:attrName>
                                        </p:attrNameLst>
                                      </p:cBhvr>
                                      <p:to>
                                        <p:strVal val="visible"/>
                                      </p:to>
                                    </p:set>
                                    <p:animEffect transition="in" filter="fade">
                                      <p:cBhvr>
                                        <p:cTn id="15" dur="2000"/>
                                        <p:tgtEl>
                                          <p:spTgt spid="210950"/>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210949"/>
                                        </p:tgtEl>
                                        <p:attrNameLst>
                                          <p:attrName>style.visibility</p:attrName>
                                        </p:attrNameLst>
                                      </p:cBhvr>
                                      <p:to>
                                        <p:strVal val="visible"/>
                                      </p:to>
                                    </p:set>
                                    <p:animEffect transition="in" filter="fade">
                                      <p:cBhvr>
                                        <p:cTn id="19" dur="2000"/>
                                        <p:tgtEl>
                                          <p:spTgt spid="210949"/>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210951"/>
                                        </p:tgtEl>
                                        <p:attrNameLst>
                                          <p:attrName>style.visibility</p:attrName>
                                        </p:attrNameLst>
                                      </p:cBhvr>
                                      <p:to>
                                        <p:strVal val="visible"/>
                                      </p:to>
                                    </p:set>
                                    <p:animEffect transition="in" filter="fade">
                                      <p:cBhvr>
                                        <p:cTn id="23" dur="2000"/>
                                        <p:tgtEl>
                                          <p:spTgt spid="2109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336699">
            <a:alpha val="0"/>
          </a:srgbClr>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solidFill>
                  <a:srgbClr val="FF0000"/>
                </a:solidFill>
              </a:rPr>
              <a:t>Other US Conferences</a:t>
            </a:r>
            <a:endParaRPr lang="en-US" dirty="0">
              <a:solidFill>
                <a:srgbClr val="FF0000"/>
              </a:solidFill>
            </a:endParaRPr>
          </a:p>
        </p:txBody>
      </p:sp>
      <p:sp>
        <p:nvSpPr>
          <p:cNvPr id="8" name="Content Placeholder 7"/>
          <p:cNvSpPr>
            <a:spLocks noGrp="1"/>
          </p:cNvSpPr>
          <p:nvPr>
            <p:ph sz="half" idx="1"/>
          </p:nvPr>
        </p:nvSpPr>
        <p:spPr>
          <a:xfrm>
            <a:off x="457200" y="1600200"/>
            <a:ext cx="8153400" cy="4525963"/>
          </a:xfrm>
        </p:spPr>
        <p:txBody>
          <a:bodyPr>
            <a:normAutofit fontScale="92500" lnSpcReduction="10000"/>
          </a:bodyPr>
          <a:lstStyle/>
          <a:p>
            <a:r>
              <a:rPr lang="en-US" dirty="0" smtClean="0"/>
              <a:t>Ecotourism and Sustainable Tourism Conference</a:t>
            </a:r>
          </a:p>
          <a:p>
            <a:pPr>
              <a:buNone/>
            </a:pPr>
            <a:r>
              <a:rPr lang="en-US" dirty="0" smtClean="0"/>
              <a:t>		</a:t>
            </a:r>
            <a:r>
              <a:rPr lang="en-US" sz="2100" dirty="0" smtClean="0"/>
              <a:t>The International Ecotourism Society (TIES), 2008, Vancouver, Canada</a:t>
            </a:r>
            <a:endParaRPr lang="en-US" dirty="0" smtClean="0"/>
          </a:p>
          <a:p>
            <a:r>
              <a:rPr lang="en-US" dirty="0" smtClean="0"/>
              <a:t>North American Ecotourism Conference</a:t>
            </a:r>
          </a:p>
          <a:p>
            <a:pPr>
              <a:buNone/>
            </a:pPr>
            <a:r>
              <a:rPr lang="en-US" dirty="0" smtClean="0"/>
              <a:t>		</a:t>
            </a:r>
            <a:r>
              <a:rPr lang="en-US" sz="2100" dirty="0" smtClean="0"/>
              <a:t>TIES, 2007, Madison, WI</a:t>
            </a:r>
            <a:endParaRPr lang="en-US" dirty="0" smtClean="0"/>
          </a:p>
          <a:p>
            <a:r>
              <a:rPr lang="en-US" dirty="0" smtClean="0"/>
              <a:t>California Sustainable Tourism Summit</a:t>
            </a:r>
          </a:p>
          <a:p>
            <a:pPr>
              <a:buNone/>
            </a:pPr>
            <a:r>
              <a:rPr lang="en-US" dirty="0" smtClean="0"/>
              <a:t>		</a:t>
            </a:r>
            <a:r>
              <a:rPr lang="en-US" sz="1900" dirty="0" smtClean="0"/>
              <a:t>The California Travel &amp; Tourism Commission, 2009, Monterey, CA</a:t>
            </a:r>
            <a:endParaRPr lang="en-US" dirty="0" smtClean="0"/>
          </a:p>
          <a:p>
            <a:r>
              <a:rPr lang="en-US" dirty="0" smtClean="0"/>
              <a:t>Sustainable Tourism Summit</a:t>
            </a:r>
          </a:p>
          <a:p>
            <a:pPr>
              <a:buNone/>
            </a:pPr>
            <a:r>
              <a:rPr lang="en-US" dirty="0" smtClean="0"/>
              <a:t>	 	</a:t>
            </a:r>
            <a:r>
              <a:rPr lang="en-US" sz="2200" dirty="0" smtClean="0"/>
              <a:t>Tennessee Department of Tourist Development, 2008, Knoxville , TN</a:t>
            </a:r>
            <a:endParaRPr lang="en-US" dirty="0" smtClean="0"/>
          </a:p>
          <a:p>
            <a:r>
              <a:rPr lang="en-US" dirty="0" smtClean="0"/>
              <a:t>Sustainable Tourism Mini Summit</a:t>
            </a:r>
          </a:p>
          <a:p>
            <a:pPr>
              <a:buNone/>
            </a:pPr>
            <a:r>
              <a:rPr lang="en-US" dirty="0" smtClean="0"/>
              <a:t>		</a:t>
            </a:r>
            <a:r>
              <a:rPr lang="en-US" sz="1900" dirty="0" smtClean="0"/>
              <a:t>East Carolina University, 2009, New Bern, NC</a:t>
            </a:r>
            <a:endParaRPr lang="en-US" dirty="0" smtClean="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bg>
      <p:bgPr>
        <a:solidFill>
          <a:srgbClr val="336699">
            <a:alpha val="0"/>
          </a:srgbClr>
        </a:solidFill>
        <a:effectLst/>
      </p:bgPr>
    </p:bg>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p:txBody>
          <a:bodyPr/>
          <a:lstStyle/>
          <a:p>
            <a:r>
              <a:rPr lang="en-US" sz="3600" b="1">
                <a:solidFill>
                  <a:srgbClr val="009900"/>
                </a:solidFill>
              </a:rPr>
              <a:t>Growth Into New Areas</a:t>
            </a:r>
          </a:p>
        </p:txBody>
      </p:sp>
      <p:sp>
        <p:nvSpPr>
          <p:cNvPr id="232451" name="Rectangle 3"/>
          <p:cNvSpPr>
            <a:spLocks noGrp="1" noChangeArrowheads="1"/>
          </p:cNvSpPr>
          <p:nvPr>
            <p:ph type="body" sz="half" idx="1"/>
          </p:nvPr>
        </p:nvSpPr>
        <p:spPr>
          <a:xfrm>
            <a:off x="457200" y="1295400"/>
            <a:ext cx="4038600" cy="5334000"/>
          </a:xfrm>
        </p:spPr>
        <p:txBody>
          <a:bodyPr/>
          <a:lstStyle/>
          <a:p>
            <a:pPr>
              <a:lnSpc>
                <a:spcPct val="90000"/>
              </a:lnSpc>
            </a:pPr>
            <a:endParaRPr lang="en-US" sz="2800" b="1">
              <a:solidFill>
                <a:srgbClr val="0000FF"/>
              </a:solidFill>
            </a:endParaRPr>
          </a:p>
          <a:p>
            <a:pPr>
              <a:lnSpc>
                <a:spcPct val="90000"/>
              </a:lnSpc>
            </a:pPr>
            <a:r>
              <a:rPr lang="en-US" b="1"/>
              <a:t>Gateway Communities</a:t>
            </a:r>
          </a:p>
          <a:p>
            <a:pPr>
              <a:lnSpc>
                <a:spcPct val="90000"/>
              </a:lnSpc>
            </a:pPr>
            <a:r>
              <a:rPr lang="en-US" b="1"/>
              <a:t>Agritourism</a:t>
            </a:r>
          </a:p>
          <a:p>
            <a:pPr>
              <a:lnSpc>
                <a:spcPct val="90000"/>
              </a:lnSpc>
            </a:pPr>
            <a:r>
              <a:rPr lang="en-US" b="1"/>
              <a:t>Slow food &amp; organics</a:t>
            </a:r>
          </a:p>
          <a:p>
            <a:pPr>
              <a:lnSpc>
                <a:spcPct val="90000"/>
              </a:lnSpc>
            </a:pPr>
            <a:r>
              <a:rPr lang="en-US" b="1"/>
              <a:t>Green architecture</a:t>
            </a:r>
          </a:p>
          <a:p>
            <a:pPr>
              <a:lnSpc>
                <a:spcPct val="90000"/>
              </a:lnSpc>
            </a:pPr>
            <a:r>
              <a:rPr lang="en-US" b="1"/>
              <a:t>Green lodges, ranches, &amp; B&amp;B’s</a:t>
            </a:r>
          </a:p>
        </p:txBody>
      </p:sp>
      <p:pic>
        <p:nvPicPr>
          <p:cNvPr id="232452" name="Picture 4" descr="Asparagus"/>
          <p:cNvPicPr>
            <a:picLocks noGrp="1" noChangeAspect="1" noChangeArrowheads="1"/>
          </p:cNvPicPr>
          <p:nvPr>
            <p:ph sz="quarter" idx="2"/>
          </p:nvPr>
        </p:nvPicPr>
        <p:blipFill>
          <a:blip r:embed="rId3" cstate="print"/>
          <a:srcRect/>
          <a:stretch>
            <a:fillRect/>
          </a:stretch>
        </p:blipFill>
        <p:spPr>
          <a:xfrm>
            <a:off x="4941888" y="2159000"/>
            <a:ext cx="1458912" cy="1117600"/>
          </a:xfrm>
          <a:noFill/>
          <a:ln/>
        </p:spPr>
      </p:pic>
      <p:pic>
        <p:nvPicPr>
          <p:cNvPr id="232453" name="Picture 5" descr="Papoose%20Creek%20-%20lodge[1]"/>
          <p:cNvPicPr>
            <a:picLocks noGrp="1" noChangeAspect="1" noChangeArrowheads="1"/>
          </p:cNvPicPr>
          <p:nvPr>
            <p:ph sz="quarter" idx="3"/>
          </p:nvPr>
        </p:nvPicPr>
        <p:blipFill>
          <a:blip r:embed="rId4" cstate="print"/>
          <a:srcRect/>
          <a:stretch>
            <a:fillRect/>
          </a:stretch>
        </p:blipFill>
        <p:spPr>
          <a:xfrm>
            <a:off x="7312025" y="4648200"/>
            <a:ext cx="1298575" cy="1981200"/>
          </a:xfrm>
          <a:noFill/>
          <a:ln/>
        </p:spPr>
      </p:pic>
      <p:pic>
        <p:nvPicPr>
          <p:cNvPr id="232454" name="Picture 6" descr="agritourism"/>
          <p:cNvPicPr>
            <a:picLocks noChangeAspect="1" noChangeArrowheads="1"/>
          </p:cNvPicPr>
          <p:nvPr/>
        </p:nvPicPr>
        <p:blipFill>
          <a:blip r:embed="rId5" cstate="print"/>
          <a:srcRect t="5333"/>
          <a:stretch>
            <a:fillRect/>
          </a:stretch>
        </p:blipFill>
        <p:spPr bwMode="auto">
          <a:xfrm>
            <a:off x="4876800" y="1066800"/>
            <a:ext cx="1527175" cy="1114425"/>
          </a:xfrm>
          <a:prstGeom prst="rect">
            <a:avLst/>
          </a:prstGeom>
          <a:noFill/>
        </p:spPr>
      </p:pic>
      <p:pic>
        <p:nvPicPr>
          <p:cNvPr id="232455" name="Picture 7" descr="Ceago Vinegarden Home">
            <a:hlinkClick r:id="rId6"/>
          </p:cNvPr>
          <p:cNvPicPr>
            <a:picLocks noChangeAspect="1" noChangeArrowheads="1"/>
          </p:cNvPicPr>
          <p:nvPr/>
        </p:nvPicPr>
        <p:blipFill>
          <a:blip r:embed="rId7" cstate="print"/>
          <a:srcRect/>
          <a:stretch>
            <a:fillRect/>
          </a:stretch>
        </p:blipFill>
        <p:spPr bwMode="auto">
          <a:xfrm>
            <a:off x="6400800" y="2971800"/>
            <a:ext cx="1981200" cy="785813"/>
          </a:xfrm>
          <a:prstGeom prst="rect">
            <a:avLst/>
          </a:prstGeom>
          <a:noFill/>
        </p:spPr>
      </p:pic>
      <p:pic>
        <p:nvPicPr>
          <p:cNvPr id="232456" name="Picture 8" descr="hottubhi"/>
          <p:cNvPicPr>
            <a:picLocks noChangeAspect="1" noChangeArrowheads="1"/>
          </p:cNvPicPr>
          <p:nvPr/>
        </p:nvPicPr>
        <p:blipFill>
          <a:blip r:embed="rId8" cstate="print"/>
          <a:srcRect/>
          <a:stretch>
            <a:fillRect/>
          </a:stretch>
        </p:blipFill>
        <p:spPr bwMode="auto">
          <a:xfrm>
            <a:off x="5943600" y="5410200"/>
            <a:ext cx="1371600" cy="1371600"/>
          </a:xfrm>
          <a:prstGeom prst="rect">
            <a:avLst/>
          </a:prstGeom>
          <a:noFill/>
        </p:spPr>
      </p:pic>
      <p:pic>
        <p:nvPicPr>
          <p:cNvPr id="232457" name="Picture 9" descr="El Monte Sagrado uses a natural wastewater treatment system, called the Living Machine, which treats wastewater and recycles it to a perfectly useable state without the use of harsh chemicals. It is a concept that mimics the processes used by nature. "/>
          <p:cNvPicPr>
            <a:picLocks noChangeAspect="1" noChangeArrowheads="1"/>
          </p:cNvPicPr>
          <p:nvPr/>
        </p:nvPicPr>
        <p:blipFill>
          <a:blip r:embed="rId9" cstate="print"/>
          <a:srcRect/>
          <a:stretch>
            <a:fillRect/>
          </a:stretch>
        </p:blipFill>
        <p:spPr bwMode="auto">
          <a:xfrm>
            <a:off x="4572000" y="3276600"/>
            <a:ext cx="1747838" cy="2143125"/>
          </a:xfrm>
          <a:prstGeom prst="rect">
            <a:avLst/>
          </a:prstGeom>
          <a:noFill/>
        </p:spPr>
      </p:pic>
      <p:sp>
        <p:nvSpPr>
          <p:cNvPr id="232458" name="Text Box 10"/>
          <p:cNvSpPr txBox="1">
            <a:spLocks noChangeArrowheads="1"/>
          </p:cNvSpPr>
          <p:nvPr/>
        </p:nvSpPr>
        <p:spPr bwMode="auto">
          <a:xfrm>
            <a:off x="6781800" y="4114800"/>
            <a:ext cx="1828800" cy="366713"/>
          </a:xfrm>
          <a:prstGeom prst="rect">
            <a:avLst/>
          </a:prstGeom>
          <a:noFill/>
          <a:ln w="9525">
            <a:noFill/>
            <a:miter lim="800000"/>
            <a:headEnd/>
            <a:tailEnd/>
          </a:ln>
          <a:effectLst/>
        </p:spPr>
        <p:txBody>
          <a:bodyPr>
            <a:spAutoFit/>
          </a:bodyPr>
          <a:lstStyle/>
          <a:p>
            <a:pPr>
              <a:spcBef>
                <a:spcPct val="50000"/>
              </a:spcBef>
            </a:pPr>
            <a:endParaRPr lang="en-US"/>
          </a:p>
        </p:txBody>
      </p:sp>
      <p:pic>
        <p:nvPicPr>
          <p:cNvPr id="232459" name="Picture 11" descr="images[47]"/>
          <p:cNvPicPr>
            <a:picLocks noChangeAspect="1" noChangeArrowheads="1"/>
          </p:cNvPicPr>
          <p:nvPr/>
        </p:nvPicPr>
        <p:blipFill>
          <a:blip r:embed="rId10" cstate="print"/>
          <a:srcRect/>
          <a:stretch>
            <a:fillRect/>
          </a:stretch>
        </p:blipFill>
        <p:spPr bwMode="auto">
          <a:xfrm>
            <a:off x="6705600" y="1371600"/>
            <a:ext cx="1066800" cy="1524000"/>
          </a:xfrm>
          <a:prstGeom prst="rect">
            <a:avLst/>
          </a:prstGeom>
          <a:noFill/>
          <a:ln w="9525">
            <a:noFill/>
            <a:miter lim="800000"/>
            <a:headEnd/>
            <a:tailEnd/>
          </a:ln>
        </p:spPr>
      </p:pic>
      <p:sp>
        <p:nvSpPr>
          <p:cNvPr id="232460" name="Rectangle 12"/>
          <p:cNvSpPr>
            <a:spLocks noChangeArrowheads="1"/>
          </p:cNvSpPr>
          <p:nvPr/>
        </p:nvSpPr>
        <p:spPr bwMode="auto">
          <a:xfrm>
            <a:off x="457200" y="1295400"/>
            <a:ext cx="4038600" cy="5334000"/>
          </a:xfrm>
          <a:prstGeom prst="rect">
            <a:avLst/>
          </a:prstGeom>
          <a:noFill/>
          <a:ln w="9525">
            <a:noFill/>
            <a:miter lim="800000"/>
            <a:headEnd/>
            <a:tailEnd/>
          </a:ln>
          <a:effectLst/>
        </p:spPr>
        <p:txBody>
          <a:bodyPr/>
          <a:lstStyle/>
          <a:p>
            <a:pPr marL="342900" indent="-342900">
              <a:spcBef>
                <a:spcPct val="20000"/>
              </a:spcBef>
              <a:buFontTx/>
              <a:buChar char="•"/>
            </a:pPr>
            <a:endParaRPr lang="en-US" sz="2800" b="1">
              <a:solidFill>
                <a:srgbClr val="0000FF"/>
              </a:solidFill>
            </a:endParaRPr>
          </a:p>
          <a:p>
            <a:pPr marL="342900" indent="-342900">
              <a:spcBef>
                <a:spcPct val="20000"/>
              </a:spcBef>
              <a:buFontTx/>
              <a:buChar char="•"/>
            </a:pPr>
            <a:endParaRPr lang="en-US" sz="2800"/>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2451">
                                            <p:txEl>
                                              <p:pRg st="1" end="1"/>
                                            </p:txEl>
                                          </p:spTgt>
                                        </p:tgtEl>
                                        <p:attrNameLst>
                                          <p:attrName>style.visibility</p:attrName>
                                        </p:attrNameLst>
                                      </p:cBhvr>
                                      <p:to>
                                        <p:strVal val="visible"/>
                                      </p:to>
                                    </p:set>
                                    <p:anim calcmode="lin" valueType="num">
                                      <p:cBhvr additive="base">
                                        <p:cTn id="7" dur="1000" fill="hold"/>
                                        <p:tgtEl>
                                          <p:spTgt spid="232451">
                                            <p:txEl>
                                              <p:pRg st="1" end="1"/>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232451">
                                            <p:txEl>
                                              <p:pRg st="1" end="1"/>
                                            </p:txEl>
                                          </p:spTgt>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232451">
                                            <p:txEl>
                                              <p:pRg st="2" end="2"/>
                                            </p:txEl>
                                          </p:spTgt>
                                        </p:tgtEl>
                                        <p:attrNameLst>
                                          <p:attrName>style.visibility</p:attrName>
                                        </p:attrNameLst>
                                      </p:cBhvr>
                                      <p:to>
                                        <p:strVal val="visible"/>
                                      </p:to>
                                    </p:set>
                                    <p:anim calcmode="lin" valueType="num">
                                      <p:cBhvr additive="base">
                                        <p:cTn id="12" dur="1000" fill="hold"/>
                                        <p:tgtEl>
                                          <p:spTgt spid="232451">
                                            <p:txEl>
                                              <p:pRg st="2" end="2"/>
                                            </p:txEl>
                                          </p:spTgt>
                                        </p:tgtEl>
                                        <p:attrNameLst>
                                          <p:attrName>ppt_x</p:attrName>
                                        </p:attrNameLst>
                                      </p:cBhvr>
                                      <p:tavLst>
                                        <p:tav tm="0">
                                          <p:val>
                                            <p:strVal val="#ppt_x"/>
                                          </p:val>
                                        </p:tav>
                                        <p:tav tm="100000">
                                          <p:val>
                                            <p:strVal val="#ppt_x"/>
                                          </p:val>
                                        </p:tav>
                                      </p:tavLst>
                                    </p:anim>
                                    <p:anim calcmode="lin" valueType="num">
                                      <p:cBhvr additive="base">
                                        <p:cTn id="13" dur="1000" fill="hold"/>
                                        <p:tgtEl>
                                          <p:spTgt spid="232451">
                                            <p:txEl>
                                              <p:pRg st="2" end="2"/>
                                            </p:txEl>
                                          </p:spTgt>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232451">
                                            <p:txEl>
                                              <p:pRg st="3" end="3"/>
                                            </p:txEl>
                                          </p:spTgt>
                                        </p:tgtEl>
                                        <p:attrNameLst>
                                          <p:attrName>style.visibility</p:attrName>
                                        </p:attrNameLst>
                                      </p:cBhvr>
                                      <p:to>
                                        <p:strVal val="visible"/>
                                      </p:to>
                                    </p:set>
                                    <p:anim calcmode="lin" valueType="num">
                                      <p:cBhvr additive="base">
                                        <p:cTn id="17" dur="1000" fill="hold"/>
                                        <p:tgtEl>
                                          <p:spTgt spid="232451">
                                            <p:txEl>
                                              <p:pRg st="3" end="3"/>
                                            </p:txEl>
                                          </p:spTgt>
                                        </p:tgtEl>
                                        <p:attrNameLst>
                                          <p:attrName>ppt_x</p:attrName>
                                        </p:attrNameLst>
                                      </p:cBhvr>
                                      <p:tavLst>
                                        <p:tav tm="0">
                                          <p:val>
                                            <p:strVal val="#ppt_x"/>
                                          </p:val>
                                        </p:tav>
                                        <p:tav tm="100000">
                                          <p:val>
                                            <p:strVal val="#ppt_x"/>
                                          </p:val>
                                        </p:tav>
                                      </p:tavLst>
                                    </p:anim>
                                    <p:anim calcmode="lin" valueType="num">
                                      <p:cBhvr additive="base">
                                        <p:cTn id="18" dur="1000" fill="hold"/>
                                        <p:tgtEl>
                                          <p:spTgt spid="232451">
                                            <p:txEl>
                                              <p:pRg st="3" end="3"/>
                                            </p:txEl>
                                          </p:spTgt>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nodeType="afterEffect">
                                  <p:stCondLst>
                                    <p:cond delay="0"/>
                                  </p:stCondLst>
                                  <p:childTnLst>
                                    <p:set>
                                      <p:cBhvr>
                                        <p:cTn id="21" dur="1" fill="hold">
                                          <p:stCondLst>
                                            <p:cond delay="0"/>
                                          </p:stCondLst>
                                        </p:cTn>
                                        <p:tgtEl>
                                          <p:spTgt spid="232451">
                                            <p:txEl>
                                              <p:pRg st="4" end="4"/>
                                            </p:txEl>
                                          </p:spTgt>
                                        </p:tgtEl>
                                        <p:attrNameLst>
                                          <p:attrName>style.visibility</p:attrName>
                                        </p:attrNameLst>
                                      </p:cBhvr>
                                      <p:to>
                                        <p:strVal val="visible"/>
                                      </p:to>
                                    </p:set>
                                    <p:anim calcmode="lin" valueType="num">
                                      <p:cBhvr additive="base">
                                        <p:cTn id="22" dur="1000" fill="hold"/>
                                        <p:tgtEl>
                                          <p:spTgt spid="232451">
                                            <p:txEl>
                                              <p:pRg st="4" end="4"/>
                                            </p:txEl>
                                          </p:spTgt>
                                        </p:tgtEl>
                                        <p:attrNameLst>
                                          <p:attrName>ppt_x</p:attrName>
                                        </p:attrNameLst>
                                      </p:cBhvr>
                                      <p:tavLst>
                                        <p:tav tm="0">
                                          <p:val>
                                            <p:strVal val="#ppt_x"/>
                                          </p:val>
                                        </p:tav>
                                        <p:tav tm="100000">
                                          <p:val>
                                            <p:strVal val="#ppt_x"/>
                                          </p:val>
                                        </p:tav>
                                      </p:tavLst>
                                    </p:anim>
                                    <p:anim calcmode="lin" valueType="num">
                                      <p:cBhvr additive="base">
                                        <p:cTn id="23" dur="1000" fill="hold"/>
                                        <p:tgtEl>
                                          <p:spTgt spid="232451">
                                            <p:txEl>
                                              <p:pRg st="4" end="4"/>
                                            </p:txEl>
                                          </p:spTgt>
                                        </p:tgtEl>
                                        <p:attrNameLst>
                                          <p:attrName>ppt_y</p:attrName>
                                        </p:attrNameLst>
                                      </p:cBhvr>
                                      <p:tavLst>
                                        <p:tav tm="0">
                                          <p:val>
                                            <p:strVal val="1+#ppt_h/2"/>
                                          </p:val>
                                        </p:tav>
                                        <p:tav tm="100000">
                                          <p:val>
                                            <p:strVal val="#ppt_y"/>
                                          </p:val>
                                        </p:tav>
                                      </p:tavLst>
                                    </p:anim>
                                  </p:childTnLst>
                                </p:cTn>
                              </p:par>
                            </p:childTnLst>
                          </p:cTn>
                        </p:par>
                        <p:par>
                          <p:cTn id="24" fill="hold">
                            <p:stCondLst>
                              <p:cond delay="4000"/>
                            </p:stCondLst>
                            <p:childTnLst>
                              <p:par>
                                <p:cTn id="25" presetID="2" presetClass="entr" presetSubtype="4" fill="hold" nodeType="afterEffect">
                                  <p:stCondLst>
                                    <p:cond delay="0"/>
                                  </p:stCondLst>
                                  <p:childTnLst>
                                    <p:set>
                                      <p:cBhvr>
                                        <p:cTn id="26" dur="1" fill="hold">
                                          <p:stCondLst>
                                            <p:cond delay="0"/>
                                          </p:stCondLst>
                                        </p:cTn>
                                        <p:tgtEl>
                                          <p:spTgt spid="232451">
                                            <p:txEl>
                                              <p:pRg st="5" end="5"/>
                                            </p:txEl>
                                          </p:spTgt>
                                        </p:tgtEl>
                                        <p:attrNameLst>
                                          <p:attrName>style.visibility</p:attrName>
                                        </p:attrNameLst>
                                      </p:cBhvr>
                                      <p:to>
                                        <p:strVal val="visible"/>
                                      </p:to>
                                    </p:set>
                                    <p:anim calcmode="lin" valueType="num">
                                      <p:cBhvr additive="base">
                                        <p:cTn id="27" dur="1000" fill="hold"/>
                                        <p:tgtEl>
                                          <p:spTgt spid="232451">
                                            <p:txEl>
                                              <p:pRg st="5" end="5"/>
                                            </p:txEl>
                                          </p:spTgt>
                                        </p:tgtEl>
                                        <p:attrNameLst>
                                          <p:attrName>ppt_x</p:attrName>
                                        </p:attrNameLst>
                                      </p:cBhvr>
                                      <p:tavLst>
                                        <p:tav tm="0">
                                          <p:val>
                                            <p:strVal val="#ppt_x"/>
                                          </p:val>
                                        </p:tav>
                                        <p:tav tm="100000">
                                          <p:val>
                                            <p:strVal val="#ppt_x"/>
                                          </p:val>
                                        </p:tav>
                                      </p:tavLst>
                                    </p:anim>
                                    <p:anim calcmode="lin" valueType="num">
                                      <p:cBhvr additive="base">
                                        <p:cTn id="28" dur="1000" fill="hold"/>
                                        <p:tgtEl>
                                          <p:spTgt spid="232451">
                                            <p:txEl>
                                              <p:pRg st="5" end="5"/>
                                            </p:txEl>
                                          </p:spTgt>
                                        </p:tgtEl>
                                        <p:attrNameLst>
                                          <p:attrName>ppt_y</p:attrName>
                                        </p:attrNameLst>
                                      </p:cBhvr>
                                      <p:tavLst>
                                        <p:tav tm="0">
                                          <p:val>
                                            <p:strVal val="1+#ppt_h/2"/>
                                          </p:val>
                                        </p:tav>
                                        <p:tav tm="100000">
                                          <p:val>
                                            <p:strVal val="#ppt_y"/>
                                          </p:val>
                                        </p:tav>
                                      </p:tavLst>
                                    </p:anim>
                                  </p:childTnLst>
                                </p:cTn>
                              </p:par>
                            </p:childTnLst>
                          </p:cTn>
                        </p:par>
                        <p:par>
                          <p:cTn id="29" fill="hold">
                            <p:stCondLst>
                              <p:cond delay="5000"/>
                            </p:stCondLst>
                            <p:childTnLst>
                              <p:par>
                                <p:cTn id="30" presetID="10" presetClass="entr" presetSubtype="0" fill="hold" nodeType="afterEffect">
                                  <p:stCondLst>
                                    <p:cond delay="0"/>
                                  </p:stCondLst>
                                  <p:childTnLst>
                                    <p:set>
                                      <p:cBhvr>
                                        <p:cTn id="31" dur="1" fill="hold">
                                          <p:stCondLst>
                                            <p:cond delay="0"/>
                                          </p:stCondLst>
                                        </p:cTn>
                                        <p:tgtEl>
                                          <p:spTgt spid="232459"/>
                                        </p:tgtEl>
                                        <p:attrNameLst>
                                          <p:attrName>style.visibility</p:attrName>
                                        </p:attrNameLst>
                                      </p:cBhvr>
                                      <p:to>
                                        <p:strVal val="visible"/>
                                      </p:to>
                                    </p:set>
                                    <p:animEffect transition="in" filter="fade">
                                      <p:cBhvr>
                                        <p:cTn id="32" dur="1000"/>
                                        <p:tgtEl>
                                          <p:spTgt spid="232459"/>
                                        </p:tgtEl>
                                      </p:cBhvr>
                                    </p:animEffect>
                                  </p:childTnLst>
                                </p:cTn>
                              </p:par>
                            </p:childTnLst>
                          </p:cTn>
                        </p:par>
                        <p:par>
                          <p:cTn id="33" fill="hold">
                            <p:stCondLst>
                              <p:cond delay="6000"/>
                            </p:stCondLst>
                            <p:childTnLst>
                              <p:par>
                                <p:cTn id="34" presetID="10" presetClass="entr" presetSubtype="0" fill="hold" nodeType="afterEffect">
                                  <p:stCondLst>
                                    <p:cond delay="0"/>
                                  </p:stCondLst>
                                  <p:childTnLst>
                                    <p:set>
                                      <p:cBhvr>
                                        <p:cTn id="35" dur="1" fill="hold">
                                          <p:stCondLst>
                                            <p:cond delay="0"/>
                                          </p:stCondLst>
                                        </p:cTn>
                                        <p:tgtEl>
                                          <p:spTgt spid="232454"/>
                                        </p:tgtEl>
                                        <p:attrNameLst>
                                          <p:attrName>style.visibility</p:attrName>
                                        </p:attrNameLst>
                                      </p:cBhvr>
                                      <p:to>
                                        <p:strVal val="visible"/>
                                      </p:to>
                                    </p:set>
                                    <p:animEffect transition="in" filter="fade">
                                      <p:cBhvr>
                                        <p:cTn id="36" dur="1000"/>
                                        <p:tgtEl>
                                          <p:spTgt spid="232454"/>
                                        </p:tgtEl>
                                      </p:cBhvr>
                                    </p:animEffect>
                                  </p:childTnLst>
                                </p:cTn>
                              </p:par>
                            </p:childTnLst>
                          </p:cTn>
                        </p:par>
                        <p:par>
                          <p:cTn id="37" fill="hold">
                            <p:stCondLst>
                              <p:cond delay="7000"/>
                            </p:stCondLst>
                            <p:childTnLst>
                              <p:par>
                                <p:cTn id="38" presetID="10" presetClass="entr" presetSubtype="0" fill="hold" nodeType="afterEffect">
                                  <p:stCondLst>
                                    <p:cond delay="0"/>
                                  </p:stCondLst>
                                  <p:childTnLst>
                                    <p:set>
                                      <p:cBhvr>
                                        <p:cTn id="39" dur="1" fill="hold">
                                          <p:stCondLst>
                                            <p:cond delay="0"/>
                                          </p:stCondLst>
                                        </p:cTn>
                                        <p:tgtEl>
                                          <p:spTgt spid="232455"/>
                                        </p:tgtEl>
                                        <p:attrNameLst>
                                          <p:attrName>style.visibility</p:attrName>
                                        </p:attrNameLst>
                                      </p:cBhvr>
                                      <p:to>
                                        <p:strVal val="visible"/>
                                      </p:to>
                                    </p:set>
                                    <p:animEffect transition="in" filter="fade">
                                      <p:cBhvr>
                                        <p:cTn id="40" dur="2000"/>
                                        <p:tgtEl>
                                          <p:spTgt spid="232455"/>
                                        </p:tgtEl>
                                      </p:cBhvr>
                                    </p:animEffect>
                                  </p:childTnLst>
                                </p:cTn>
                              </p:par>
                            </p:childTnLst>
                          </p:cTn>
                        </p:par>
                        <p:par>
                          <p:cTn id="41" fill="hold">
                            <p:stCondLst>
                              <p:cond delay="9000"/>
                            </p:stCondLst>
                            <p:childTnLst>
                              <p:par>
                                <p:cTn id="42" presetID="10" presetClass="entr" presetSubtype="0" fill="hold" nodeType="afterEffect">
                                  <p:stCondLst>
                                    <p:cond delay="0"/>
                                  </p:stCondLst>
                                  <p:childTnLst>
                                    <p:set>
                                      <p:cBhvr>
                                        <p:cTn id="43" dur="1" fill="hold">
                                          <p:stCondLst>
                                            <p:cond delay="0"/>
                                          </p:stCondLst>
                                        </p:cTn>
                                        <p:tgtEl>
                                          <p:spTgt spid="232457"/>
                                        </p:tgtEl>
                                        <p:attrNameLst>
                                          <p:attrName>style.visibility</p:attrName>
                                        </p:attrNameLst>
                                      </p:cBhvr>
                                      <p:to>
                                        <p:strVal val="visible"/>
                                      </p:to>
                                    </p:set>
                                    <p:animEffect transition="in" filter="fade">
                                      <p:cBhvr>
                                        <p:cTn id="44" dur="1000"/>
                                        <p:tgtEl>
                                          <p:spTgt spid="232457"/>
                                        </p:tgtEl>
                                      </p:cBhvr>
                                    </p:animEffect>
                                  </p:childTnLst>
                                </p:cTn>
                              </p:par>
                            </p:childTnLst>
                          </p:cTn>
                        </p:par>
                        <p:par>
                          <p:cTn id="45" fill="hold">
                            <p:stCondLst>
                              <p:cond delay="10000"/>
                            </p:stCondLst>
                            <p:childTnLst>
                              <p:par>
                                <p:cTn id="46" presetID="10" presetClass="entr" presetSubtype="0" fill="hold" nodeType="afterEffect">
                                  <p:stCondLst>
                                    <p:cond delay="0"/>
                                  </p:stCondLst>
                                  <p:childTnLst>
                                    <p:set>
                                      <p:cBhvr>
                                        <p:cTn id="47" dur="1" fill="hold">
                                          <p:stCondLst>
                                            <p:cond delay="0"/>
                                          </p:stCondLst>
                                        </p:cTn>
                                        <p:tgtEl>
                                          <p:spTgt spid="232452"/>
                                        </p:tgtEl>
                                        <p:attrNameLst>
                                          <p:attrName>style.visibility</p:attrName>
                                        </p:attrNameLst>
                                      </p:cBhvr>
                                      <p:to>
                                        <p:strVal val="visible"/>
                                      </p:to>
                                    </p:set>
                                    <p:animEffect transition="in" filter="fade">
                                      <p:cBhvr>
                                        <p:cTn id="48" dur="1000"/>
                                        <p:tgtEl>
                                          <p:spTgt spid="232452"/>
                                        </p:tgtEl>
                                      </p:cBhvr>
                                    </p:animEffect>
                                  </p:childTnLst>
                                </p:cTn>
                              </p:par>
                            </p:childTnLst>
                          </p:cTn>
                        </p:par>
                        <p:par>
                          <p:cTn id="49" fill="hold">
                            <p:stCondLst>
                              <p:cond delay="11000"/>
                            </p:stCondLst>
                            <p:childTnLst>
                              <p:par>
                                <p:cTn id="50" presetID="10" presetClass="entr" presetSubtype="0" fill="hold" nodeType="afterEffect">
                                  <p:stCondLst>
                                    <p:cond delay="0"/>
                                  </p:stCondLst>
                                  <p:childTnLst>
                                    <p:set>
                                      <p:cBhvr>
                                        <p:cTn id="51" dur="1" fill="hold">
                                          <p:stCondLst>
                                            <p:cond delay="0"/>
                                          </p:stCondLst>
                                        </p:cTn>
                                        <p:tgtEl>
                                          <p:spTgt spid="232456"/>
                                        </p:tgtEl>
                                        <p:attrNameLst>
                                          <p:attrName>style.visibility</p:attrName>
                                        </p:attrNameLst>
                                      </p:cBhvr>
                                      <p:to>
                                        <p:strVal val="visible"/>
                                      </p:to>
                                    </p:set>
                                    <p:animEffect transition="in" filter="fade">
                                      <p:cBhvr>
                                        <p:cTn id="52" dur="1000"/>
                                        <p:tgtEl>
                                          <p:spTgt spid="232456"/>
                                        </p:tgtEl>
                                      </p:cBhvr>
                                    </p:animEffect>
                                  </p:childTnLst>
                                </p:cTn>
                              </p:par>
                              <p:par>
                                <p:cTn id="53" presetID="10" presetClass="entr" presetSubtype="0" fill="hold" nodeType="withEffect">
                                  <p:stCondLst>
                                    <p:cond delay="0"/>
                                  </p:stCondLst>
                                  <p:childTnLst>
                                    <p:set>
                                      <p:cBhvr>
                                        <p:cTn id="54" dur="1" fill="hold">
                                          <p:stCondLst>
                                            <p:cond delay="0"/>
                                          </p:stCondLst>
                                        </p:cTn>
                                        <p:tgtEl>
                                          <p:spTgt spid="232453"/>
                                        </p:tgtEl>
                                        <p:attrNameLst>
                                          <p:attrName>style.visibility</p:attrName>
                                        </p:attrNameLst>
                                      </p:cBhvr>
                                      <p:to>
                                        <p:strVal val="visible"/>
                                      </p:to>
                                    </p:set>
                                    <p:animEffect transition="in" filter="fade">
                                      <p:cBhvr>
                                        <p:cTn id="55" dur="1000"/>
                                        <p:tgtEl>
                                          <p:spTgt spid="232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451"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336699">
            <a:alpha val="0"/>
          </a:srgb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b="1" dirty="0" smtClean="0">
                <a:solidFill>
                  <a:srgbClr val="00CC00"/>
                </a:solidFill>
                <a:latin typeface="Tahoma" pitchFamily="34" charset="0"/>
              </a:rPr>
              <a:t>Trends in Responsible Tourism</a:t>
            </a:r>
            <a:endParaRPr lang="en-US" dirty="0"/>
          </a:p>
        </p:txBody>
      </p:sp>
      <p:sp>
        <p:nvSpPr>
          <p:cNvPr id="6" name="Content Placeholder 5"/>
          <p:cNvSpPr>
            <a:spLocks noGrp="1"/>
          </p:cNvSpPr>
          <p:nvPr>
            <p:ph idx="1"/>
          </p:nvPr>
        </p:nvSpPr>
        <p:spPr/>
        <p:txBody>
          <a:bodyPr/>
          <a:lstStyle/>
          <a:p>
            <a:pPr>
              <a:buNone/>
            </a:pPr>
            <a:endParaRPr lang="en-US" b="1" dirty="0" smtClean="0">
              <a:solidFill>
                <a:srgbClr val="3333CC"/>
              </a:solidFill>
            </a:endParaRPr>
          </a:p>
          <a:p>
            <a:pPr>
              <a:buNone/>
            </a:pPr>
            <a:r>
              <a:rPr lang="en-US" b="1" dirty="0" smtClean="0">
                <a:solidFill>
                  <a:srgbClr val="3333CC"/>
                </a:solidFill>
              </a:rPr>
              <a:t>1. Major Growth: Coastal and Marine Tourism</a:t>
            </a:r>
          </a:p>
          <a:p>
            <a:pPr>
              <a:buNone/>
            </a:pPr>
            <a:r>
              <a:rPr lang="en-US" b="1" dirty="0" smtClean="0">
                <a:solidFill>
                  <a:srgbClr val="3333CC"/>
                </a:solidFill>
              </a:rPr>
              <a:t>2. Consumer &amp; Industry Demand</a:t>
            </a:r>
          </a:p>
          <a:p>
            <a:pPr>
              <a:buNone/>
            </a:pPr>
            <a:r>
              <a:rPr lang="en-US" b="1" dirty="0" smtClean="0">
                <a:solidFill>
                  <a:srgbClr val="3333CC"/>
                </a:solidFill>
              </a:rPr>
              <a:t>3. Setting Standards: Certification</a:t>
            </a:r>
          </a:p>
          <a:p>
            <a:pPr>
              <a:buNone/>
            </a:pPr>
            <a:r>
              <a:rPr lang="en-US" b="1" dirty="0" smtClean="0">
                <a:solidFill>
                  <a:srgbClr val="3333CC"/>
                </a:solidFill>
              </a:rPr>
              <a:t>4. Expanding the Definition: Travelers  </a:t>
            </a:r>
          </a:p>
          <a:p>
            <a:pPr>
              <a:buNone/>
            </a:pPr>
            <a:r>
              <a:rPr lang="en-US" b="1" dirty="0" smtClean="0">
                <a:solidFill>
                  <a:srgbClr val="3333CC"/>
                </a:solidFill>
              </a:rPr>
              <a:t>    Philanthropy</a:t>
            </a:r>
          </a:p>
          <a:p>
            <a:pPr>
              <a:buNone/>
            </a:pPr>
            <a:endParaRPr lang="en-US" dirty="0"/>
          </a:p>
        </p:txBody>
      </p:sp>
      <p:pic>
        <p:nvPicPr>
          <p:cNvPr id="4" name="Picture 5"/>
          <p:cNvPicPr>
            <a:picLocks noChangeAspect="1" noChangeArrowheads="1"/>
          </p:cNvPicPr>
          <p:nvPr/>
        </p:nvPicPr>
        <p:blipFill>
          <a:blip r:embed="rId2" cstate="print"/>
          <a:srcRect/>
          <a:stretch>
            <a:fillRect/>
          </a:stretch>
        </p:blipFill>
        <p:spPr bwMode="auto">
          <a:xfrm>
            <a:off x="0" y="5715000"/>
            <a:ext cx="9144000" cy="1143000"/>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336699">
            <a:alpha val="0"/>
          </a:srgbClr>
        </a:solidFill>
        <a:effectLst/>
      </p:bgPr>
    </p:bg>
    <p:spTree>
      <p:nvGrpSpPr>
        <p:cNvPr id="1" name=""/>
        <p:cNvGrpSpPr/>
        <p:nvPr/>
      </p:nvGrpSpPr>
      <p:grpSpPr>
        <a:xfrm>
          <a:off x="0" y="0"/>
          <a:ext cx="0" cy="0"/>
          <a:chOff x="0" y="0"/>
          <a:chExt cx="0" cy="0"/>
        </a:xfrm>
      </p:grpSpPr>
      <p:sp>
        <p:nvSpPr>
          <p:cNvPr id="262146" name="Rectangle 2"/>
          <p:cNvSpPr>
            <a:spLocks noGrp="1" noChangeArrowheads="1"/>
          </p:cNvSpPr>
          <p:nvPr>
            <p:ph type="ctrTitle"/>
          </p:nvPr>
        </p:nvSpPr>
        <p:spPr/>
        <p:txBody>
          <a:bodyPr>
            <a:normAutofit/>
          </a:bodyPr>
          <a:lstStyle/>
          <a:p>
            <a:r>
              <a:rPr lang="en-US" b="1" dirty="0">
                <a:solidFill>
                  <a:srgbClr val="00CC00"/>
                </a:solidFill>
                <a:latin typeface="Tahoma" pitchFamily="34" charset="0"/>
              </a:rPr>
              <a:t>Trends in </a:t>
            </a:r>
            <a:r>
              <a:rPr lang="en-US" b="1" dirty="0" smtClean="0">
                <a:solidFill>
                  <a:srgbClr val="00CC00"/>
                </a:solidFill>
                <a:latin typeface="Tahoma" pitchFamily="34" charset="0"/>
              </a:rPr>
              <a:t>Responsible Tourism</a:t>
            </a:r>
            <a:endParaRPr lang="en-US" b="1" dirty="0">
              <a:solidFill>
                <a:srgbClr val="00CC00"/>
              </a:solidFill>
              <a:latin typeface="Tahoma" pitchFamily="34" charset="0"/>
            </a:endParaRPr>
          </a:p>
        </p:txBody>
      </p:sp>
      <p:sp>
        <p:nvSpPr>
          <p:cNvPr id="262147" name="Rectangle 3"/>
          <p:cNvSpPr>
            <a:spLocks noGrp="1" noChangeArrowheads="1"/>
          </p:cNvSpPr>
          <p:nvPr>
            <p:ph type="subTitle" idx="1"/>
          </p:nvPr>
        </p:nvSpPr>
        <p:spPr>
          <a:xfrm>
            <a:off x="1143000" y="3886200"/>
            <a:ext cx="7772400" cy="1836738"/>
          </a:xfrm>
        </p:spPr>
        <p:txBody>
          <a:bodyPr/>
          <a:lstStyle/>
          <a:p>
            <a:r>
              <a:rPr lang="en-US" sz="2800" b="1" dirty="0">
                <a:solidFill>
                  <a:schemeClr val="tx2"/>
                </a:solidFill>
                <a:latin typeface="Tahoma" pitchFamily="34" charset="0"/>
              </a:rPr>
              <a:t>     </a:t>
            </a:r>
            <a:r>
              <a:rPr lang="en-US" sz="2800" b="1" dirty="0" smtClean="0">
                <a:solidFill>
                  <a:srgbClr val="0000FF"/>
                </a:solidFill>
                <a:latin typeface="Tahoma" pitchFamily="34" charset="0"/>
              </a:rPr>
              <a:t>(1) Coastal &amp; Marine Tourism</a:t>
            </a:r>
            <a:endParaRPr lang="en-US" sz="2800" b="1" dirty="0">
              <a:solidFill>
                <a:srgbClr val="0000FF"/>
              </a:solidFill>
              <a:latin typeface="Tahoma" pitchFamily="34" charset="0"/>
            </a:endParaRPr>
          </a:p>
        </p:txBody>
      </p:sp>
      <p:pic>
        <p:nvPicPr>
          <p:cNvPr id="262149" name="Picture 5"/>
          <p:cNvPicPr>
            <a:picLocks noChangeAspect="1" noChangeArrowheads="1"/>
          </p:cNvPicPr>
          <p:nvPr/>
        </p:nvPicPr>
        <p:blipFill>
          <a:blip r:embed="rId3" cstate="print"/>
          <a:srcRect/>
          <a:stretch>
            <a:fillRect/>
          </a:stretch>
        </p:blipFill>
        <p:spPr bwMode="auto">
          <a:xfrm>
            <a:off x="0" y="5861050"/>
            <a:ext cx="9144000" cy="996950"/>
          </a:xfrm>
          <a:prstGeom prst="rect">
            <a:avLst/>
          </a:prstGeom>
          <a:noFill/>
        </p:spPr>
      </p:pic>
    </p:spTree>
  </p:cSld>
  <p:clrMapOvr>
    <a:masterClrMapping/>
  </p:clrMapOvr>
  <p:transition spd="med">
    <p:zoom dir="in"/>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36699">
            <a:alpha val="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Assignment: </a:t>
            </a:r>
            <a:br>
              <a:rPr lang="en-US" dirty="0" smtClean="0"/>
            </a:br>
            <a:r>
              <a:rPr lang="en-US" dirty="0" smtClean="0"/>
              <a:t>“Make us feel uncomfortable”</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We’re not a destination of choice</a:t>
            </a:r>
          </a:p>
          <a:p>
            <a:r>
              <a:rPr lang="en-US" dirty="0" smtClean="0"/>
              <a:t>We’re a drive through</a:t>
            </a:r>
          </a:p>
          <a:p>
            <a:r>
              <a:rPr lang="en-US" dirty="0" smtClean="0"/>
              <a:t>1</a:t>
            </a:r>
            <a:r>
              <a:rPr lang="en-US" baseline="30000" dirty="0" smtClean="0"/>
              <a:t>st</a:t>
            </a:r>
            <a:r>
              <a:rPr lang="en-US" dirty="0" smtClean="0"/>
              <a:t> polluted river in the hemisphere</a:t>
            </a:r>
          </a:p>
          <a:p>
            <a:r>
              <a:rPr lang="en-US" dirty="0" smtClean="0"/>
              <a:t>The bad, good &amp; ugly</a:t>
            </a:r>
          </a:p>
          <a:p>
            <a:r>
              <a:rPr lang="en-US" dirty="0" err="1" smtClean="0"/>
              <a:t>Unpure</a:t>
            </a:r>
            <a:r>
              <a:rPr lang="en-US" dirty="0" smtClean="0"/>
              <a:t> landscape; creating eco-industrial tourism</a:t>
            </a:r>
          </a:p>
          <a:p>
            <a:r>
              <a:rPr lang="en-US" dirty="0" smtClean="0"/>
              <a:t>Rejuvenation of polluted &amp; scared, post-industrial landscapes </a:t>
            </a:r>
          </a:p>
          <a:p>
            <a:r>
              <a:rPr lang="en-US" dirty="0" smtClean="0"/>
              <a:t>We don’t have a choice: live with, deal with, or manage it.</a:t>
            </a:r>
          </a:p>
          <a:p>
            <a:r>
              <a:rPr lang="en-US" dirty="0" smtClean="0"/>
              <a:t>“If the times aren’t ripe for change, then ripen the times.” </a:t>
            </a:r>
            <a:r>
              <a:rPr lang="en-US" sz="2200" dirty="0" smtClean="0"/>
              <a:t>(Dorothy Height)</a:t>
            </a:r>
            <a:endParaRPr lang="en-US" sz="22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336699">
            <a:alpha val="0"/>
          </a:srgbClr>
        </a:solidFill>
        <a:effectLst/>
      </p:bgPr>
    </p:bg>
    <p:spTree>
      <p:nvGrpSpPr>
        <p:cNvPr id="1" name=""/>
        <p:cNvGrpSpPr/>
        <p:nvPr/>
      </p:nvGrpSpPr>
      <p:grpSpPr>
        <a:xfrm>
          <a:off x="0" y="0"/>
          <a:ext cx="0" cy="0"/>
          <a:chOff x="0" y="0"/>
          <a:chExt cx="0" cy="0"/>
        </a:xfrm>
      </p:grpSpPr>
      <p:sp>
        <p:nvSpPr>
          <p:cNvPr id="949250" name="Rectangle 2"/>
          <p:cNvSpPr>
            <a:spLocks noGrp="1" noChangeArrowheads="1"/>
          </p:cNvSpPr>
          <p:nvPr>
            <p:ph type="title"/>
          </p:nvPr>
        </p:nvSpPr>
        <p:spPr>
          <a:xfrm>
            <a:off x="457200" y="0"/>
            <a:ext cx="8229600" cy="1417638"/>
          </a:xfrm>
        </p:spPr>
        <p:txBody>
          <a:bodyPr/>
          <a:lstStyle/>
          <a:p>
            <a:r>
              <a:rPr lang="en-US" sz="3600" b="1">
                <a:solidFill>
                  <a:srgbClr val="009900"/>
                </a:solidFill>
              </a:rPr>
              <a:t>Coastal &amp; Marine Tourism Trends</a:t>
            </a:r>
          </a:p>
        </p:txBody>
      </p:sp>
      <p:sp>
        <p:nvSpPr>
          <p:cNvPr id="949251" name="Rectangle 3"/>
          <p:cNvSpPr>
            <a:spLocks noGrp="1" noChangeArrowheads="1"/>
          </p:cNvSpPr>
          <p:nvPr>
            <p:ph type="body" idx="1"/>
          </p:nvPr>
        </p:nvSpPr>
        <p:spPr>
          <a:xfrm>
            <a:off x="457200" y="1371600"/>
            <a:ext cx="8229600" cy="4572000"/>
          </a:xfrm>
        </p:spPr>
        <p:txBody>
          <a:bodyPr/>
          <a:lstStyle/>
          <a:p>
            <a:pPr>
              <a:lnSpc>
                <a:spcPct val="80000"/>
              </a:lnSpc>
              <a:buClr>
                <a:srgbClr val="008000"/>
              </a:buClr>
              <a:buFont typeface="Wingdings" pitchFamily="2" charset="2"/>
              <a:buChar char="v"/>
            </a:pPr>
            <a:r>
              <a:rPr lang="en-US" sz="2400" b="1"/>
              <a:t>Among oldest &amp; largest segments of industry</a:t>
            </a:r>
          </a:p>
          <a:p>
            <a:pPr lvl="2">
              <a:lnSpc>
                <a:spcPct val="80000"/>
              </a:lnSpc>
              <a:buClr>
                <a:srgbClr val="008000"/>
              </a:buClr>
              <a:buFont typeface="Wingdings" pitchFamily="2" charset="2"/>
              <a:buChar char="v"/>
            </a:pPr>
            <a:endParaRPr lang="en-US" b="1"/>
          </a:p>
          <a:p>
            <a:pPr>
              <a:lnSpc>
                <a:spcPct val="80000"/>
              </a:lnSpc>
              <a:buClr>
                <a:srgbClr val="008000"/>
              </a:buClr>
              <a:buFont typeface="Wingdings" pitchFamily="2" charset="2"/>
              <a:buChar char="v"/>
            </a:pPr>
            <a:r>
              <a:rPr lang="en-US" sz="2400" b="1"/>
              <a:t>19</a:t>
            </a:r>
            <a:r>
              <a:rPr lang="en-US" sz="2400" b="1" baseline="30000"/>
              <a:t>th</a:t>
            </a:r>
            <a:r>
              <a:rPr lang="en-US" sz="2400" b="1"/>
              <a:t> century: wealthy in Europe &amp; US</a:t>
            </a:r>
          </a:p>
          <a:p>
            <a:pPr>
              <a:lnSpc>
                <a:spcPct val="80000"/>
              </a:lnSpc>
              <a:buClr>
                <a:srgbClr val="008000"/>
              </a:buClr>
              <a:buFont typeface="Wingdings" pitchFamily="2" charset="2"/>
              <a:buChar char="v"/>
            </a:pPr>
            <a:endParaRPr lang="en-US" sz="2400" b="1"/>
          </a:p>
          <a:p>
            <a:pPr>
              <a:lnSpc>
                <a:spcPct val="80000"/>
              </a:lnSpc>
              <a:buClr>
                <a:srgbClr val="008000"/>
              </a:buClr>
              <a:buFont typeface="Wingdings" pitchFamily="2" charset="2"/>
              <a:buChar char="v"/>
            </a:pPr>
            <a:r>
              <a:rPr lang="en-US" sz="2400" b="1"/>
              <a:t>20</a:t>
            </a:r>
            <a:r>
              <a:rPr lang="en-US" sz="2400" b="1" baseline="30000"/>
              <a:t>th</a:t>
            </a:r>
            <a:r>
              <a:rPr lang="en-US" sz="2400" b="1"/>
              <a:t> century: wider market </a:t>
            </a:r>
            <a:endParaRPr lang="en-US" sz="2400" b="1" baseline="30000"/>
          </a:p>
          <a:p>
            <a:pPr lvl="1">
              <a:lnSpc>
                <a:spcPct val="80000"/>
              </a:lnSpc>
              <a:buClr>
                <a:srgbClr val="008000"/>
              </a:buClr>
              <a:buFont typeface="Wingdings" pitchFamily="2" charset="2"/>
              <a:buChar char="v"/>
            </a:pPr>
            <a:endParaRPr lang="en-US" sz="2400" b="1"/>
          </a:p>
          <a:p>
            <a:pPr>
              <a:lnSpc>
                <a:spcPct val="80000"/>
              </a:lnSpc>
              <a:buClr>
                <a:srgbClr val="008000"/>
              </a:buClr>
              <a:buFont typeface="Wingdings" pitchFamily="2" charset="2"/>
              <a:buChar char="v"/>
            </a:pPr>
            <a:r>
              <a:rPr lang="en-US" sz="2400" b="1"/>
              <a:t>International travel increased, esp. to developing countries</a:t>
            </a:r>
          </a:p>
          <a:p>
            <a:pPr lvl="1">
              <a:lnSpc>
                <a:spcPct val="80000"/>
              </a:lnSpc>
              <a:buClr>
                <a:srgbClr val="008000"/>
              </a:buClr>
              <a:buFont typeface="Wingdings" pitchFamily="2" charset="2"/>
              <a:buChar char="v"/>
            </a:pPr>
            <a:endParaRPr lang="en-US" sz="2400" b="1"/>
          </a:p>
          <a:p>
            <a:pPr>
              <a:lnSpc>
                <a:spcPct val="80000"/>
              </a:lnSpc>
              <a:buClr>
                <a:srgbClr val="008000"/>
              </a:buClr>
              <a:buFont typeface="Wingdings" pitchFamily="2" charset="2"/>
              <a:buChar char="v"/>
            </a:pPr>
            <a:r>
              <a:rPr lang="en-US" sz="2400" b="1"/>
              <a:t>Characterized by two types of </a:t>
            </a:r>
            <a:r>
              <a:rPr lang="en-US" sz="2400" b="1" i="1"/>
              <a:t>mass</a:t>
            </a:r>
            <a:r>
              <a:rPr lang="en-US" sz="2400" b="1"/>
              <a:t> </a:t>
            </a:r>
            <a:r>
              <a:rPr lang="en-US" sz="2400" b="1" i="1"/>
              <a:t>tourism</a:t>
            </a:r>
            <a:r>
              <a:rPr lang="en-US" sz="2400" b="1"/>
              <a:t>: </a:t>
            </a:r>
          </a:p>
          <a:p>
            <a:pPr lvl="1">
              <a:lnSpc>
                <a:spcPct val="80000"/>
              </a:lnSpc>
              <a:buClr>
                <a:srgbClr val="008000"/>
              </a:buClr>
              <a:buFont typeface="Wingdings" pitchFamily="2" charset="2"/>
              <a:buChar char="v"/>
            </a:pPr>
            <a:r>
              <a:rPr lang="en-US" sz="1600" b="1">
                <a:solidFill>
                  <a:srgbClr val="008000"/>
                </a:solidFill>
              </a:rPr>
              <a:t>Cruise tourism</a:t>
            </a:r>
          </a:p>
          <a:p>
            <a:pPr lvl="1">
              <a:lnSpc>
                <a:spcPct val="80000"/>
              </a:lnSpc>
              <a:buClr>
                <a:srgbClr val="008000"/>
              </a:buClr>
              <a:buFont typeface="Wingdings" pitchFamily="2" charset="2"/>
              <a:buChar char="v"/>
            </a:pPr>
            <a:r>
              <a:rPr lang="en-US" sz="1600" b="1">
                <a:solidFill>
                  <a:srgbClr val="008000"/>
                </a:solidFill>
              </a:rPr>
              <a:t>All inclusive resorts</a:t>
            </a:r>
          </a:p>
          <a:p>
            <a:pPr lvl="2">
              <a:lnSpc>
                <a:spcPct val="80000"/>
              </a:lnSpc>
              <a:buClr>
                <a:srgbClr val="008000"/>
              </a:buClr>
              <a:buFont typeface="Wingdings" pitchFamily="2" charset="2"/>
              <a:buChar char="v"/>
            </a:pPr>
            <a:r>
              <a:rPr lang="en-US" sz="1400" b="1">
                <a:solidFill>
                  <a:srgbClr val="008000"/>
                </a:solidFill>
              </a:rPr>
              <a:t>New Variant: “Residential tourism”</a:t>
            </a:r>
          </a:p>
          <a:p>
            <a:pPr>
              <a:lnSpc>
                <a:spcPct val="80000"/>
              </a:lnSpc>
              <a:buClr>
                <a:srgbClr val="008000"/>
              </a:buClr>
              <a:buFont typeface="Wingdings" pitchFamily="2" charset="2"/>
              <a:buChar char="v"/>
            </a:pPr>
            <a:endParaRPr lang="en-US" sz="1600" b="1">
              <a:solidFill>
                <a:srgbClr val="008000"/>
              </a:solidFill>
            </a:endParaRPr>
          </a:p>
        </p:txBody>
      </p:sp>
      <p:pic>
        <p:nvPicPr>
          <p:cNvPr id="949252" name="Picture 3"/>
          <p:cNvPicPr>
            <a:picLocks noChangeAspect="1" noChangeArrowheads="1"/>
          </p:cNvPicPr>
          <p:nvPr/>
        </p:nvPicPr>
        <p:blipFill>
          <a:blip r:embed="rId4" cstate="print"/>
          <a:srcRect/>
          <a:stretch>
            <a:fillRect/>
          </a:stretch>
        </p:blipFill>
        <p:spPr bwMode="auto">
          <a:xfrm>
            <a:off x="0" y="5943600"/>
            <a:ext cx="1219200" cy="914400"/>
          </a:xfrm>
          <a:prstGeom prst="rect">
            <a:avLst/>
          </a:prstGeom>
          <a:noFill/>
        </p:spPr>
      </p:pic>
      <p:graphicFrame>
        <p:nvGraphicFramePr>
          <p:cNvPr id="949253" name="Object 5"/>
          <p:cNvGraphicFramePr>
            <a:graphicFrameLocks noChangeAspect="1"/>
          </p:cNvGraphicFramePr>
          <p:nvPr/>
        </p:nvGraphicFramePr>
        <p:xfrm>
          <a:off x="1219200" y="5943600"/>
          <a:ext cx="1260475" cy="914400"/>
        </p:xfrm>
        <a:graphic>
          <a:graphicData uri="http://schemas.openxmlformats.org/presentationml/2006/ole">
            <p:oleObj spid="_x0000_s43010" name="Slide" r:id="rId5" imgW="4572180" imgH="3428876" progId="PowerPoint.Slide.8">
              <p:embed/>
            </p:oleObj>
          </a:graphicData>
        </a:graphic>
      </p:graphicFrame>
      <p:pic>
        <p:nvPicPr>
          <p:cNvPr id="949254" name="Picture 6" descr="TURTLES7"/>
          <p:cNvPicPr>
            <a:picLocks noChangeAspect="1" noChangeArrowheads="1"/>
          </p:cNvPicPr>
          <p:nvPr/>
        </p:nvPicPr>
        <p:blipFill>
          <a:blip r:embed="rId6" cstate="print"/>
          <a:srcRect/>
          <a:stretch>
            <a:fillRect/>
          </a:stretch>
        </p:blipFill>
        <p:spPr bwMode="auto">
          <a:xfrm>
            <a:off x="2438400" y="5943600"/>
            <a:ext cx="1106488" cy="914400"/>
          </a:xfrm>
          <a:prstGeom prst="rect">
            <a:avLst/>
          </a:prstGeom>
          <a:noFill/>
        </p:spPr>
      </p:pic>
      <p:graphicFrame>
        <p:nvGraphicFramePr>
          <p:cNvPr id="949255" name="Object 7"/>
          <p:cNvGraphicFramePr>
            <a:graphicFrameLocks noChangeAspect="1"/>
          </p:cNvGraphicFramePr>
          <p:nvPr/>
        </p:nvGraphicFramePr>
        <p:xfrm>
          <a:off x="3505200" y="5943600"/>
          <a:ext cx="1143000" cy="914400"/>
        </p:xfrm>
        <a:graphic>
          <a:graphicData uri="http://schemas.openxmlformats.org/presentationml/2006/ole">
            <p:oleObj spid="_x0000_s43011" name="Slide" r:id="rId7" imgW="4571948" imgH="3429086" progId="PowerPoint.Slide.8">
              <p:embed/>
            </p:oleObj>
          </a:graphicData>
        </a:graphic>
      </p:graphicFrame>
      <p:pic>
        <p:nvPicPr>
          <p:cNvPr id="949256" name="Picture 8" descr="Crucero pic"/>
          <p:cNvPicPr>
            <a:picLocks noChangeAspect="1" noChangeArrowheads="1"/>
          </p:cNvPicPr>
          <p:nvPr/>
        </p:nvPicPr>
        <p:blipFill>
          <a:blip r:embed="rId8" cstate="print"/>
          <a:srcRect/>
          <a:stretch>
            <a:fillRect/>
          </a:stretch>
        </p:blipFill>
        <p:spPr bwMode="auto">
          <a:xfrm>
            <a:off x="4648200" y="5943600"/>
            <a:ext cx="1241425" cy="914400"/>
          </a:xfrm>
          <a:prstGeom prst="rect">
            <a:avLst/>
          </a:prstGeom>
          <a:noFill/>
        </p:spPr>
      </p:pic>
      <p:pic>
        <p:nvPicPr>
          <p:cNvPr id="949257" name="Picture 9" descr="DEFORESTATION_swipnet"/>
          <p:cNvPicPr>
            <a:picLocks noChangeAspect="1" noChangeArrowheads="1"/>
          </p:cNvPicPr>
          <p:nvPr/>
        </p:nvPicPr>
        <p:blipFill>
          <a:blip r:embed="rId9" cstate="print"/>
          <a:srcRect/>
          <a:stretch>
            <a:fillRect/>
          </a:stretch>
        </p:blipFill>
        <p:spPr bwMode="auto">
          <a:xfrm>
            <a:off x="5867400" y="5943600"/>
            <a:ext cx="1100138" cy="914400"/>
          </a:xfrm>
          <a:prstGeom prst="rect">
            <a:avLst/>
          </a:prstGeom>
          <a:noFill/>
        </p:spPr>
      </p:pic>
      <p:pic>
        <p:nvPicPr>
          <p:cNvPr id="949258" name="Picture 6"/>
          <p:cNvPicPr>
            <a:picLocks noChangeAspect="1" noChangeArrowheads="1"/>
          </p:cNvPicPr>
          <p:nvPr/>
        </p:nvPicPr>
        <p:blipFill>
          <a:blip r:embed="rId10" cstate="print"/>
          <a:srcRect/>
          <a:stretch>
            <a:fillRect/>
          </a:stretch>
        </p:blipFill>
        <p:spPr bwMode="auto">
          <a:xfrm>
            <a:off x="6934200" y="5943600"/>
            <a:ext cx="1066800" cy="914400"/>
          </a:xfrm>
          <a:prstGeom prst="rect">
            <a:avLst/>
          </a:prstGeom>
          <a:noFill/>
        </p:spPr>
      </p:pic>
      <p:sp>
        <p:nvSpPr>
          <p:cNvPr id="949259" name="Rectangle 11"/>
          <p:cNvSpPr>
            <a:spLocks noChangeArrowheads="1"/>
          </p:cNvSpPr>
          <p:nvPr/>
        </p:nvSpPr>
        <p:spPr bwMode="auto">
          <a:xfrm>
            <a:off x="0" y="941388"/>
            <a:ext cx="9144000" cy="0"/>
          </a:xfrm>
          <a:prstGeom prst="rect">
            <a:avLst/>
          </a:prstGeom>
          <a:noFill/>
          <a:ln w="9525">
            <a:noFill/>
            <a:miter lim="800000"/>
            <a:headEnd/>
            <a:tailEnd/>
          </a:ln>
          <a:effectLst/>
        </p:spPr>
        <p:txBody>
          <a:bodyPr wrap="none" anchor="ctr">
            <a:spAutoFit/>
          </a:bodyPr>
          <a:lstStyle/>
          <a:p>
            <a:endParaRPr lang="en-US"/>
          </a:p>
        </p:txBody>
      </p:sp>
      <p:graphicFrame>
        <p:nvGraphicFramePr>
          <p:cNvPr id="949260" name="Object 4"/>
          <p:cNvGraphicFramePr>
            <a:graphicFrameLocks noChangeAspect="1"/>
          </p:cNvGraphicFramePr>
          <p:nvPr>
            <p:ph idx="4294967295"/>
          </p:nvPr>
        </p:nvGraphicFramePr>
        <p:xfrm>
          <a:off x="8001000" y="5943600"/>
          <a:ext cx="1143000" cy="914400"/>
        </p:xfrm>
        <a:graphic>
          <a:graphicData uri="http://schemas.openxmlformats.org/presentationml/2006/ole">
            <p:oleObj spid="_x0000_s43012" name="Fotografía de Photo Editor" r:id="rId11" imgW="5304762" imgH="5811061" progId="">
              <p:embed/>
            </p:oleObj>
          </a:graphicData>
        </a:graphic>
      </p:graphicFrame>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49251">
                                            <p:txEl>
                                              <p:pRg st="0" end="0"/>
                                            </p:txEl>
                                          </p:spTgt>
                                        </p:tgtEl>
                                        <p:attrNameLst>
                                          <p:attrName>style.visibility</p:attrName>
                                        </p:attrNameLst>
                                      </p:cBhvr>
                                      <p:to>
                                        <p:strVal val="visible"/>
                                      </p:to>
                                    </p:set>
                                    <p:anim calcmode="lin" valueType="num">
                                      <p:cBhvr additive="base">
                                        <p:cTn id="7" dur="1000" fill="hold"/>
                                        <p:tgtEl>
                                          <p:spTgt spid="949251">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9492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49251">
                                            <p:txEl>
                                              <p:pRg st="2" end="2"/>
                                            </p:txEl>
                                          </p:spTgt>
                                        </p:tgtEl>
                                        <p:attrNameLst>
                                          <p:attrName>style.visibility</p:attrName>
                                        </p:attrNameLst>
                                      </p:cBhvr>
                                      <p:to>
                                        <p:strVal val="visible"/>
                                      </p:to>
                                    </p:set>
                                    <p:anim calcmode="lin" valueType="num">
                                      <p:cBhvr additive="base">
                                        <p:cTn id="13" dur="1000" fill="hold"/>
                                        <p:tgtEl>
                                          <p:spTgt spid="949251">
                                            <p:txEl>
                                              <p:pRg st="2" end="2"/>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94925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49251">
                                            <p:txEl>
                                              <p:pRg st="4" end="4"/>
                                            </p:txEl>
                                          </p:spTgt>
                                        </p:tgtEl>
                                        <p:attrNameLst>
                                          <p:attrName>style.visibility</p:attrName>
                                        </p:attrNameLst>
                                      </p:cBhvr>
                                      <p:to>
                                        <p:strVal val="visible"/>
                                      </p:to>
                                    </p:set>
                                    <p:anim calcmode="lin" valueType="num">
                                      <p:cBhvr additive="base">
                                        <p:cTn id="19" dur="1000" fill="hold"/>
                                        <p:tgtEl>
                                          <p:spTgt spid="949251">
                                            <p:txEl>
                                              <p:pRg st="4" end="4"/>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94925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49251">
                                            <p:txEl>
                                              <p:pRg st="6" end="6"/>
                                            </p:txEl>
                                          </p:spTgt>
                                        </p:tgtEl>
                                        <p:attrNameLst>
                                          <p:attrName>style.visibility</p:attrName>
                                        </p:attrNameLst>
                                      </p:cBhvr>
                                      <p:to>
                                        <p:strVal val="visible"/>
                                      </p:to>
                                    </p:set>
                                    <p:anim calcmode="lin" valueType="num">
                                      <p:cBhvr additive="base">
                                        <p:cTn id="25" dur="1000" fill="hold"/>
                                        <p:tgtEl>
                                          <p:spTgt spid="949251">
                                            <p:txEl>
                                              <p:pRg st="6" end="6"/>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94925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49251">
                                            <p:txEl>
                                              <p:pRg st="8" end="8"/>
                                            </p:txEl>
                                          </p:spTgt>
                                        </p:tgtEl>
                                        <p:attrNameLst>
                                          <p:attrName>style.visibility</p:attrName>
                                        </p:attrNameLst>
                                      </p:cBhvr>
                                      <p:to>
                                        <p:strVal val="visible"/>
                                      </p:to>
                                    </p:set>
                                    <p:anim calcmode="lin" valueType="num">
                                      <p:cBhvr additive="base">
                                        <p:cTn id="31" dur="1000" fill="hold"/>
                                        <p:tgtEl>
                                          <p:spTgt spid="949251">
                                            <p:txEl>
                                              <p:pRg st="8" end="8"/>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949251">
                                            <p:txEl>
                                              <p:pRg st="8" end="8"/>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949251">
                                            <p:txEl>
                                              <p:pRg st="9" end="9"/>
                                            </p:txEl>
                                          </p:spTgt>
                                        </p:tgtEl>
                                        <p:attrNameLst>
                                          <p:attrName>style.visibility</p:attrName>
                                        </p:attrNameLst>
                                      </p:cBhvr>
                                      <p:to>
                                        <p:strVal val="visible"/>
                                      </p:to>
                                    </p:set>
                                    <p:anim calcmode="lin" valueType="num">
                                      <p:cBhvr additive="base">
                                        <p:cTn id="35" dur="1000" fill="hold"/>
                                        <p:tgtEl>
                                          <p:spTgt spid="949251">
                                            <p:txEl>
                                              <p:pRg st="9" end="9"/>
                                            </p:txEl>
                                          </p:spTgt>
                                        </p:tgtEl>
                                        <p:attrNameLst>
                                          <p:attrName>ppt_x</p:attrName>
                                        </p:attrNameLst>
                                      </p:cBhvr>
                                      <p:tavLst>
                                        <p:tav tm="0">
                                          <p:val>
                                            <p:strVal val="#ppt_x"/>
                                          </p:val>
                                        </p:tav>
                                        <p:tav tm="100000">
                                          <p:val>
                                            <p:strVal val="#ppt_x"/>
                                          </p:val>
                                        </p:tav>
                                      </p:tavLst>
                                    </p:anim>
                                    <p:anim calcmode="lin" valueType="num">
                                      <p:cBhvr additive="base">
                                        <p:cTn id="36" dur="1000" fill="hold"/>
                                        <p:tgtEl>
                                          <p:spTgt spid="949251">
                                            <p:txEl>
                                              <p:pRg st="9" end="9"/>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949251">
                                            <p:txEl>
                                              <p:pRg st="10" end="10"/>
                                            </p:txEl>
                                          </p:spTgt>
                                        </p:tgtEl>
                                        <p:attrNameLst>
                                          <p:attrName>style.visibility</p:attrName>
                                        </p:attrNameLst>
                                      </p:cBhvr>
                                      <p:to>
                                        <p:strVal val="visible"/>
                                      </p:to>
                                    </p:set>
                                    <p:anim calcmode="lin" valueType="num">
                                      <p:cBhvr additive="base">
                                        <p:cTn id="39" dur="1000" fill="hold"/>
                                        <p:tgtEl>
                                          <p:spTgt spid="949251">
                                            <p:txEl>
                                              <p:pRg st="10" end="10"/>
                                            </p:txEl>
                                          </p:spTgt>
                                        </p:tgtEl>
                                        <p:attrNameLst>
                                          <p:attrName>ppt_x</p:attrName>
                                        </p:attrNameLst>
                                      </p:cBhvr>
                                      <p:tavLst>
                                        <p:tav tm="0">
                                          <p:val>
                                            <p:strVal val="#ppt_x"/>
                                          </p:val>
                                        </p:tav>
                                        <p:tav tm="100000">
                                          <p:val>
                                            <p:strVal val="#ppt_x"/>
                                          </p:val>
                                        </p:tav>
                                      </p:tavLst>
                                    </p:anim>
                                    <p:anim calcmode="lin" valueType="num">
                                      <p:cBhvr additive="base">
                                        <p:cTn id="40" dur="1000" fill="hold"/>
                                        <p:tgtEl>
                                          <p:spTgt spid="949251">
                                            <p:txEl>
                                              <p:pRg st="10" end="1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949251">
                                            <p:txEl>
                                              <p:pRg st="11" end="11"/>
                                            </p:txEl>
                                          </p:spTgt>
                                        </p:tgtEl>
                                        <p:attrNameLst>
                                          <p:attrName>style.visibility</p:attrName>
                                        </p:attrNameLst>
                                      </p:cBhvr>
                                      <p:to>
                                        <p:strVal val="visible"/>
                                      </p:to>
                                    </p:set>
                                    <p:anim calcmode="lin" valueType="num">
                                      <p:cBhvr additive="base">
                                        <p:cTn id="43" dur="1000" fill="hold"/>
                                        <p:tgtEl>
                                          <p:spTgt spid="949251">
                                            <p:txEl>
                                              <p:pRg st="11" end="11"/>
                                            </p:txEl>
                                          </p:spTgt>
                                        </p:tgtEl>
                                        <p:attrNameLst>
                                          <p:attrName>ppt_x</p:attrName>
                                        </p:attrNameLst>
                                      </p:cBhvr>
                                      <p:tavLst>
                                        <p:tav tm="0">
                                          <p:val>
                                            <p:strVal val="#ppt_x"/>
                                          </p:val>
                                        </p:tav>
                                        <p:tav tm="100000">
                                          <p:val>
                                            <p:strVal val="#ppt_x"/>
                                          </p:val>
                                        </p:tav>
                                      </p:tavLst>
                                    </p:anim>
                                    <p:anim calcmode="lin" valueType="num">
                                      <p:cBhvr additive="base">
                                        <p:cTn id="44" dur="1000" fill="hold"/>
                                        <p:tgtEl>
                                          <p:spTgt spid="949251">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9251"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336699">
            <a:alpha val="0"/>
          </a:srgbClr>
        </a:solidFill>
        <a:effectLst/>
      </p:bgPr>
    </p:bg>
    <p:spTree>
      <p:nvGrpSpPr>
        <p:cNvPr id="1" name=""/>
        <p:cNvGrpSpPr/>
        <p:nvPr/>
      </p:nvGrpSpPr>
      <p:grpSpPr>
        <a:xfrm>
          <a:off x="0" y="0"/>
          <a:ext cx="0" cy="0"/>
          <a:chOff x="0" y="0"/>
          <a:chExt cx="0" cy="0"/>
        </a:xfrm>
      </p:grpSpPr>
      <p:sp>
        <p:nvSpPr>
          <p:cNvPr id="890882" name="Rectangle 2"/>
          <p:cNvSpPr>
            <a:spLocks noGrp="1" noChangeArrowheads="1"/>
          </p:cNvSpPr>
          <p:nvPr>
            <p:ph type="title"/>
          </p:nvPr>
        </p:nvSpPr>
        <p:spPr/>
        <p:txBody>
          <a:bodyPr>
            <a:normAutofit fontScale="90000"/>
          </a:bodyPr>
          <a:lstStyle/>
          <a:p>
            <a:r>
              <a:rPr lang="en-US" sz="4000" b="1">
                <a:solidFill>
                  <a:srgbClr val="669900"/>
                </a:solidFill>
              </a:rPr>
              <a:t>Costa Rica: </a:t>
            </a:r>
            <a:br>
              <a:rPr lang="en-US" sz="4000" b="1">
                <a:solidFill>
                  <a:srgbClr val="669900"/>
                </a:solidFill>
              </a:rPr>
            </a:br>
            <a:r>
              <a:rPr lang="en-US" sz="4000" b="1">
                <a:solidFill>
                  <a:srgbClr val="669900"/>
                </a:solidFill>
              </a:rPr>
              <a:t>Icon for Ecotourism</a:t>
            </a:r>
            <a:r>
              <a:rPr lang="en-US" sz="4000"/>
              <a:t> </a:t>
            </a:r>
          </a:p>
        </p:txBody>
      </p:sp>
      <p:pic>
        <p:nvPicPr>
          <p:cNvPr id="890883" name="Picture 3" descr="costa-rica-map"/>
          <p:cNvPicPr>
            <a:picLocks noGrp="1" noChangeAspect="1" noChangeArrowheads="1"/>
          </p:cNvPicPr>
          <p:nvPr>
            <p:ph type="body" idx="1"/>
          </p:nvPr>
        </p:nvPicPr>
        <p:blipFill>
          <a:blip r:embed="rId3" cstate="print"/>
          <a:srcRect/>
          <a:stretch>
            <a:fillRect/>
          </a:stretch>
        </p:blipFill>
        <p:spPr>
          <a:xfrm>
            <a:off x="1955800" y="1874838"/>
            <a:ext cx="5230813" cy="4525962"/>
          </a:xfrm>
          <a:noFill/>
          <a:ln/>
        </p:spPr>
      </p:pic>
    </p:spTree>
  </p:cSld>
  <p:clrMapOvr>
    <a:masterClrMapping/>
  </p:clrMapOvr>
  <p:transition spd="med">
    <p:zoom/>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bg>
      <p:bgPr>
        <a:solidFill>
          <a:srgbClr val="336699">
            <a:alpha val="0"/>
          </a:srgbClr>
        </a:solidFill>
        <a:effectLst/>
      </p:bgPr>
    </p:bg>
    <p:spTree>
      <p:nvGrpSpPr>
        <p:cNvPr id="1" name=""/>
        <p:cNvGrpSpPr/>
        <p:nvPr/>
      </p:nvGrpSpPr>
      <p:grpSpPr>
        <a:xfrm>
          <a:off x="0" y="0"/>
          <a:ext cx="0" cy="0"/>
          <a:chOff x="0" y="0"/>
          <a:chExt cx="0" cy="0"/>
        </a:xfrm>
      </p:grpSpPr>
      <p:sp>
        <p:nvSpPr>
          <p:cNvPr id="892930" name="Rectangle 2"/>
          <p:cNvSpPr>
            <a:spLocks noGrp="1" noChangeArrowheads="1"/>
          </p:cNvSpPr>
          <p:nvPr>
            <p:ph type="title"/>
          </p:nvPr>
        </p:nvSpPr>
        <p:spPr/>
        <p:txBody>
          <a:bodyPr>
            <a:normAutofit fontScale="90000"/>
          </a:bodyPr>
          <a:lstStyle/>
          <a:p>
            <a:pPr algn="l"/>
            <a:r>
              <a:rPr lang="en-US"/>
              <a:t/>
            </a:r>
            <a:br>
              <a:rPr lang="en-US"/>
            </a:br>
            <a:r>
              <a:rPr lang="en-US"/>
              <a:t/>
            </a:r>
            <a:br>
              <a:rPr lang="en-US"/>
            </a:br>
            <a:r>
              <a:rPr lang="en-US"/>
              <a:t/>
            </a:r>
            <a:br>
              <a:rPr lang="en-US"/>
            </a:br>
            <a:r>
              <a:rPr lang="en-US"/>
              <a:t/>
            </a:r>
            <a:br>
              <a:rPr lang="en-US"/>
            </a:br>
            <a:r>
              <a:rPr lang="en-US"/>
              <a:t/>
            </a:r>
            <a:br>
              <a:rPr lang="en-US"/>
            </a:br>
            <a:r>
              <a:rPr lang="en-US"/>
              <a:t/>
            </a:r>
            <a:br>
              <a:rPr lang="en-US"/>
            </a:br>
            <a:r>
              <a:rPr lang="en-US"/>
              <a:t/>
            </a:r>
            <a:br>
              <a:rPr lang="en-US"/>
            </a:br>
            <a:r>
              <a:rPr lang="en-US"/>
              <a:t/>
            </a:r>
            <a:br>
              <a:rPr lang="en-US"/>
            </a:br>
            <a:r>
              <a:rPr lang="en-US"/>
              <a:t>               </a:t>
            </a:r>
            <a:r>
              <a:rPr lang="en-US" b="1">
                <a:solidFill>
                  <a:srgbClr val="0066FF"/>
                </a:solidFill>
              </a:rPr>
              <a:t>Costa Rica</a:t>
            </a:r>
            <a:r>
              <a:rPr lang="en-US"/>
              <a:t/>
            </a:r>
            <a:br>
              <a:rPr lang="en-US"/>
            </a:br>
            <a:r>
              <a:rPr lang="en-US"/>
              <a:t/>
            </a:r>
            <a:br>
              <a:rPr lang="en-US"/>
            </a:br>
            <a:r>
              <a:rPr lang="en-US"/>
              <a:t/>
            </a:r>
            <a:br>
              <a:rPr lang="en-US"/>
            </a:br>
            <a:r>
              <a:rPr lang="en-US"/>
              <a:t>                   </a:t>
            </a:r>
            <a:r>
              <a:rPr lang="en-US" b="1">
                <a:solidFill>
                  <a:srgbClr val="CC0000"/>
                </a:solidFill>
              </a:rPr>
              <a:t>1</a:t>
            </a:r>
            <a:r>
              <a:rPr lang="en-US" sz="4000" b="1">
                <a:solidFill>
                  <a:srgbClr val="CC0000"/>
                </a:solidFill>
                <a:latin typeface="Tahoma" pitchFamily="34" charset="0"/>
              </a:rPr>
              <a:t>987:</a:t>
            </a:r>
            <a:r>
              <a:rPr lang="en-US" sz="4000">
                <a:latin typeface="Tahoma" pitchFamily="34" charset="0"/>
              </a:rPr>
              <a:t/>
            </a:r>
            <a:br>
              <a:rPr lang="en-US" sz="4000">
                <a:latin typeface="Tahoma" pitchFamily="34" charset="0"/>
              </a:rPr>
            </a:br>
            <a:r>
              <a:rPr lang="en-US" sz="4000">
                <a:solidFill>
                  <a:srgbClr val="3333FF"/>
                </a:solidFill>
                <a:latin typeface="Tahoma" pitchFamily="34" charset="0"/>
              </a:rPr>
              <a:t>Central American Peace Plan </a:t>
            </a:r>
            <a:br>
              <a:rPr lang="en-US" sz="4000">
                <a:solidFill>
                  <a:srgbClr val="3333FF"/>
                </a:solidFill>
                <a:latin typeface="Tahoma" pitchFamily="34" charset="0"/>
              </a:rPr>
            </a:br>
            <a:r>
              <a:rPr lang="en-US" sz="4000">
                <a:solidFill>
                  <a:srgbClr val="3333FF"/>
                </a:solidFill>
                <a:latin typeface="Tahoma" pitchFamily="34" charset="0"/>
              </a:rPr>
              <a:t>     Arias wins Nobel Peace Prize…</a:t>
            </a:r>
            <a:br>
              <a:rPr lang="en-US" sz="4000">
                <a:solidFill>
                  <a:srgbClr val="3333FF"/>
                </a:solidFill>
                <a:latin typeface="Tahoma" pitchFamily="34" charset="0"/>
              </a:rPr>
            </a:br>
            <a:r>
              <a:rPr lang="en-US" sz="4000">
                <a:solidFill>
                  <a:srgbClr val="3333FF"/>
                </a:solidFill>
                <a:latin typeface="Tahoma" pitchFamily="34" charset="0"/>
              </a:rPr>
              <a:t/>
            </a:r>
            <a:br>
              <a:rPr lang="en-US" sz="4000">
                <a:solidFill>
                  <a:srgbClr val="3333FF"/>
                </a:solidFill>
                <a:latin typeface="Tahoma" pitchFamily="34" charset="0"/>
              </a:rPr>
            </a:br>
            <a:endParaRPr lang="en-US" sz="4000">
              <a:solidFill>
                <a:srgbClr val="3333FF"/>
              </a:solidFill>
              <a:latin typeface="Tahoma" pitchFamily="34" charset="0"/>
            </a:endParaRPr>
          </a:p>
        </p:txBody>
      </p:sp>
      <p:sp>
        <p:nvSpPr>
          <p:cNvPr id="892931" name="Rectangle 3"/>
          <p:cNvSpPr>
            <a:spLocks noGrp="1" noChangeArrowheads="1"/>
          </p:cNvSpPr>
          <p:nvPr>
            <p:ph type="body" sz="half" idx="2"/>
          </p:nvPr>
        </p:nvSpPr>
        <p:spPr>
          <a:xfrm>
            <a:off x="457200" y="4343400"/>
            <a:ext cx="8229600" cy="1782763"/>
          </a:xfrm>
        </p:spPr>
        <p:txBody>
          <a:bodyPr/>
          <a:lstStyle/>
          <a:p>
            <a:endParaRPr lang="en-US" sz="2400"/>
          </a:p>
          <a:p>
            <a:pPr lvl="3">
              <a:buFontTx/>
              <a:buNone/>
            </a:pPr>
            <a:r>
              <a:rPr lang="en-US" sz="3600">
                <a:solidFill>
                  <a:srgbClr val="3333FF"/>
                </a:solidFill>
                <a:latin typeface="Tahoma" pitchFamily="34" charset="0"/>
              </a:rPr>
              <a:t>    </a:t>
            </a:r>
          </a:p>
          <a:p>
            <a:pPr lvl="3">
              <a:buFontTx/>
              <a:buNone/>
            </a:pPr>
            <a:r>
              <a:rPr lang="en-US" sz="3600">
                <a:solidFill>
                  <a:srgbClr val="3333FF"/>
                </a:solidFill>
                <a:latin typeface="Tahoma" pitchFamily="34" charset="0"/>
              </a:rPr>
              <a:t>and </a:t>
            </a:r>
            <a:r>
              <a:rPr lang="en-US" sz="3600">
                <a:solidFill>
                  <a:srgbClr val="006600"/>
                </a:solidFill>
                <a:latin typeface="Tahoma" pitchFamily="34" charset="0"/>
              </a:rPr>
              <a:t>ecotourism</a:t>
            </a:r>
            <a:r>
              <a:rPr lang="en-US" sz="3600">
                <a:solidFill>
                  <a:srgbClr val="3333FF"/>
                </a:solidFill>
                <a:latin typeface="Tahoma" pitchFamily="34" charset="0"/>
              </a:rPr>
              <a:t> takes off…</a:t>
            </a:r>
          </a:p>
        </p:txBody>
      </p:sp>
      <p:pic>
        <p:nvPicPr>
          <p:cNvPr id="892932" name="Picture 4" descr="costa rica"/>
          <p:cNvPicPr>
            <a:picLocks noChangeAspect="1" noChangeArrowheads="1" noCrop="1"/>
          </p:cNvPicPr>
          <p:nvPr/>
        </p:nvPicPr>
        <p:blipFill>
          <a:blip r:embed="rId3" cstate="print"/>
          <a:srcRect/>
          <a:stretch>
            <a:fillRect/>
          </a:stretch>
        </p:blipFill>
        <p:spPr bwMode="auto">
          <a:xfrm>
            <a:off x="6245225" y="457200"/>
            <a:ext cx="2593975" cy="1692275"/>
          </a:xfrm>
          <a:prstGeom prst="rect">
            <a:avLst/>
          </a:prstGeom>
          <a:noFill/>
        </p:spPr>
      </p:pic>
      <p:pic>
        <p:nvPicPr>
          <p:cNvPr id="892933" name="Picture 5" descr="_41664076_oscar_arias_ap2006_300"/>
          <p:cNvPicPr>
            <a:picLocks noChangeAspect="1" noChangeArrowheads="1"/>
          </p:cNvPicPr>
          <p:nvPr/>
        </p:nvPicPr>
        <p:blipFill>
          <a:blip r:embed="rId4" cstate="print"/>
          <a:srcRect/>
          <a:stretch>
            <a:fillRect/>
          </a:stretch>
        </p:blipFill>
        <p:spPr bwMode="auto">
          <a:xfrm>
            <a:off x="123825" y="38100"/>
            <a:ext cx="1933575" cy="2857500"/>
          </a:xfrm>
          <a:prstGeom prst="rect">
            <a:avLst/>
          </a:prstGeom>
          <a:noFill/>
        </p:spPr>
      </p:pic>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92930"/>
                                        </p:tgtEl>
                                        <p:attrNameLst>
                                          <p:attrName>style.visibility</p:attrName>
                                        </p:attrNameLst>
                                      </p:cBhvr>
                                      <p:to>
                                        <p:strVal val="visible"/>
                                      </p:to>
                                    </p:set>
                                    <p:animEffect transition="in" filter="fade">
                                      <p:cBhvr>
                                        <p:cTn id="7" dur="1000"/>
                                        <p:tgtEl>
                                          <p:spTgt spid="892930"/>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892933"/>
                                        </p:tgtEl>
                                        <p:attrNameLst>
                                          <p:attrName>style.visibility</p:attrName>
                                        </p:attrNameLst>
                                      </p:cBhvr>
                                      <p:to>
                                        <p:strVal val="visible"/>
                                      </p:to>
                                    </p:set>
                                    <p:animEffect transition="in" filter="fade">
                                      <p:cBhvr>
                                        <p:cTn id="11" dur="2000"/>
                                        <p:tgtEl>
                                          <p:spTgt spid="892933"/>
                                        </p:tgtEl>
                                      </p:cBhvr>
                                    </p:animEffect>
                                  </p:childTnLst>
                                </p:cTn>
                              </p:par>
                              <p:par>
                                <p:cTn id="12" presetID="10" presetClass="entr" presetSubtype="0" fill="hold" nodeType="withEffect">
                                  <p:stCondLst>
                                    <p:cond delay="0"/>
                                  </p:stCondLst>
                                  <p:childTnLst>
                                    <p:set>
                                      <p:cBhvr>
                                        <p:cTn id="13" dur="1" fill="hold">
                                          <p:stCondLst>
                                            <p:cond delay="0"/>
                                          </p:stCondLst>
                                        </p:cTn>
                                        <p:tgtEl>
                                          <p:spTgt spid="892932"/>
                                        </p:tgtEl>
                                        <p:attrNameLst>
                                          <p:attrName>style.visibility</p:attrName>
                                        </p:attrNameLst>
                                      </p:cBhvr>
                                      <p:to>
                                        <p:strVal val="visible"/>
                                      </p:to>
                                    </p:set>
                                    <p:animEffect transition="in" filter="fade">
                                      <p:cBhvr>
                                        <p:cTn id="14" dur="2000"/>
                                        <p:tgtEl>
                                          <p:spTgt spid="892932"/>
                                        </p:tgtEl>
                                      </p:cBhvr>
                                    </p:animEffect>
                                  </p:childTnLst>
                                </p:cTn>
                              </p:par>
                            </p:childTnLst>
                          </p:cTn>
                        </p:par>
                        <p:par>
                          <p:cTn id="15" fill="hold">
                            <p:stCondLst>
                              <p:cond delay="3000"/>
                            </p:stCondLst>
                            <p:childTnLst>
                              <p:par>
                                <p:cTn id="16" presetID="10" presetClass="entr" presetSubtype="0" fill="hold" nodeType="afterEffect">
                                  <p:stCondLst>
                                    <p:cond delay="0"/>
                                  </p:stCondLst>
                                  <p:childTnLst>
                                    <p:set>
                                      <p:cBhvr>
                                        <p:cTn id="17" dur="1" fill="hold">
                                          <p:stCondLst>
                                            <p:cond delay="0"/>
                                          </p:stCondLst>
                                        </p:cTn>
                                        <p:tgtEl>
                                          <p:spTgt spid="892931">
                                            <p:txEl>
                                              <p:pRg st="1" end="1"/>
                                            </p:txEl>
                                          </p:spTgt>
                                        </p:tgtEl>
                                        <p:attrNameLst>
                                          <p:attrName>style.visibility</p:attrName>
                                        </p:attrNameLst>
                                      </p:cBhvr>
                                      <p:to>
                                        <p:strVal val="visible"/>
                                      </p:to>
                                    </p:set>
                                    <p:animEffect transition="in" filter="fade">
                                      <p:cBhvr>
                                        <p:cTn id="18" dur="1000"/>
                                        <p:tgtEl>
                                          <p:spTgt spid="892931">
                                            <p:txEl>
                                              <p:pRg st="1" end="1"/>
                                            </p:txEl>
                                          </p:spTgt>
                                        </p:tgtEl>
                                      </p:cBhvr>
                                    </p:animEffect>
                                  </p:childTnLst>
                                </p:cTn>
                              </p:par>
                            </p:childTnLst>
                          </p:cTn>
                        </p:par>
                        <p:par>
                          <p:cTn id="19" fill="hold">
                            <p:stCondLst>
                              <p:cond delay="4000"/>
                            </p:stCondLst>
                            <p:childTnLst>
                              <p:par>
                                <p:cTn id="20" presetID="10" presetClass="entr" presetSubtype="0" fill="hold" nodeType="afterEffect">
                                  <p:stCondLst>
                                    <p:cond delay="0"/>
                                  </p:stCondLst>
                                  <p:childTnLst>
                                    <p:set>
                                      <p:cBhvr>
                                        <p:cTn id="21" dur="1" fill="hold">
                                          <p:stCondLst>
                                            <p:cond delay="0"/>
                                          </p:stCondLst>
                                        </p:cTn>
                                        <p:tgtEl>
                                          <p:spTgt spid="892931">
                                            <p:txEl>
                                              <p:pRg st="2" end="2"/>
                                            </p:txEl>
                                          </p:spTgt>
                                        </p:tgtEl>
                                        <p:attrNameLst>
                                          <p:attrName>style.visibility</p:attrName>
                                        </p:attrNameLst>
                                      </p:cBhvr>
                                      <p:to>
                                        <p:strVal val="visible"/>
                                      </p:to>
                                    </p:set>
                                    <p:animEffect transition="in" filter="fade">
                                      <p:cBhvr>
                                        <p:cTn id="22" dur="1000"/>
                                        <p:tgtEl>
                                          <p:spTgt spid="8929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2930"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336699">
            <a:alpha val="0"/>
          </a:srgbClr>
        </a:solidFill>
        <a:effectLst/>
      </p:bgPr>
    </p:bg>
    <p:spTree>
      <p:nvGrpSpPr>
        <p:cNvPr id="1" name=""/>
        <p:cNvGrpSpPr/>
        <p:nvPr/>
      </p:nvGrpSpPr>
      <p:grpSpPr>
        <a:xfrm>
          <a:off x="0" y="0"/>
          <a:ext cx="0" cy="0"/>
          <a:chOff x="0" y="0"/>
          <a:chExt cx="0" cy="0"/>
        </a:xfrm>
      </p:grpSpPr>
      <p:sp>
        <p:nvSpPr>
          <p:cNvPr id="894978" name="Rectangle 2"/>
          <p:cNvSpPr>
            <a:spLocks noGrp="1" noChangeArrowheads="1"/>
          </p:cNvSpPr>
          <p:nvPr>
            <p:ph type="title"/>
          </p:nvPr>
        </p:nvSpPr>
        <p:spPr/>
        <p:txBody>
          <a:bodyPr>
            <a:normAutofit fontScale="90000"/>
          </a:bodyPr>
          <a:lstStyle/>
          <a:p>
            <a:r>
              <a:rPr lang="en-US" sz="4000" b="1">
                <a:solidFill>
                  <a:srgbClr val="008000"/>
                </a:solidFill>
              </a:rPr>
              <a:t>Components of Costa Rica’s Ecotourism Model</a:t>
            </a:r>
          </a:p>
        </p:txBody>
      </p:sp>
      <p:sp>
        <p:nvSpPr>
          <p:cNvPr id="894979" name="Rectangle 3"/>
          <p:cNvSpPr>
            <a:spLocks noGrp="1" noChangeArrowheads="1"/>
          </p:cNvSpPr>
          <p:nvPr>
            <p:ph type="body" sz="half" idx="1"/>
          </p:nvPr>
        </p:nvSpPr>
        <p:spPr>
          <a:xfrm>
            <a:off x="2057400" y="1600200"/>
            <a:ext cx="4038600" cy="4525963"/>
          </a:xfrm>
        </p:spPr>
        <p:txBody>
          <a:bodyPr/>
          <a:lstStyle/>
          <a:p>
            <a:endParaRPr lang="en-US" sz="2400"/>
          </a:p>
          <a:p>
            <a:pPr>
              <a:buClr>
                <a:srgbClr val="008000"/>
              </a:buClr>
              <a:buFont typeface="Wingdings" pitchFamily="2" charset="2"/>
              <a:buChar char="v"/>
            </a:pPr>
            <a:r>
              <a:rPr lang="en-US" sz="2400" b="1"/>
              <a:t>Small scale</a:t>
            </a:r>
          </a:p>
          <a:p>
            <a:pPr>
              <a:buClr>
                <a:srgbClr val="008000"/>
              </a:buClr>
              <a:buFont typeface="Wingdings" pitchFamily="2" charset="2"/>
              <a:buChar char="v"/>
            </a:pPr>
            <a:r>
              <a:rPr lang="en-US" sz="2400" b="1"/>
              <a:t>Locally owned:  Costa Ricans or foreign residents</a:t>
            </a:r>
          </a:p>
          <a:p>
            <a:pPr>
              <a:buClr>
                <a:srgbClr val="008000"/>
              </a:buClr>
              <a:buFont typeface="Wingdings" pitchFamily="2" charset="2"/>
              <a:buChar char="v"/>
            </a:pPr>
            <a:r>
              <a:rPr lang="en-US" sz="2400" b="1"/>
              <a:t>Nature based: near parks or private reserves </a:t>
            </a:r>
          </a:p>
          <a:p>
            <a:pPr>
              <a:buClr>
                <a:srgbClr val="008000"/>
              </a:buClr>
              <a:buFont typeface="Wingdings" pitchFamily="2" charset="2"/>
              <a:buChar char="v"/>
            </a:pPr>
            <a:r>
              <a:rPr lang="en-US" sz="2400" b="1"/>
              <a:t>Many have strong  environmental &amp; social ethics</a:t>
            </a:r>
          </a:p>
          <a:p>
            <a:endParaRPr lang="en-US" sz="2400" b="1"/>
          </a:p>
          <a:p>
            <a:endParaRPr lang="en-US" sz="2400" b="1">
              <a:solidFill>
                <a:srgbClr val="0033CC"/>
              </a:solidFill>
            </a:endParaRPr>
          </a:p>
          <a:p>
            <a:endParaRPr lang="en-US" sz="2400"/>
          </a:p>
          <a:p>
            <a:endParaRPr lang="en-US" sz="2400"/>
          </a:p>
        </p:txBody>
      </p:sp>
      <p:pic>
        <p:nvPicPr>
          <p:cNvPr id="894980" name="Picture 4" descr="costa rica"/>
          <p:cNvPicPr>
            <a:picLocks noGrp="1" noChangeAspect="1" noChangeArrowheads="1"/>
          </p:cNvPicPr>
          <p:nvPr>
            <p:ph sz="quarter" idx="2"/>
          </p:nvPr>
        </p:nvPicPr>
        <p:blipFill>
          <a:blip r:embed="rId3" cstate="print">
            <a:lum bright="12000"/>
          </a:blip>
          <a:srcRect/>
          <a:stretch>
            <a:fillRect/>
          </a:stretch>
        </p:blipFill>
        <p:spPr>
          <a:xfrm>
            <a:off x="6553200" y="1600200"/>
            <a:ext cx="1981200" cy="4648200"/>
          </a:xfrm>
          <a:noFill/>
          <a:ln/>
        </p:spPr>
      </p:pic>
      <p:sp>
        <p:nvSpPr>
          <p:cNvPr id="894981" name="Text Box 5"/>
          <p:cNvSpPr txBox="1">
            <a:spLocks noChangeArrowheads="1"/>
          </p:cNvSpPr>
          <p:nvPr/>
        </p:nvSpPr>
        <p:spPr bwMode="auto">
          <a:xfrm flipH="1">
            <a:off x="8867775" y="7696200"/>
            <a:ext cx="276225" cy="6408738"/>
          </a:xfrm>
          <a:prstGeom prst="rect">
            <a:avLst/>
          </a:prstGeom>
          <a:noFill/>
          <a:ln w="9525">
            <a:noFill/>
            <a:miter lim="800000"/>
            <a:headEnd/>
            <a:tailEnd/>
          </a:ln>
          <a:effectLst/>
        </p:spPr>
        <p:txBody>
          <a:bodyPr>
            <a:spAutoFit/>
          </a:bodyPr>
          <a:lstStyle/>
          <a:p>
            <a:r>
              <a:rPr lang="en-US" sz="1800" b="1">
                <a:solidFill>
                  <a:srgbClr val="00CC66"/>
                </a:solidFill>
              </a:rPr>
              <a:t>Insert map as background</a:t>
            </a:r>
          </a:p>
        </p:txBody>
      </p:sp>
      <p:pic>
        <p:nvPicPr>
          <p:cNvPr id="894982" name="Picture 6" descr="costa rica"/>
          <p:cNvPicPr>
            <a:picLocks noGrp="1" noChangeAspect="1" noChangeArrowheads="1"/>
          </p:cNvPicPr>
          <p:nvPr>
            <p:ph sz="quarter" idx="3"/>
          </p:nvPr>
        </p:nvPicPr>
        <p:blipFill>
          <a:blip r:embed="rId4" cstate="print">
            <a:lum bright="12000"/>
          </a:blip>
          <a:srcRect/>
          <a:stretch>
            <a:fillRect/>
          </a:stretch>
        </p:blipFill>
        <p:spPr>
          <a:xfrm>
            <a:off x="152400" y="1600200"/>
            <a:ext cx="1752600" cy="4724400"/>
          </a:xfrm>
          <a:noFill/>
          <a:ln/>
        </p:spPr>
      </p:pic>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94982"/>
                                        </p:tgtEl>
                                        <p:attrNameLst>
                                          <p:attrName>style.visibility</p:attrName>
                                        </p:attrNameLst>
                                      </p:cBhvr>
                                      <p:to>
                                        <p:strVal val="visible"/>
                                      </p:to>
                                    </p:set>
                                    <p:animEffect transition="in" filter="fade">
                                      <p:cBhvr>
                                        <p:cTn id="7" dur="2000"/>
                                        <p:tgtEl>
                                          <p:spTgt spid="894982"/>
                                        </p:tgtEl>
                                      </p:cBhvr>
                                    </p:animEffect>
                                  </p:childTnLst>
                                </p:cTn>
                              </p:par>
                              <p:par>
                                <p:cTn id="8" presetID="10" presetClass="entr" presetSubtype="0" fill="hold" nodeType="withEffect">
                                  <p:stCondLst>
                                    <p:cond delay="0"/>
                                  </p:stCondLst>
                                  <p:childTnLst>
                                    <p:set>
                                      <p:cBhvr>
                                        <p:cTn id="9" dur="1" fill="hold">
                                          <p:stCondLst>
                                            <p:cond delay="0"/>
                                          </p:stCondLst>
                                        </p:cTn>
                                        <p:tgtEl>
                                          <p:spTgt spid="894980"/>
                                        </p:tgtEl>
                                        <p:attrNameLst>
                                          <p:attrName>style.visibility</p:attrName>
                                        </p:attrNameLst>
                                      </p:cBhvr>
                                      <p:to>
                                        <p:strVal val="visible"/>
                                      </p:to>
                                    </p:set>
                                    <p:animEffect transition="in" filter="fade">
                                      <p:cBhvr>
                                        <p:cTn id="10" dur="2000"/>
                                        <p:tgtEl>
                                          <p:spTgt spid="89498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894979">
                                            <p:txEl>
                                              <p:pRg st="1" end="1"/>
                                            </p:txEl>
                                          </p:spTgt>
                                        </p:tgtEl>
                                        <p:attrNameLst>
                                          <p:attrName>style.visibility</p:attrName>
                                        </p:attrNameLst>
                                      </p:cBhvr>
                                      <p:to>
                                        <p:strVal val="visible"/>
                                      </p:to>
                                    </p:set>
                                    <p:anim calcmode="lin" valueType="num">
                                      <p:cBhvr additive="base">
                                        <p:cTn id="15" dur="1000" fill="hold"/>
                                        <p:tgtEl>
                                          <p:spTgt spid="894979">
                                            <p:txEl>
                                              <p:pRg st="1" end="1"/>
                                            </p:txEl>
                                          </p:spTgt>
                                        </p:tgtEl>
                                        <p:attrNameLst>
                                          <p:attrName>ppt_x</p:attrName>
                                        </p:attrNameLst>
                                      </p:cBhvr>
                                      <p:tavLst>
                                        <p:tav tm="0">
                                          <p:val>
                                            <p:strVal val="#ppt_x"/>
                                          </p:val>
                                        </p:tav>
                                        <p:tav tm="100000">
                                          <p:val>
                                            <p:strVal val="#ppt_x"/>
                                          </p:val>
                                        </p:tav>
                                      </p:tavLst>
                                    </p:anim>
                                    <p:anim calcmode="lin" valueType="num">
                                      <p:cBhvr additive="base">
                                        <p:cTn id="16" dur="1000" fill="hold"/>
                                        <p:tgtEl>
                                          <p:spTgt spid="89497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894979">
                                            <p:txEl>
                                              <p:pRg st="2" end="2"/>
                                            </p:txEl>
                                          </p:spTgt>
                                        </p:tgtEl>
                                        <p:attrNameLst>
                                          <p:attrName>style.visibility</p:attrName>
                                        </p:attrNameLst>
                                      </p:cBhvr>
                                      <p:to>
                                        <p:strVal val="visible"/>
                                      </p:to>
                                    </p:set>
                                    <p:anim calcmode="lin" valueType="num">
                                      <p:cBhvr additive="base">
                                        <p:cTn id="21" dur="1000" fill="hold"/>
                                        <p:tgtEl>
                                          <p:spTgt spid="894979">
                                            <p:txEl>
                                              <p:pRg st="2" end="2"/>
                                            </p:txEl>
                                          </p:spTgt>
                                        </p:tgtEl>
                                        <p:attrNameLst>
                                          <p:attrName>ppt_x</p:attrName>
                                        </p:attrNameLst>
                                      </p:cBhvr>
                                      <p:tavLst>
                                        <p:tav tm="0">
                                          <p:val>
                                            <p:strVal val="#ppt_x"/>
                                          </p:val>
                                        </p:tav>
                                        <p:tav tm="100000">
                                          <p:val>
                                            <p:strVal val="#ppt_x"/>
                                          </p:val>
                                        </p:tav>
                                      </p:tavLst>
                                    </p:anim>
                                    <p:anim calcmode="lin" valueType="num">
                                      <p:cBhvr additive="base">
                                        <p:cTn id="22" dur="1000" fill="hold"/>
                                        <p:tgtEl>
                                          <p:spTgt spid="89497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894979">
                                            <p:txEl>
                                              <p:pRg st="3" end="3"/>
                                            </p:txEl>
                                          </p:spTgt>
                                        </p:tgtEl>
                                        <p:attrNameLst>
                                          <p:attrName>style.visibility</p:attrName>
                                        </p:attrNameLst>
                                      </p:cBhvr>
                                      <p:to>
                                        <p:strVal val="visible"/>
                                      </p:to>
                                    </p:set>
                                    <p:anim calcmode="lin" valueType="num">
                                      <p:cBhvr additive="base">
                                        <p:cTn id="27" dur="1000" fill="hold"/>
                                        <p:tgtEl>
                                          <p:spTgt spid="894979">
                                            <p:txEl>
                                              <p:pRg st="3" end="3"/>
                                            </p:txEl>
                                          </p:spTgt>
                                        </p:tgtEl>
                                        <p:attrNameLst>
                                          <p:attrName>ppt_x</p:attrName>
                                        </p:attrNameLst>
                                      </p:cBhvr>
                                      <p:tavLst>
                                        <p:tav tm="0">
                                          <p:val>
                                            <p:strVal val="#ppt_x"/>
                                          </p:val>
                                        </p:tav>
                                        <p:tav tm="100000">
                                          <p:val>
                                            <p:strVal val="#ppt_x"/>
                                          </p:val>
                                        </p:tav>
                                      </p:tavLst>
                                    </p:anim>
                                    <p:anim calcmode="lin" valueType="num">
                                      <p:cBhvr additive="base">
                                        <p:cTn id="28" dur="1000" fill="hold"/>
                                        <p:tgtEl>
                                          <p:spTgt spid="89497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894979">
                                            <p:txEl>
                                              <p:pRg st="4" end="4"/>
                                            </p:txEl>
                                          </p:spTgt>
                                        </p:tgtEl>
                                        <p:attrNameLst>
                                          <p:attrName>style.visibility</p:attrName>
                                        </p:attrNameLst>
                                      </p:cBhvr>
                                      <p:to>
                                        <p:strVal val="visible"/>
                                      </p:to>
                                    </p:set>
                                    <p:anim calcmode="lin" valueType="num">
                                      <p:cBhvr additive="base">
                                        <p:cTn id="33" dur="1000" fill="hold"/>
                                        <p:tgtEl>
                                          <p:spTgt spid="894979">
                                            <p:txEl>
                                              <p:pRg st="4" end="4"/>
                                            </p:txEl>
                                          </p:spTgt>
                                        </p:tgtEl>
                                        <p:attrNameLst>
                                          <p:attrName>ppt_x</p:attrName>
                                        </p:attrNameLst>
                                      </p:cBhvr>
                                      <p:tavLst>
                                        <p:tav tm="0">
                                          <p:val>
                                            <p:strVal val="#ppt_x"/>
                                          </p:val>
                                        </p:tav>
                                        <p:tav tm="100000">
                                          <p:val>
                                            <p:strVal val="#ppt_x"/>
                                          </p:val>
                                        </p:tav>
                                      </p:tavLst>
                                    </p:anim>
                                    <p:anim calcmode="lin" valueType="num">
                                      <p:cBhvr additive="base">
                                        <p:cTn id="34" dur="1000" fill="hold"/>
                                        <p:tgtEl>
                                          <p:spTgt spid="89497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336699">
            <a:alpha val="0"/>
          </a:srgbClr>
        </a:solidFill>
        <a:effectLst/>
      </p:bgPr>
    </p:bg>
    <p:spTree>
      <p:nvGrpSpPr>
        <p:cNvPr id="1" name=""/>
        <p:cNvGrpSpPr/>
        <p:nvPr/>
      </p:nvGrpSpPr>
      <p:grpSpPr>
        <a:xfrm>
          <a:off x="0" y="0"/>
          <a:ext cx="0" cy="0"/>
          <a:chOff x="0" y="0"/>
          <a:chExt cx="0" cy="0"/>
        </a:xfrm>
      </p:grpSpPr>
      <p:sp>
        <p:nvSpPr>
          <p:cNvPr id="897026" name="Rectangle 2"/>
          <p:cNvSpPr>
            <a:spLocks noGrp="1" noChangeArrowheads="1"/>
          </p:cNvSpPr>
          <p:nvPr>
            <p:ph type="title"/>
          </p:nvPr>
        </p:nvSpPr>
        <p:spPr/>
        <p:txBody>
          <a:bodyPr>
            <a:normAutofit fontScale="90000"/>
          </a:bodyPr>
          <a:lstStyle/>
          <a:p>
            <a:r>
              <a:rPr lang="en-US" sz="4000"/>
              <a:t/>
            </a:r>
            <a:br>
              <a:rPr lang="en-US" sz="4000"/>
            </a:br>
            <a:r>
              <a:rPr lang="en-US" sz="3600" b="1">
                <a:solidFill>
                  <a:srgbClr val="008000"/>
                </a:solidFill>
              </a:rPr>
              <a:t>Financial Success of </a:t>
            </a:r>
            <a:br>
              <a:rPr lang="en-US" sz="3600" b="1">
                <a:solidFill>
                  <a:srgbClr val="008000"/>
                </a:solidFill>
              </a:rPr>
            </a:br>
            <a:r>
              <a:rPr lang="en-US" sz="3600" b="1">
                <a:solidFill>
                  <a:srgbClr val="008000"/>
                </a:solidFill>
              </a:rPr>
              <a:t>the Costa Rican “Model” </a:t>
            </a:r>
            <a:br>
              <a:rPr lang="en-US" sz="3600" b="1">
                <a:solidFill>
                  <a:srgbClr val="008000"/>
                </a:solidFill>
              </a:rPr>
            </a:br>
            <a:endParaRPr lang="en-US" sz="3600" b="1">
              <a:solidFill>
                <a:srgbClr val="008000"/>
              </a:solidFill>
            </a:endParaRPr>
          </a:p>
        </p:txBody>
      </p:sp>
      <p:sp>
        <p:nvSpPr>
          <p:cNvPr id="897027" name="Rectangle 3"/>
          <p:cNvSpPr>
            <a:spLocks noGrp="1" noChangeArrowheads="1"/>
          </p:cNvSpPr>
          <p:nvPr>
            <p:ph type="body" sz="half" idx="1"/>
          </p:nvPr>
        </p:nvSpPr>
        <p:spPr>
          <a:xfrm>
            <a:off x="457200" y="1905000"/>
            <a:ext cx="4038600" cy="4221163"/>
          </a:xfrm>
        </p:spPr>
        <p:txBody>
          <a:bodyPr/>
          <a:lstStyle/>
          <a:p>
            <a:pPr>
              <a:lnSpc>
                <a:spcPct val="80000"/>
              </a:lnSpc>
              <a:buClr>
                <a:srgbClr val="008000"/>
              </a:buClr>
              <a:buFont typeface="Wingdings" pitchFamily="2" charset="2"/>
              <a:buChar char="v"/>
            </a:pPr>
            <a:r>
              <a:rPr lang="en-US" sz="2400" b="1">
                <a:solidFill>
                  <a:srgbClr val="0000CC"/>
                </a:solidFill>
              </a:rPr>
              <a:t>Over last 20 years</a:t>
            </a:r>
          </a:p>
          <a:p>
            <a:pPr>
              <a:lnSpc>
                <a:spcPct val="80000"/>
              </a:lnSpc>
              <a:buClr>
                <a:srgbClr val="008000"/>
              </a:buClr>
              <a:buFont typeface="Wingdings" pitchFamily="2" charset="2"/>
              <a:buChar char="v"/>
            </a:pPr>
            <a:r>
              <a:rPr lang="en-US" sz="1800"/>
              <a:t>Arrivals increased 6 times</a:t>
            </a:r>
          </a:p>
          <a:p>
            <a:pPr>
              <a:lnSpc>
                <a:spcPct val="80000"/>
              </a:lnSpc>
              <a:buClr>
                <a:srgbClr val="008000"/>
              </a:buClr>
              <a:buFont typeface="Wingdings" pitchFamily="2" charset="2"/>
              <a:buChar char="v"/>
            </a:pPr>
            <a:r>
              <a:rPr lang="en-US" sz="1800"/>
              <a:t>Receipts increased 12 times</a:t>
            </a:r>
          </a:p>
          <a:p>
            <a:pPr>
              <a:lnSpc>
                <a:spcPct val="80000"/>
              </a:lnSpc>
              <a:buClr>
                <a:srgbClr val="008000"/>
              </a:buClr>
              <a:buFont typeface="Wingdings" pitchFamily="2" charset="2"/>
              <a:buChar char="v"/>
            </a:pPr>
            <a:r>
              <a:rPr lang="en-US" sz="1800"/>
              <a:t>Costa Rica has </a:t>
            </a:r>
            <a:r>
              <a:rPr lang="en-US" sz="1800" b="1" i="1"/>
              <a:t>doubled</a:t>
            </a:r>
            <a:r>
              <a:rPr lang="en-US" sz="1800"/>
              <a:t> its earnings/tourist</a:t>
            </a:r>
          </a:p>
          <a:p>
            <a:pPr>
              <a:lnSpc>
                <a:spcPct val="80000"/>
              </a:lnSpc>
              <a:buClr>
                <a:srgbClr val="008000"/>
              </a:buClr>
              <a:buFont typeface="Wingdings" pitchFamily="2" charset="2"/>
              <a:buChar char="v"/>
            </a:pPr>
            <a:endParaRPr lang="en-US" sz="1800"/>
          </a:p>
          <a:p>
            <a:pPr>
              <a:lnSpc>
                <a:spcPct val="80000"/>
              </a:lnSpc>
              <a:buClr>
                <a:srgbClr val="008000"/>
              </a:buClr>
              <a:buFont typeface="Wingdings" pitchFamily="2" charset="2"/>
              <a:buNone/>
            </a:pPr>
            <a:r>
              <a:rPr lang="en-US" sz="1800"/>
              <a:t>      </a:t>
            </a:r>
          </a:p>
          <a:p>
            <a:pPr>
              <a:lnSpc>
                <a:spcPct val="80000"/>
              </a:lnSpc>
              <a:buClr>
                <a:srgbClr val="008000"/>
              </a:buClr>
              <a:buFont typeface="Wingdings" pitchFamily="2" charset="2"/>
              <a:buChar char="v"/>
            </a:pPr>
            <a:endParaRPr lang="es-ES_tradnl" sz="2400" b="1"/>
          </a:p>
          <a:p>
            <a:pPr>
              <a:lnSpc>
                <a:spcPct val="80000"/>
              </a:lnSpc>
              <a:buClr>
                <a:srgbClr val="008000"/>
              </a:buClr>
              <a:buFont typeface="Wingdings" pitchFamily="2" charset="2"/>
              <a:buChar char="v"/>
            </a:pPr>
            <a:r>
              <a:rPr lang="es-ES_tradnl" sz="2400" b="1">
                <a:solidFill>
                  <a:srgbClr val="0000CC"/>
                </a:solidFill>
              </a:rPr>
              <a:t>Cancún vs. Costa Rica</a:t>
            </a:r>
          </a:p>
          <a:p>
            <a:pPr>
              <a:lnSpc>
                <a:spcPct val="80000"/>
              </a:lnSpc>
              <a:buClr>
                <a:srgbClr val="008000"/>
              </a:buClr>
              <a:buFont typeface="Wingdings" pitchFamily="2" charset="2"/>
              <a:buChar char="v"/>
            </a:pPr>
            <a:r>
              <a:rPr lang="es-ES_tradnl" sz="1800" b="1"/>
              <a:t>Cancún</a:t>
            </a:r>
            <a:r>
              <a:rPr lang="es-ES_tradnl" sz="1800"/>
              <a:t>: of total tourist spending, less than 10% stays in Mexico. </a:t>
            </a:r>
          </a:p>
          <a:p>
            <a:pPr>
              <a:lnSpc>
                <a:spcPct val="80000"/>
              </a:lnSpc>
              <a:buClr>
                <a:srgbClr val="008000"/>
              </a:buClr>
              <a:buFont typeface="Wingdings" pitchFamily="2" charset="2"/>
              <a:buChar char="v"/>
            </a:pPr>
            <a:r>
              <a:rPr lang="es-ES_tradnl" sz="1800" b="1"/>
              <a:t>Costa Rica</a:t>
            </a:r>
            <a:r>
              <a:rPr lang="es-ES_tradnl" sz="1800"/>
              <a:t>: more than 40% of  the tourist $ stays in the country. (INCAE).</a:t>
            </a:r>
          </a:p>
          <a:p>
            <a:pPr>
              <a:lnSpc>
                <a:spcPct val="80000"/>
              </a:lnSpc>
              <a:buFont typeface="Wingdings" pitchFamily="2" charset="2"/>
              <a:buChar char="v"/>
            </a:pPr>
            <a:endParaRPr lang="en-US" sz="1800"/>
          </a:p>
          <a:p>
            <a:pPr>
              <a:lnSpc>
                <a:spcPct val="80000"/>
              </a:lnSpc>
              <a:buFontTx/>
              <a:buNone/>
            </a:pPr>
            <a:endParaRPr lang="en-US" sz="2400"/>
          </a:p>
        </p:txBody>
      </p:sp>
      <p:graphicFrame>
        <p:nvGraphicFramePr>
          <p:cNvPr id="897028" name="Object 4"/>
          <p:cNvGraphicFramePr>
            <a:graphicFrameLocks noChangeAspect="1"/>
          </p:cNvGraphicFramePr>
          <p:nvPr>
            <p:ph sz="quarter" idx="3"/>
          </p:nvPr>
        </p:nvGraphicFramePr>
        <p:xfrm>
          <a:off x="6734175" y="5087938"/>
          <a:ext cx="1952625" cy="1465262"/>
        </p:xfrm>
        <a:graphic>
          <a:graphicData uri="http://schemas.openxmlformats.org/presentationml/2006/ole">
            <p:oleObj spid="_x0000_s44034" name="Slide" r:id="rId4" imgW="5513758" imgH="4136102" progId="PowerPoint.Slide.8">
              <p:embed/>
            </p:oleObj>
          </a:graphicData>
        </a:graphic>
      </p:graphicFrame>
      <p:sp>
        <p:nvSpPr>
          <p:cNvPr id="897029" name="Text Box 5"/>
          <p:cNvSpPr txBox="1">
            <a:spLocks noChangeArrowheads="1"/>
          </p:cNvSpPr>
          <p:nvPr/>
        </p:nvSpPr>
        <p:spPr bwMode="auto">
          <a:xfrm>
            <a:off x="6651625" y="5943600"/>
            <a:ext cx="184150" cy="366713"/>
          </a:xfrm>
          <a:prstGeom prst="rect">
            <a:avLst/>
          </a:prstGeom>
          <a:noFill/>
          <a:ln w="9525">
            <a:noFill/>
            <a:miter lim="800000"/>
            <a:headEnd/>
            <a:tailEnd/>
          </a:ln>
          <a:effectLst/>
        </p:spPr>
        <p:txBody>
          <a:bodyPr>
            <a:spAutoFit/>
          </a:bodyPr>
          <a:lstStyle/>
          <a:p>
            <a:pPr>
              <a:spcBef>
                <a:spcPct val="50000"/>
              </a:spcBef>
            </a:pPr>
            <a:endParaRPr lang="en-US" sz="1800"/>
          </a:p>
        </p:txBody>
      </p:sp>
      <p:pic>
        <p:nvPicPr>
          <p:cNvPr id="897030" name="Picture 6" descr="playa_N"/>
          <p:cNvPicPr>
            <a:picLocks noChangeAspect="1" noChangeArrowheads="1"/>
          </p:cNvPicPr>
          <p:nvPr/>
        </p:nvPicPr>
        <p:blipFill>
          <a:blip r:embed="rId5" cstate="print"/>
          <a:srcRect/>
          <a:stretch>
            <a:fillRect/>
          </a:stretch>
        </p:blipFill>
        <p:spPr bwMode="auto">
          <a:xfrm>
            <a:off x="4648200" y="4114800"/>
            <a:ext cx="2286000" cy="1524000"/>
          </a:xfrm>
          <a:prstGeom prst="rect">
            <a:avLst/>
          </a:prstGeom>
          <a:noFill/>
          <a:ln w="9525">
            <a:noFill/>
            <a:miter lim="800000"/>
            <a:headEnd/>
            <a:tailEnd/>
          </a:ln>
          <a:effectLst/>
        </p:spPr>
      </p:pic>
      <p:graphicFrame>
        <p:nvGraphicFramePr>
          <p:cNvPr id="897031" name="Group 7"/>
          <p:cNvGraphicFramePr>
            <a:graphicFrameLocks noGrp="1"/>
          </p:cNvGraphicFramePr>
          <p:nvPr>
            <p:ph sz="quarter" idx="2"/>
          </p:nvPr>
        </p:nvGraphicFramePr>
        <p:xfrm>
          <a:off x="3886200" y="1600200"/>
          <a:ext cx="5105400" cy="2085977"/>
        </p:xfrm>
        <a:graphic>
          <a:graphicData uri="http://schemas.openxmlformats.org/drawingml/2006/table">
            <a:tbl>
              <a:tblPr/>
              <a:tblGrid>
                <a:gridCol w="2139950"/>
                <a:gridCol w="547688"/>
                <a:gridCol w="546100"/>
                <a:gridCol w="546100"/>
                <a:gridCol w="663575"/>
                <a:gridCol w="661987"/>
              </a:tblGrid>
              <a:tr h="506413">
                <a:tc gridSpan="6">
                  <a:txBody>
                    <a:bodyPr/>
                    <a:lstStyle/>
                    <a:p>
                      <a:pPr marL="0" marR="0" lvl="0" indent="0" algn="ctr" defTabSz="914400" rtl="0" eaLnBrk="1" fontAlgn="b" latinLnBrk="0" hangingPunct="1">
                        <a:lnSpc>
                          <a:spcPct val="100000"/>
                        </a:lnSpc>
                        <a:spcBef>
                          <a:spcPct val="0"/>
                        </a:spcBef>
                        <a:spcAft>
                          <a:spcPct val="0"/>
                        </a:spcAft>
                        <a:buClr>
                          <a:schemeClr val="tx1"/>
                        </a:buClr>
                        <a:buSzTx/>
                        <a:buFontTx/>
                        <a:buNone/>
                        <a:tabLst/>
                      </a:pPr>
                      <a:r>
                        <a:rPr kumimoji="0" lang="en-US" sz="1600" b="1" i="0" u="none" strike="noStrike" cap="none" normalizeH="0" baseline="0" smtClean="0">
                          <a:ln>
                            <a:noFill/>
                          </a:ln>
                          <a:solidFill>
                            <a:srgbClr val="009900"/>
                          </a:solidFill>
                          <a:effectLst/>
                          <a:latin typeface="Arial" charset="0"/>
                          <a:cs typeface="Arial" charset="0"/>
                        </a:rPr>
                        <a:t>Costa Rica's Tourism Growth</a:t>
                      </a:r>
                      <a:endParaRPr kumimoji="0" lang="en-US" sz="1600" b="0" i="0" u="none" strike="noStrike" cap="none" normalizeH="0" baseline="0" smtClean="0">
                        <a:ln>
                          <a:noFill/>
                        </a:ln>
                        <a:solidFill>
                          <a:srgbClr val="009900"/>
                        </a:solidFill>
                        <a:effectLst/>
                        <a:latin typeface="Arial" charset="0"/>
                      </a:endParaRPr>
                    </a:p>
                  </a:txBody>
                  <a:tcPr anchor="b"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560388">
                <a:tc>
                  <a:txBody>
                    <a:bodyPr/>
                    <a:lstStyle/>
                    <a:p>
                      <a:pPr marL="0" marR="0" lvl="0" indent="0" algn="l" defTabSz="914400" rtl="0" eaLnBrk="1" fontAlgn="b" latinLnBrk="0" hangingPunct="1">
                        <a:lnSpc>
                          <a:spcPct val="100000"/>
                        </a:lnSpc>
                        <a:spcBef>
                          <a:spcPct val="0"/>
                        </a:spcBef>
                        <a:spcAft>
                          <a:spcPct val="0"/>
                        </a:spcAft>
                        <a:buClr>
                          <a:schemeClr val="tx1"/>
                        </a:buClr>
                        <a:buSzTx/>
                        <a:buFontTx/>
                        <a:buNone/>
                        <a:tabLst/>
                      </a:pPr>
                      <a:r>
                        <a:rPr kumimoji="0" lang="en-US" sz="1200" b="1" i="0" u="none" strike="noStrike" cap="none" normalizeH="0" baseline="0" smtClean="0">
                          <a:ln>
                            <a:noFill/>
                          </a:ln>
                          <a:solidFill>
                            <a:srgbClr val="0000FF"/>
                          </a:solidFill>
                          <a:effectLst/>
                          <a:latin typeface="Arial" charset="0"/>
                          <a:cs typeface="Arial" charset="0"/>
                        </a:rPr>
                        <a:t>Year</a:t>
                      </a:r>
                      <a:endParaRPr kumimoji="0" lang="en-US" sz="1200" b="0" i="0" u="none" strike="noStrike" cap="none" normalizeH="0" baseline="0" smtClean="0">
                        <a:ln>
                          <a:noFill/>
                        </a:ln>
                        <a:solidFill>
                          <a:srgbClr val="0000FF"/>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
                          <a:schemeClr val="tx1"/>
                        </a:buClr>
                        <a:buSzTx/>
                        <a:buFontTx/>
                        <a:buNone/>
                        <a:tabLst/>
                      </a:pPr>
                      <a:r>
                        <a:rPr kumimoji="0" lang="en-US" sz="1200" b="1" i="0" u="none" strike="noStrike" cap="none" normalizeH="0" baseline="0" smtClean="0">
                          <a:ln>
                            <a:noFill/>
                          </a:ln>
                          <a:solidFill>
                            <a:srgbClr val="0000FF"/>
                          </a:solidFill>
                          <a:effectLst/>
                          <a:latin typeface="Arial" charset="0"/>
                          <a:cs typeface="Arial" charset="0"/>
                        </a:rPr>
                        <a:t>1986</a:t>
                      </a:r>
                      <a:endParaRPr kumimoji="0" lang="en-US" sz="1200" b="1" i="0" u="none" strike="noStrike" cap="none" normalizeH="0" baseline="0" smtClean="0">
                        <a:ln>
                          <a:noFill/>
                        </a:ln>
                        <a:solidFill>
                          <a:srgbClr val="0000FF"/>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
                          <a:schemeClr val="tx1"/>
                        </a:buClr>
                        <a:buSzTx/>
                        <a:buFontTx/>
                        <a:buNone/>
                        <a:tabLst/>
                      </a:pPr>
                      <a:r>
                        <a:rPr kumimoji="0" lang="en-US" sz="1200" b="1" i="0" u="none" strike="noStrike" cap="none" normalizeH="0" baseline="0" smtClean="0">
                          <a:ln>
                            <a:noFill/>
                          </a:ln>
                          <a:solidFill>
                            <a:srgbClr val="0000FF"/>
                          </a:solidFill>
                          <a:effectLst/>
                          <a:latin typeface="Arial" charset="0"/>
                          <a:cs typeface="Arial" charset="0"/>
                        </a:rPr>
                        <a:t>1990</a:t>
                      </a:r>
                      <a:endParaRPr kumimoji="0" lang="en-US" sz="1200" b="1" i="0" u="none" strike="noStrike" cap="none" normalizeH="0" baseline="0" smtClean="0">
                        <a:ln>
                          <a:noFill/>
                        </a:ln>
                        <a:solidFill>
                          <a:srgbClr val="0000FF"/>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
                          <a:schemeClr val="tx1"/>
                        </a:buClr>
                        <a:buSzTx/>
                        <a:buFontTx/>
                        <a:buNone/>
                        <a:tabLst/>
                      </a:pPr>
                      <a:r>
                        <a:rPr kumimoji="0" lang="en-US" sz="1200" b="1" i="0" u="none" strike="noStrike" cap="none" normalizeH="0" baseline="0" smtClean="0">
                          <a:ln>
                            <a:noFill/>
                          </a:ln>
                          <a:solidFill>
                            <a:srgbClr val="0000FF"/>
                          </a:solidFill>
                          <a:effectLst/>
                          <a:latin typeface="Arial" charset="0"/>
                          <a:cs typeface="Arial" charset="0"/>
                        </a:rPr>
                        <a:t>1995</a:t>
                      </a:r>
                      <a:endParaRPr kumimoji="0" lang="en-US" sz="1200" b="1" i="0" u="none" strike="noStrike" cap="none" normalizeH="0" baseline="0" smtClean="0">
                        <a:ln>
                          <a:noFill/>
                        </a:ln>
                        <a:solidFill>
                          <a:srgbClr val="0000FF"/>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
                          <a:schemeClr val="tx1"/>
                        </a:buClr>
                        <a:buSzTx/>
                        <a:buFontTx/>
                        <a:buNone/>
                        <a:tabLst/>
                      </a:pPr>
                      <a:r>
                        <a:rPr kumimoji="0" lang="en-US" sz="1200" b="1" i="0" u="none" strike="noStrike" cap="none" normalizeH="0" baseline="0" smtClean="0">
                          <a:ln>
                            <a:noFill/>
                          </a:ln>
                          <a:solidFill>
                            <a:srgbClr val="0000FF"/>
                          </a:solidFill>
                          <a:effectLst/>
                          <a:latin typeface="Arial" charset="0"/>
                          <a:cs typeface="Arial" charset="0"/>
                        </a:rPr>
                        <a:t>2000</a:t>
                      </a:r>
                      <a:endParaRPr kumimoji="0" lang="en-US" sz="1200" b="1" i="0" u="none" strike="noStrike" cap="none" normalizeH="0" baseline="0" smtClean="0">
                        <a:ln>
                          <a:noFill/>
                        </a:ln>
                        <a:solidFill>
                          <a:srgbClr val="0000FF"/>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
                          <a:schemeClr val="tx1"/>
                        </a:buClr>
                        <a:buSzTx/>
                        <a:buFontTx/>
                        <a:buNone/>
                        <a:tabLst/>
                      </a:pPr>
                      <a:r>
                        <a:rPr kumimoji="0" lang="en-US" sz="1200" b="1" i="0" u="none" strike="noStrike" cap="none" normalizeH="0" baseline="0" smtClean="0">
                          <a:ln>
                            <a:noFill/>
                          </a:ln>
                          <a:solidFill>
                            <a:srgbClr val="0000FF"/>
                          </a:solidFill>
                          <a:effectLst/>
                          <a:latin typeface="Arial" charset="0"/>
                          <a:cs typeface="Arial" charset="0"/>
                        </a:rPr>
                        <a:t>2005</a:t>
                      </a:r>
                      <a:endParaRPr kumimoji="0" lang="en-US" sz="1200" b="1" i="0" u="none" strike="noStrike" cap="none" normalizeH="0" baseline="0" smtClean="0">
                        <a:ln>
                          <a:noFill/>
                        </a:ln>
                        <a:solidFill>
                          <a:srgbClr val="0000FF"/>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09588">
                <a:tc>
                  <a:txBody>
                    <a:bodyPr/>
                    <a:lstStyle/>
                    <a:p>
                      <a:pPr marL="0" marR="0" lvl="0" indent="0" algn="l" defTabSz="914400" rtl="0" eaLnBrk="1" fontAlgn="b" latinLnBrk="0" hangingPunct="1">
                        <a:lnSpc>
                          <a:spcPct val="100000"/>
                        </a:lnSpc>
                        <a:spcBef>
                          <a:spcPct val="0"/>
                        </a:spcBef>
                        <a:spcAft>
                          <a:spcPct val="0"/>
                        </a:spcAft>
                        <a:buClr>
                          <a:schemeClr val="tx1"/>
                        </a:buClr>
                        <a:buSzTx/>
                        <a:buFontTx/>
                        <a:buNone/>
                        <a:tabLst/>
                      </a:pPr>
                      <a:r>
                        <a:rPr kumimoji="0" lang="en-US" sz="1200" b="1" i="0" u="none" strike="noStrike" cap="none" normalizeH="0" baseline="0" smtClean="0">
                          <a:ln>
                            <a:noFill/>
                          </a:ln>
                          <a:solidFill>
                            <a:schemeClr val="tx1"/>
                          </a:solidFill>
                          <a:effectLst/>
                          <a:latin typeface="Arial" charset="0"/>
                          <a:cs typeface="Arial" charset="0"/>
                        </a:rPr>
                        <a:t>Arrivals (thousands)</a:t>
                      </a:r>
                      <a:endParaRPr kumimoji="0" lang="en-US" sz="12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
                          <a:schemeClr val="tx1"/>
                        </a:buClr>
                        <a:buSzTx/>
                        <a:buFontTx/>
                        <a:buNone/>
                        <a:tabLst/>
                      </a:pPr>
                      <a:r>
                        <a:rPr kumimoji="0" lang="en-US" sz="1200" b="1" i="0" u="none" strike="noStrike" cap="none" normalizeH="0" baseline="0" smtClean="0">
                          <a:ln>
                            <a:noFill/>
                          </a:ln>
                          <a:solidFill>
                            <a:schemeClr val="tx1"/>
                          </a:solidFill>
                          <a:effectLst/>
                          <a:latin typeface="Arial" charset="0"/>
                          <a:cs typeface="Arial" charset="0"/>
                        </a:rPr>
                        <a:t>261</a:t>
                      </a:r>
                      <a:endParaRPr kumimoji="0" lang="en-US" sz="1200" b="1"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
                          <a:schemeClr val="tx1"/>
                        </a:buClr>
                        <a:buSzTx/>
                        <a:buFontTx/>
                        <a:buNone/>
                        <a:tabLst/>
                      </a:pPr>
                      <a:r>
                        <a:rPr kumimoji="0" lang="en-US" sz="1200" b="1" i="0" u="none" strike="noStrike" cap="none" normalizeH="0" baseline="0" smtClean="0">
                          <a:ln>
                            <a:noFill/>
                          </a:ln>
                          <a:solidFill>
                            <a:schemeClr val="tx1"/>
                          </a:solidFill>
                          <a:effectLst/>
                          <a:latin typeface="Arial" charset="0"/>
                          <a:cs typeface="Arial" charset="0"/>
                        </a:rPr>
                        <a:t>435</a:t>
                      </a:r>
                      <a:endParaRPr kumimoji="0" lang="en-US" sz="1200" b="1"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
                          <a:schemeClr val="tx1"/>
                        </a:buClr>
                        <a:buSzTx/>
                        <a:buFontTx/>
                        <a:buNone/>
                        <a:tabLst/>
                      </a:pPr>
                      <a:r>
                        <a:rPr kumimoji="0" lang="en-US" sz="1200" b="1" i="0" u="none" strike="noStrike" cap="none" normalizeH="0" baseline="0" smtClean="0">
                          <a:ln>
                            <a:noFill/>
                          </a:ln>
                          <a:solidFill>
                            <a:schemeClr val="tx1"/>
                          </a:solidFill>
                          <a:effectLst/>
                          <a:latin typeface="Arial" charset="0"/>
                          <a:cs typeface="Arial" charset="0"/>
                        </a:rPr>
                        <a:t>792</a:t>
                      </a:r>
                      <a:endParaRPr kumimoji="0" lang="en-US" sz="1200" b="1"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
                          <a:schemeClr val="tx1"/>
                        </a:buClr>
                        <a:buSzTx/>
                        <a:buFontTx/>
                        <a:buNone/>
                        <a:tabLst/>
                      </a:pPr>
                      <a:r>
                        <a:rPr kumimoji="0" lang="en-US" sz="1200" b="1" i="0" u="none" strike="noStrike" cap="none" normalizeH="0" baseline="0" smtClean="0">
                          <a:ln>
                            <a:noFill/>
                          </a:ln>
                          <a:solidFill>
                            <a:schemeClr val="tx1"/>
                          </a:solidFill>
                          <a:effectLst/>
                          <a:latin typeface="Arial" charset="0"/>
                          <a:cs typeface="Arial" charset="0"/>
                        </a:rPr>
                        <a:t>1,088</a:t>
                      </a:r>
                      <a:endParaRPr kumimoji="0" lang="en-US" sz="1200" b="1"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
                          <a:schemeClr val="tx1"/>
                        </a:buClr>
                        <a:buSzTx/>
                        <a:buFontTx/>
                        <a:buNone/>
                        <a:tabLst/>
                      </a:pPr>
                      <a:r>
                        <a:rPr kumimoji="0" lang="en-US" sz="1200" b="1" i="0" u="none" strike="noStrike" cap="none" normalizeH="0" baseline="0" smtClean="0">
                          <a:ln>
                            <a:noFill/>
                          </a:ln>
                          <a:solidFill>
                            <a:schemeClr val="tx1"/>
                          </a:solidFill>
                          <a:effectLst/>
                          <a:latin typeface="Arial" charset="0"/>
                          <a:cs typeface="Arial" charset="0"/>
                        </a:rPr>
                        <a:t>1,659</a:t>
                      </a:r>
                      <a:endParaRPr kumimoji="0" lang="en-US" sz="1200" b="1"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09588">
                <a:tc>
                  <a:txBody>
                    <a:bodyPr/>
                    <a:lstStyle/>
                    <a:p>
                      <a:pPr marL="0" marR="0" lvl="0" indent="0" algn="l" defTabSz="914400" rtl="0" eaLnBrk="1" fontAlgn="b" latinLnBrk="0" hangingPunct="1">
                        <a:lnSpc>
                          <a:spcPct val="100000"/>
                        </a:lnSpc>
                        <a:spcBef>
                          <a:spcPct val="0"/>
                        </a:spcBef>
                        <a:spcAft>
                          <a:spcPct val="0"/>
                        </a:spcAft>
                        <a:buClr>
                          <a:schemeClr val="tx1"/>
                        </a:buClr>
                        <a:buSzTx/>
                        <a:buFontTx/>
                        <a:buNone/>
                        <a:tabLst/>
                      </a:pPr>
                      <a:r>
                        <a:rPr kumimoji="0" lang="en-US" sz="1200" b="1" i="0" u="none" strike="noStrike" cap="none" normalizeH="0" baseline="0" smtClean="0">
                          <a:ln>
                            <a:noFill/>
                          </a:ln>
                          <a:solidFill>
                            <a:schemeClr val="tx1"/>
                          </a:solidFill>
                          <a:effectLst/>
                          <a:latin typeface="Arial" charset="0"/>
                          <a:cs typeface="Arial" charset="0"/>
                        </a:rPr>
                        <a:t>Gross receipts (millions US$)</a:t>
                      </a:r>
                      <a:endParaRPr kumimoji="0" lang="en-US" sz="12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
                          <a:schemeClr val="tx1"/>
                        </a:buClr>
                        <a:buSzTx/>
                        <a:buFontTx/>
                        <a:buNone/>
                        <a:tabLst/>
                      </a:pPr>
                      <a:r>
                        <a:rPr kumimoji="0" lang="en-US" sz="1200" b="1" i="0" u="none" strike="noStrike" cap="none" normalizeH="0" baseline="0" smtClean="0">
                          <a:ln>
                            <a:noFill/>
                          </a:ln>
                          <a:solidFill>
                            <a:schemeClr val="tx1"/>
                          </a:solidFill>
                          <a:effectLst/>
                          <a:latin typeface="Arial" charset="0"/>
                          <a:cs typeface="Arial" charset="0"/>
                        </a:rPr>
                        <a:t>$133 </a:t>
                      </a:r>
                      <a:endParaRPr kumimoji="0" lang="en-US" sz="1200" b="1"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
                          <a:schemeClr val="tx1"/>
                        </a:buClr>
                        <a:buSzTx/>
                        <a:buFontTx/>
                        <a:buNone/>
                        <a:tabLst/>
                      </a:pPr>
                      <a:r>
                        <a:rPr kumimoji="0" lang="en-US" sz="1200" b="1" i="0" u="none" strike="noStrike" cap="none" normalizeH="0" baseline="0" smtClean="0">
                          <a:ln>
                            <a:noFill/>
                          </a:ln>
                          <a:solidFill>
                            <a:schemeClr val="tx1"/>
                          </a:solidFill>
                          <a:effectLst/>
                          <a:latin typeface="Arial" charset="0"/>
                          <a:cs typeface="Arial" charset="0"/>
                        </a:rPr>
                        <a:t>$275 </a:t>
                      </a:r>
                      <a:endParaRPr kumimoji="0" lang="en-US" sz="1200" b="1"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
                          <a:schemeClr val="tx1"/>
                        </a:buClr>
                        <a:buSzTx/>
                        <a:buFontTx/>
                        <a:buNone/>
                        <a:tabLst/>
                      </a:pPr>
                      <a:r>
                        <a:rPr kumimoji="0" lang="en-US" sz="1200" b="1" i="0" u="none" strike="noStrike" cap="none" normalizeH="0" baseline="0" smtClean="0">
                          <a:ln>
                            <a:noFill/>
                          </a:ln>
                          <a:solidFill>
                            <a:schemeClr val="tx1"/>
                          </a:solidFill>
                          <a:effectLst/>
                          <a:latin typeface="Arial" charset="0"/>
                          <a:cs typeface="Arial" charset="0"/>
                        </a:rPr>
                        <a:t>$718 </a:t>
                      </a:r>
                      <a:endParaRPr kumimoji="0" lang="en-US" sz="1200" b="1"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
                          <a:schemeClr val="tx1"/>
                        </a:buClr>
                        <a:buSzTx/>
                        <a:buFontTx/>
                        <a:buNone/>
                        <a:tabLst/>
                      </a:pPr>
                      <a:r>
                        <a:rPr kumimoji="0" lang="en-US" sz="1200" b="1" i="0" u="none" strike="noStrike" cap="none" normalizeH="0" baseline="0" smtClean="0">
                          <a:ln>
                            <a:noFill/>
                          </a:ln>
                          <a:solidFill>
                            <a:schemeClr val="tx1"/>
                          </a:solidFill>
                          <a:effectLst/>
                          <a:latin typeface="Arial" charset="0"/>
                          <a:cs typeface="Arial" charset="0"/>
                        </a:rPr>
                        <a:t>$1,229 </a:t>
                      </a:r>
                      <a:endParaRPr kumimoji="0" lang="en-US" sz="1200" b="1"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
                          <a:schemeClr val="tx1"/>
                        </a:buClr>
                        <a:buSzTx/>
                        <a:buFontTx/>
                        <a:buNone/>
                        <a:tabLst/>
                      </a:pPr>
                      <a:r>
                        <a:rPr kumimoji="0" lang="en-US" sz="1200" b="1" i="0" u="none" strike="noStrike" cap="none" normalizeH="0" baseline="0" smtClean="0">
                          <a:ln>
                            <a:noFill/>
                          </a:ln>
                          <a:solidFill>
                            <a:schemeClr val="tx1"/>
                          </a:solidFill>
                          <a:effectLst/>
                          <a:latin typeface="Arial" charset="0"/>
                          <a:cs typeface="Arial" charset="0"/>
                        </a:rPr>
                        <a:t>$1,570 </a:t>
                      </a:r>
                      <a:endParaRPr kumimoji="0" lang="en-US" sz="1200" b="1"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97027">
                                            <p:txEl>
                                              <p:pRg st="0" end="0"/>
                                            </p:txEl>
                                          </p:spTgt>
                                        </p:tgtEl>
                                        <p:attrNameLst>
                                          <p:attrName>style.visibility</p:attrName>
                                        </p:attrNameLst>
                                      </p:cBhvr>
                                      <p:to>
                                        <p:strVal val="visible"/>
                                      </p:to>
                                    </p:set>
                                    <p:animEffect transition="in" filter="fade">
                                      <p:cBhvr>
                                        <p:cTn id="7" dur="1000"/>
                                        <p:tgtEl>
                                          <p:spTgt spid="897027">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897027">
                                            <p:txEl>
                                              <p:pRg st="1" end="1"/>
                                            </p:txEl>
                                          </p:spTgt>
                                        </p:tgtEl>
                                        <p:attrNameLst>
                                          <p:attrName>style.visibility</p:attrName>
                                        </p:attrNameLst>
                                      </p:cBhvr>
                                      <p:to>
                                        <p:strVal val="visible"/>
                                      </p:to>
                                    </p:set>
                                    <p:animEffect transition="in" filter="fade">
                                      <p:cBhvr>
                                        <p:cTn id="11" dur="1000"/>
                                        <p:tgtEl>
                                          <p:spTgt spid="897027">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897027">
                                            <p:txEl>
                                              <p:pRg st="2" end="2"/>
                                            </p:txEl>
                                          </p:spTgt>
                                        </p:tgtEl>
                                        <p:attrNameLst>
                                          <p:attrName>style.visibility</p:attrName>
                                        </p:attrNameLst>
                                      </p:cBhvr>
                                      <p:to>
                                        <p:strVal val="visible"/>
                                      </p:to>
                                    </p:set>
                                    <p:animEffect transition="in" filter="fade">
                                      <p:cBhvr>
                                        <p:cTn id="15" dur="1000"/>
                                        <p:tgtEl>
                                          <p:spTgt spid="897027">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897027">
                                            <p:txEl>
                                              <p:pRg st="3" end="3"/>
                                            </p:txEl>
                                          </p:spTgt>
                                        </p:tgtEl>
                                        <p:attrNameLst>
                                          <p:attrName>style.visibility</p:attrName>
                                        </p:attrNameLst>
                                      </p:cBhvr>
                                      <p:to>
                                        <p:strVal val="visible"/>
                                      </p:to>
                                    </p:set>
                                    <p:animEffect transition="in" filter="fade">
                                      <p:cBhvr>
                                        <p:cTn id="19" dur="1000"/>
                                        <p:tgtEl>
                                          <p:spTgt spid="897027">
                                            <p:txEl>
                                              <p:pRg st="3" end="3"/>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897031"/>
                                        </p:tgtEl>
                                        <p:attrNameLst>
                                          <p:attrName>style.visibility</p:attrName>
                                        </p:attrNameLst>
                                      </p:cBhvr>
                                      <p:to>
                                        <p:strVal val="visible"/>
                                      </p:to>
                                    </p:set>
                                    <p:animEffect transition="in" filter="fade">
                                      <p:cBhvr>
                                        <p:cTn id="22" dur="2000"/>
                                        <p:tgtEl>
                                          <p:spTgt spid="89703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97027">
                                            <p:txEl>
                                              <p:pRg st="7" end="7"/>
                                            </p:txEl>
                                          </p:spTgt>
                                        </p:tgtEl>
                                        <p:attrNameLst>
                                          <p:attrName>style.visibility</p:attrName>
                                        </p:attrNameLst>
                                      </p:cBhvr>
                                      <p:to>
                                        <p:strVal val="visible"/>
                                      </p:to>
                                    </p:set>
                                    <p:animEffect transition="in" filter="fade">
                                      <p:cBhvr>
                                        <p:cTn id="27" dur="1000"/>
                                        <p:tgtEl>
                                          <p:spTgt spid="897027">
                                            <p:txEl>
                                              <p:pRg st="7" end="7"/>
                                            </p:txEl>
                                          </p:spTgt>
                                        </p:tgtEl>
                                      </p:cBhvr>
                                    </p:animEffect>
                                  </p:childTnLst>
                                </p:cTn>
                              </p:par>
                            </p:childTnLst>
                          </p:cTn>
                        </p:par>
                        <p:par>
                          <p:cTn id="28" fill="hold">
                            <p:stCondLst>
                              <p:cond delay="1000"/>
                            </p:stCondLst>
                            <p:childTnLst>
                              <p:par>
                                <p:cTn id="29" presetID="10" presetClass="entr" presetSubtype="0" fill="hold" nodeType="afterEffect">
                                  <p:stCondLst>
                                    <p:cond delay="0"/>
                                  </p:stCondLst>
                                  <p:childTnLst>
                                    <p:set>
                                      <p:cBhvr>
                                        <p:cTn id="30" dur="1" fill="hold">
                                          <p:stCondLst>
                                            <p:cond delay="0"/>
                                          </p:stCondLst>
                                        </p:cTn>
                                        <p:tgtEl>
                                          <p:spTgt spid="897027">
                                            <p:txEl>
                                              <p:pRg st="8" end="8"/>
                                            </p:txEl>
                                          </p:spTgt>
                                        </p:tgtEl>
                                        <p:attrNameLst>
                                          <p:attrName>style.visibility</p:attrName>
                                        </p:attrNameLst>
                                      </p:cBhvr>
                                      <p:to>
                                        <p:strVal val="visible"/>
                                      </p:to>
                                    </p:set>
                                    <p:animEffect transition="in" filter="fade">
                                      <p:cBhvr>
                                        <p:cTn id="31" dur="1000"/>
                                        <p:tgtEl>
                                          <p:spTgt spid="897027">
                                            <p:txEl>
                                              <p:pRg st="8" end="8"/>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897030"/>
                                        </p:tgtEl>
                                        <p:attrNameLst>
                                          <p:attrName>style.visibility</p:attrName>
                                        </p:attrNameLst>
                                      </p:cBhvr>
                                      <p:to>
                                        <p:strVal val="visible"/>
                                      </p:to>
                                    </p:set>
                                    <p:animEffect transition="in" filter="fade">
                                      <p:cBhvr>
                                        <p:cTn id="34" dur="1000"/>
                                        <p:tgtEl>
                                          <p:spTgt spid="897030"/>
                                        </p:tgtEl>
                                      </p:cBhvr>
                                    </p:animEffect>
                                  </p:childTnLst>
                                </p:cTn>
                              </p:par>
                            </p:childTnLst>
                          </p:cTn>
                        </p:par>
                        <p:par>
                          <p:cTn id="35" fill="hold">
                            <p:stCondLst>
                              <p:cond delay="2000"/>
                            </p:stCondLst>
                            <p:childTnLst>
                              <p:par>
                                <p:cTn id="36" presetID="10" presetClass="entr" presetSubtype="0" fill="hold" nodeType="afterEffect">
                                  <p:stCondLst>
                                    <p:cond delay="0"/>
                                  </p:stCondLst>
                                  <p:childTnLst>
                                    <p:set>
                                      <p:cBhvr>
                                        <p:cTn id="37" dur="1" fill="hold">
                                          <p:stCondLst>
                                            <p:cond delay="0"/>
                                          </p:stCondLst>
                                        </p:cTn>
                                        <p:tgtEl>
                                          <p:spTgt spid="897027">
                                            <p:txEl>
                                              <p:pRg st="9" end="9"/>
                                            </p:txEl>
                                          </p:spTgt>
                                        </p:tgtEl>
                                        <p:attrNameLst>
                                          <p:attrName>style.visibility</p:attrName>
                                        </p:attrNameLst>
                                      </p:cBhvr>
                                      <p:to>
                                        <p:strVal val="visible"/>
                                      </p:to>
                                    </p:set>
                                    <p:animEffect transition="in" filter="fade">
                                      <p:cBhvr>
                                        <p:cTn id="38" dur="1000"/>
                                        <p:tgtEl>
                                          <p:spTgt spid="897027">
                                            <p:txEl>
                                              <p:pRg st="9" end="9"/>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897028"/>
                                        </p:tgtEl>
                                        <p:attrNameLst>
                                          <p:attrName>style.visibility</p:attrName>
                                        </p:attrNameLst>
                                      </p:cBhvr>
                                      <p:to>
                                        <p:strVal val="visible"/>
                                      </p:to>
                                    </p:set>
                                    <p:animEffect transition="in" filter="fade">
                                      <p:cBhvr>
                                        <p:cTn id="41" dur="2000"/>
                                        <p:tgtEl>
                                          <p:spTgt spid="897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336699">
            <a:alpha val="0"/>
          </a:srgbClr>
        </a:solidFill>
        <a:effectLst/>
      </p:bgPr>
    </p:bg>
    <p:spTree>
      <p:nvGrpSpPr>
        <p:cNvPr id="1" name=""/>
        <p:cNvGrpSpPr/>
        <p:nvPr/>
      </p:nvGrpSpPr>
      <p:grpSpPr>
        <a:xfrm>
          <a:off x="0" y="0"/>
          <a:ext cx="0" cy="0"/>
          <a:chOff x="0" y="0"/>
          <a:chExt cx="0" cy="0"/>
        </a:xfrm>
      </p:grpSpPr>
      <p:sp>
        <p:nvSpPr>
          <p:cNvPr id="899074" name="Rectangle 2"/>
          <p:cNvSpPr>
            <a:spLocks noGrp="1" noChangeArrowheads="1"/>
          </p:cNvSpPr>
          <p:nvPr>
            <p:ph type="title"/>
          </p:nvPr>
        </p:nvSpPr>
        <p:spPr/>
        <p:txBody>
          <a:bodyPr/>
          <a:lstStyle/>
          <a:p>
            <a:endParaRPr lang="en-US"/>
          </a:p>
        </p:txBody>
      </p:sp>
      <p:sp>
        <p:nvSpPr>
          <p:cNvPr id="899075" name="Rectangle 3"/>
          <p:cNvSpPr>
            <a:spLocks noGrp="1" noChangeArrowheads="1"/>
          </p:cNvSpPr>
          <p:nvPr>
            <p:ph type="body" idx="1"/>
          </p:nvPr>
        </p:nvSpPr>
        <p:spPr/>
        <p:txBody>
          <a:bodyPr/>
          <a:lstStyle/>
          <a:p>
            <a:endParaRPr lang="en-US"/>
          </a:p>
        </p:txBody>
      </p:sp>
      <p:pic>
        <p:nvPicPr>
          <p:cNvPr id="899076" name="Picture 4"/>
          <p:cNvPicPr>
            <a:picLocks noGrp="1" noChangeAspect="1" noChangeArrowheads="1"/>
          </p:cNvPicPr>
          <p:nvPr>
            <p:ph sz="half" idx="4294967295"/>
          </p:nvPr>
        </p:nvPicPr>
        <p:blipFill>
          <a:blip r:embed="rId3" cstate="print"/>
          <a:srcRect/>
          <a:stretch>
            <a:fillRect/>
          </a:stretch>
        </p:blipFill>
        <p:spPr>
          <a:xfrm>
            <a:off x="0" y="-169863"/>
            <a:ext cx="9296400" cy="7408863"/>
          </a:xfrm>
          <a:noFill/>
          <a:ln/>
        </p:spPr>
      </p:pic>
      <p:sp>
        <p:nvSpPr>
          <p:cNvPr id="899077" name="Text Box 5"/>
          <p:cNvSpPr txBox="1">
            <a:spLocks noChangeArrowheads="1"/>
          </p:cNvSpPr>
          <p:nvPr/>
        </p:nvSpPr>
        <p:spPr bwMode="auto">
          <a:xfrm>
            <a:off x="6356350" y="609600"/>
            <a:ext cx="2025650" cy="519113"/>
          </a:xfrm>
          <a:prstGeom prst="rect">
            <a:avLst/>
          </a:prstGeom>
          <a:noFill/>
          <a:ln w="9525">
            <a:noFill/>
            <a:miter lim="800000"/>
            <a:headEnd/>
            <a:tailEnd/>
          </a:ln>
          <a:effectLst/>
        </p:spPr>
        <p:txBody>
          <a:bodyPr wrap="none">
            <a:spAutoFit/>
          </a:bodyPr>
          <a:lstStyle/>
          <a:p>
            <a:r>
              <a:rPr lang="en-US" sz="2800" b="1">
                <a:solidFill>
                  <a:srgbClr val="0000CC"/>
                </a:solidFill>
              </a:rPr>
              <a:t>Costa Rica</a:t>
            </a:r>
          </a:p>
        </p:txBody>
      </p:sp>
    </p:spTree>
  </p:cSld>
  <p:clrMapOvr>
    <a:masterClrMapping/>
  </p:clrMapOvr>
  <p:transition spd="med">
    <p:zoom/>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336699">
            <a:alpha val="0"/>
          </a:srgbClr>
        </a:solidFill>
        <a:effectLst/>
      </p:bgPr>
    </p:bg>
    <p:spTree>
      <p:nvGrpSpPr>
        <p:cNvPr id="1" name=""/>
        <p:cNvGrpSpPr/>
        <p:nvPr/>
      </p:nvGrpSpPr>
      <p:grpSpPr>
        <a:xfrm>
          <a:off x="0" y="0"/>
          <a:ext cx="0" cy="0"/>
          <a:chOff x="0" y="0"/>
          <a:chExt cx="0" cy="0"/>
        </a:xfrm>
      </p:grpSpPr>
      <p:sp>
        <p:nvSpPr>
          <p:cNvPr id="951298" name="Rectangle 2"/>
          <p:cNvSpPr>
            <a:spLocks noGrp="1" noChangeArrowheads="1"/>
          </p:cNvSpPr>
          <p:nvPr>
            <p:ph type="title"/>
          </p:nvPr>
        </p:nvSpPr>
        <p:spPr/>
        <p:txBody>
          <a:bodyPr/>
          <a:lstStyle/>
          <a:p>
            <a:r>
              <a:rPr lang="en-US" b="1">
                <a:solidFill>
                  <a:srgbClr val="008000"/>
                </a:solidFill>
              </a:rPr>
              <a:t>Cruise Tourism Trends</a:t>
            </a:r>
          </a:p>
        </p:txBody>
      </p:sp>
      <p:sp>
        <p:nvSpPr>
          <p:cNvPr id="951299" name="Rectangle 3"/>
          <p:cNvSpPr>
            <a:spLocks noGrp="1" noChangeArrowheads="1"/>
          </p:cNvSpPr>
          <p:nvPr>
            <p:ph type="body" sz="half" idx="1"/>
          </p:nvPr>
        </p:nvSpPr>
        <p:spPr>
          <a:xfrm>
            <a:off x="457200" y="1371600"/>
            <a:ext cx="4038600" cy="4754563"/>
          </a:xfrm>
        </p:spPr>
        <p:txBody>
          <a:bodyPr/>
          <a:lstStyle/>
          <a:p>
            <a:pPr>
              <a:lnSpc>
                <a:spcPct val="90000"/>
              </a:lnSpc>
              <a:buClr>
                <a:srgbClr val="008000"/>
              </a:buClr>
              <a:buFont typeface="Wingdings" pitchFamily="2" charset="2"/>
              <a:buChar char="v"/>
            </a:pPr>
            <a:r>
              <a:rPr lang="en-US" sz="2400" b="1"/>
              <a:t>Fastest growing, most profitable segment</a:t>
            </a:r>
          </a:p>
          <a:p>
            <a:pPr lvl="1">
              <a:lnSpc>
                <a:spcPct val="90000"/>
              </a:lnSpc>
              <a:spcBef>
                <a:spcPct val="0"/>
              </a:spcBef>
              <a:buClr>
                <a:srgbClr val="008000"/>
              </a:buClr>
              <a:buFont typeface="Wingdings" pitchFamily="2" charset="2"/>
              <a:buChar char="v"/>
            </a:pPr>
            <a:r>
              <a:rPr lang="en-US" sz="2000" b="1">
                <a:solidFill>
                  <a:srgbClr val="008000"/>
                </a:solidFill>
              </a:rPr>
              <a:t>Projected to remain strong</a:t>
            </a:r>
          </a:p>
          <a:p>
            <a:pPr>
              <a:lnSpc>
                <a:spcPct val="90000"/>
              </a:lnSpc>
              <a:spcBef>
                <a:spcPct val="0"/>
              </a:spcBef>
              <a:buClr>
                <a:srgbClr val="008000"/>
              </a:buClr>
              <a:buFont typeface="Wingdings" pitchFamily="2" charset="2"/>
              <a:buChar char="v"/>
            </a:pPr>
            <a:endParaRPr lang="en-US" sz="2000" b="1">
              <a:solidFill>
                <a:srgbClr val="008000"/>
              </a:solidFill>
            </a:endParaRPr>
          </a:p>
          <a:p>
            <a:pPr>
              <a:lnSpc>
                <a:spcPct val="90000"/>
              </a:lnSpc>
              <a:spcBef>
                <a:spcPct val="0"/>
              </a:spcBef>
              <a:buClr>
                <a:srgbClr val="008000"/>
              </a:buClr>
              <a:buFont typeface="Wingdings" pitchFamily="2" charset="2"/>
              <a:buChar char="v"/>
            </a:pPr>
            <a:r>
              <a:rPr lang="en-US" sz="2400" b="1"/>
              <a:t>50% in Caribbean</a:t>
            </a:r>
          </a:p>
          <a:p>
            <a:pPr lvl="1">
              <a:lnSpc>
                <a:spcPct val="90000"/>
              </a:lnSpc>
              <a:spcBef>
                <a:spcPct val="0"/>
              </a:spcBef>
              <a:buClr>
                <a:srgbClr val="008000"/>
              </a:buClr>
              <a:buFont typeface="Wingdings" pitchFamily="2" charset="2"/>
              <a:buChar char="v"/>
            </a:pPr>
            <a:r>
              <a:rPr lang="en-US" sz="2000" b="1">
                <a:solidFill>
                  <a:srgbClr val="008000"/>
                </a:solidFill>
              </a:rPr>
              <a:t>Seeking new destinations </a:t>
            </a:r>
          </a:p>
          <a:p>
            <a:pPr>
              <a:lnSpc>
                <a:spcPct val="90000"/>
              </a:lnSpc>
              <a:spcBef>
                <a:spcPct val="0"/>
              </a:spcBef>
              <a:buClr>
                <a:srgbClr val="008000"/>
              </a:buClr>
              <a:buFont typeface="Wingdings" pitchFamily="2" charset="2"/>
              <a:buNone/>
            </a:pPr>
            <a:endParaRPr lang="en-US" sz="2400" b="1">
              <a:solidFill>
                <a:srgbClr val="008000"/>
              </a:solidFill>
            </a:endParaRPr>
          </a:p>
          <a:p>
            <a:pPr>
              <a:lnSpc>
                <a:spcPct val="90000"/>
              </a:lnSpc>
              <a:spcBef>
                <a:spcPct val="0"/>
              </a:spcBef>
              <a:buClr>
                <a:srgbClr val="008000"/>
              </a:buClr>
              <a:buFont typeface="Wingdings" pitchFamily="2" charset="2"/>
              <a:buChar char="v"/>
            </a:pPr>
            <a:r>
              <a:rPr lang="en-US" sz="2400" b="1"/>
              <a:t>More &amp; bigger ships</a:t>
            </a:r>
          </a:p>
          <a:p>
            <a:pPr lvl="1">
              <a:lnSpc>
                <a:spcPct val="90000"/>
              </a:lnSpc>
              <a:spcBef>
                <a:spcPct val="0"/>
              </a:spcBef>
              <a:buClr>
                <a:srgbClr val="008000"/>
              </a:buClr>
              <a:buFont typeface="Wingdings" pitchFamily="2" charset="2"/>
              <a:buChar char="v"/>
            </a:pPr>
            <a:r>
              <a:rPr lang="en-US" sz="2000" b="1"/>
              <a:t> </a:t>
            </a:r>
            <a:r>
              <a:rPr lang="en-US" sz="2000" b="1">
                <a:solidFill>
                  <a:srgbClr val="009900"/>
                </a:solidFill>
              </a:rPr>
              <a:t>“Floating cities”</a:t>
            </a:r>
          </a:p>
          <a:p>
            <a:pPr>
              <a:lnSpc>
                <a:spcPct val="90000"/>
              </a:lnSpc>
              <a:spcBef>
                <a:spcPct val="0"/>
              </a:spcBef>
              <a:buClr>
                <a:srgbClr val="008000"/>
              </a:buClr>
              <a:buFont typeface="Wingdings" pitchFamily="2" charset="2"/>
              <a:buChar char="v"/>
            </a:pPr>
            <a:endParaRPr lang="en-US" sz="2000" b="1">
              <a:solidFill>
                <a:srgbClr val="009900"/>
              </a:solidFill>
            </a:endParaRPr>
          </a:p>
          <a:p>
            <a:pPr>
              <a:lnSpc>
                <a:spcPct val="90000"/>
              </a:lnSpc>
              <a:spcBef>
                <a:spcPct val="0"/>
              </a:spcBef>
              <a:buClr>
                <a:srgbClr val="008000"/>
              </a:buClr>
              <a:buFont typeface="Wingdings" pitchFamily="2" charset="2"/>
              <a:buChar char="v"/>
            </a:pPr>
            <a:r>
              <a:rPr lang="en-US" sz="2400" b="1"/>
              <a:t>Horizontal &amp; vertical consolidation</a:t>
            </a:r>
          </a:p>
          <a:p>
            <a:pPr lvl="1">
              <a:lnSpc>
                <a:spcPct val="90000"/>
              </a:lnSpc>
              <a:buClr>
                <a:srgbClr val="008000"/>
              </a:buClr>
              <a:buFont typeface="Wingdings" pitchFamily="2" charset="2"/>
              <a:buChar char="v"/>
            </a:pPr>
            <a:r>
              <a:rPr lang="en-US" sz="2000" b="1">
                <a:solidFill>
                  <a:srgbClr val="008000"/>
                </a:solidFill>
              </a:rPr>
              <a:t>3 main lines</a:t>
            </a:r>
          </a:p>
          <a:p>
            <a:pPr lvl="1">
              <a:lnSpc>
                <a:spcPct val="90000"/>
              </a:lnSpc>
              <a:buFontTx/>
              <a:buNone/>
            </a:pPr>
            <a:endParaRPr lang="en-US" sz="2000" b="1">
              <a:solidFill>
                <a:srgbClr val="008000"/>
              </a:solidFill>
            </a:endParaRPr>
          </a:p>
          <a:p>
            <a:pPr>
              <a:lnSpc>
                <a:spcPct val="90000"/>
              </a:lnSpc>
            </a:pPr>
            <a:endParaRPr lang="en-US" sz="2400">
              <a:solidFill>
                <a:srgbClr val="008000"/>
              </a:solidFill>
            </a:endParaRPr>
          </a:p>
          <a:p>
            <a:pPr lvl="2">
              <a:lnSpc>
                <a:spcPct val="90000"/>
              </a:lnSpc>
              <a:buFontTx/>
              <a:buNone/>
            </a:pPr>
            <a:endParaRPr lang="en-US" sz="1800"/>
          </a:p>
          <a:p>
            <a:pPr>
              <a:lnSpc>
                <a:spcPct val="90000"/>
              </a:lnSpc>
            </a:pPr>
            <a:endParaRPr lang="en-US" sz="2400"/>
          </a:p>
        </p:txBody>
      </p:sp>
      <p:pic>
        <p:nvPicPr>
          <p:cNvPr id="951300" name="Picture 3"/>
          <p:cNvPicPr>
            <a:picLocks noChangeAspect="1" noChangeArrowheads="1"/>
          </p:cNvPicPr>
          <p:nvPr/>
        </p:nvPicPr>
        <p:blipFill>
          <a:blip r:embed="rId4" cstate="print"/>
          <a:srcRect/>
          <a:stretch>
            <a:fillRect/>
          </a:stretch>
        </p:blipFill>
        <p:spPr bwMode="auto">
          <a:xfrm>
            <a:off x="0" y="6096000"/>
            <a:ext cx="1219200" cy="762000"/>
          </a:xfrm>
          <a:prstGeom prst="rect">
            <a:avLst/>
          </a:prstGeom>
          <a:noFill/>
        </p:spPr>
      </p:pic>
      <p:graphicFrame>
        <p:nvGraphicFramePr>
          <p:cNvPr id="951301" name="Object 5"/>
          <p:cNvGraphicFramePr>
            <a:graphicFrameLocks noChangeAspect="1"/>
          </p:cNvGraphicFramePr>
          <p:nvPr/>
        </p:nvGraphicFramePr>
        <p:xfrm>
          <a:off x="1219200" y="6096000"/>
          <a:ext cx="1260475" cy="762000"/>
        </p:xfrm>
        <a:graphic>
          <a:graphicData uri="http://schemas.openxmlformats.org/presentationml/2006/ole">
            <p:oleObj spid="_x0000_s46082" name="Slide" r:id="rId5" imgW="4572180" imgH="3428876" progId="PowerPoint.Slide.8">
              <p:embed/>
            </p:oleObj>
          </a:graphicData>
        </a:graphic>
      </p:graphicFrame>
      <p:pic>
        <p:nvPicPr>
          <p:cNvPr id="951302" name="Picture 6" descr="TURTLES7"/>
          <p:cNvPicPr>
            <a:picLocks noChangeAspect="1" noChangeArrowheads="1"/>
          </p:cNvPicPr>
          <p:nvPr/>
        </p:nvPicPr>
        <p:blipFill>
          <a:blip r:embed="rId6" cstate="print"/>
          <a:srcRect/>
          <a:stretch>
            <a:fillRect/>
          </a:stretch>
        </p:blipFill>
        <p:spPr bwMode="auto">
          <a:xfrm>
            <a:off x="2438400" y="6096000"/>
            <a:ext cx="1106488" cy="762000"/>
          </a:xfrm>
          <a:prstGeom prst="rect">
            <a:avLst/>
          </a:prstGeom>
          <a:noFill/>
        </p:spPr>
      </p:pic>
      <p:graphicFrame>
        <p:nvGraphicFramePr>
          <p:cNvPr id="951303" name="Object 7"/>
          <p:cNvGraphicFramePr>
            <a:graphicFrameLocks noChangeAspect="1"/>
          </p:cNvGraphicFramePr>
          <p:nvPr/>
        </p:nvGraphicFramePr>
        <p:xfrm>
          <a:off x="3505200" y="6096000"/>
          <a:ext cx="1143000" cy="762000"/>
        </p:xfrm>
        <a:graphic>
          <a:graphicData uri="http://schemas.openxmlformats.org/presentationml/2006/ole">
            <p:oleObj spid="_x0000_s46083" name="Slide" r:id="rId7" imgW="4571948" imgH="3429086" progId="PowerPoint.Slide.8">
              <p:embed/>
            </p:oleObj>
          </a:graphicData>
        </a:graphic>
      </p:graphicFrame>
      <p:pic>
        <p:nvPicPr>
          <p:cNvPr id="951304" name="Picture 8" descr="Crucero pic"/>
          <p:cNvPicPr>
            <a:picLocks noChangeAspect="1" noChangeArrowheads="1"/>
          </p:cNvPicPr>
          <p:nvPr/>
        </p:nvPicPr>
        <p:blipFill>
          <a:blip r:embed="rId8" cstate="print"/>
          <a:srcRect/>
          <a:stretch>
            <a:fillRect/>
          </a:stretch>
        </p:blipFill>
        <p:spPr bwMode="auto">
          <a:xfrm>
            <a:off x="4648200" y="6096000"/>
            <a:ext cx="1241425" cy="762000"/>
          </a:xfrm>
          <a:prstGeom prst="rect">
            <a:avLst/>
          </a:prstGeom>
          <a:noFill/>
        </p:spPr>
      </p:pic>
      <p:pic>
        <p:nvPicPr>
          <p:cNvPr id="951305" name="Picture 9" descr="DEFORESTATION_swipnet"/>
          <p:cNvPicPr>
            <a:picLocks noChangeAspect="1" noChangeArrowheads="1"/>
          </p:cNvPicPr>
          <p:nvPr/>
        </p:nvPicPr>
        <p:blipFill>
          <a:blip r:embed="rId9" cstate="print"/>
          <a:srcRect/>
          <a:stretch>
            <a:fillRect/>
          </a:stretch>
        </p:blipFill>
        <p:spPr bwMode="auto">
          <a:xfrm>
            <a:off x="5867400" y="6096000"/>
            <a:ext cx="1100138" cy="762000"/>
          </a:xfrm>
          <a:prstGeom prst="rect">
            <a:avLst/>
          </a:prstGeom>
          <a:noFill/>
        </p:spPr>
      </p:pic>
      <p:pic>
        <p:nvPicPr>
          <p:cNvPr id="951306" name="Picture 6"/>
          <p:cNvPicPr>
            <a:picLocks noChangeAspect="1" noChangeArrowheads="1"/>
          </p:cNvPicPr>
          <p:nvPr/>
        </p:nvPicPr>
        <p:blipFill>
          <a:blip r:embed="rId10" cstate="print"/>
          <a:srcRect/>
          <a:stretch>
            <a:fillRect/>
          </a:stretch>
        </p:blipFill>
        <p:spPr bwMode="auto">
          <a:xfrm>
            <a:off x="6934200" y="6096000"/>
            <a:ext cx="1066800" cy="762000"/>
          </a:xfrm>
          <a:prstGeom prst="rect">
            <a:avLst/>
          </a:prstGeom>
          <a:noFill/>
        </p:spPr>
      </p:pic>
      <p:sp>
        <p:nvSpPr>
          <p:cNvPr id="951307" name="Rectangle 11"/>
          <p:cNvSpPr>
            <a:spLocks noChangeArrowheads="1"/>
          </p:cNvSpPr>
          <p:nvPr/>
        </p:nvSpPr>
        <p:spPr bwMode="auto">
          <a:xfrm>
            <a:off x="0" y="941388"/>
            <a:ext cx="9144000" cy="0"/>
          </a:xfrm>
          <a:prstGeom prst="rect">
            <a:avLst/>
          </a:prstGeom>
          <a:noFill/>
          <a:ln w="9525">
            <a:noFill/>
            <a:miter lim="800000"/>
            <a:headEnd/>
            <a:tailEnd/>
          </a:ln>
          <a:effectLst/>
        </p:spPr>
        <p:txBody>
          <a:bodyPr wrap="none" anchor="ctr">
            <a:spAutoFit/>
          </a:bodyPr>
          <a:lstStyle/>
          <a:p>
            <a:endParaRPr lang="en-US"/>
          </a:p>
        </p:txBody>
      </p:sp>
      <p:graphicFrame>
        <p:nvGraphicFramePr>
          <p:cNvPr id="951308" name="Object 4"/>
          <p:cNvGraphicFramePr>
            <a:graphicFrameLocks noChangeAspect="1"/>
          </p:cNvGraphicFramePr>
          <p:nvPr>
            <p:ph idx="4294967295"/>
          </p:nvPr>
        </p:nvGraphicFramePr>
        <p:xfrm>
          <a:off x="8001000" y="6096000"/>
          <a:ext cx="1143000" cy="762000"/>
        </p:xfrm>
        <a:graphic>
          <a:graphicData uri="http://schemas.openxmlformats.org/presentationml/2006/ole">
            <p:oleObj spid="_x0000_s46084" name="Fotografía de Photo Editor" r:id="rId11" imgW="5304762" imgH="5811061" progId="">
              <p:embed/>
            </p:oleObj>
          </a:graphicData>
        </a:graphic>
      </p:graphicFrame>
      <p:pic>
        <p:nvPicPr>
          <p:cNvPr id="951309" name="Picture 13" descr="carnival cruise logo2"/>
          <p:cNvPicPr>
            <a:picLocks noGrp="1" noChangeAspect="1" noChangeArrowheads="1"/>
          </p:cNvPicPr>
          <p:nvPr>
            <p:ph sz="quarter" idx="3"/>
          </p:nvPr>
        </p:nvPicPr>
        <p:blipFill>
          <a:blip r:embed="rId12" cstate="print"/>
          <a:srcRect/>
          <a:stretch>
            <a:fillRect/>
          </a:stretch>
        </p:blipFill>
        <p:spPr>
          <a:xfrm>
            <a:off x="5410200" y="4724400"/>
            <a:ext cx="2895600" cy="361950"/>
          </a:xfrm>
          <a:noFill/>
          <a:ln/>
        </p:spPr>
      </p:pic>
      <p:sp>
        <p:nvSpPr>
          <p:cNvPr id="951310" name="Text Box 14"/>
          <p:cNvSpPr txBox="1">
            <a:spLocks noChangeArrowheads="1"/>
          </p:cNvSpPr>
          <p:nvPr/>
        </p:nvSpPr>
        <p:spPr bwMode="auto">
          <a:xfrm flipH="1" flipV="1">
            <a:off x="6956425" y="2844800"/>
            <a:ext cx="184150" cy="488950"/>
          </a:xfrm>
          <a:prstGeom prst="rect">
            <a:avLst/>
          </a:prstGeom>
          <a:noFill/>
          <a:ln w="9525">
            <a:noFill/>
            <a:miter lim="800000"/>
            <a:headEnd/>
            <a:tailEnd/>
          </a:ln>
          <a:effectLst/>
        </p:spPr>
        <p:txBody>
          <a:bodyPr rot="10800000">
            <a:spAutoFit/>
          </a:bodyPr>
          <a:lstStyle/>
          <a:p>
            <a:pPr>
              <a:spcBef>
                <a:spcPct val="50000"/>
              </a:spcBef>
            </a:pPr>
            <a:endParaRPr lang="en-US"/>
          </a:p>
        </p:txBody>
      </p:sp>
      <p:pic>
        <p:nvPicPr>
          <p:cNvPr id="951311" name="Picture 15" descr="Miami_cruise ship"/>
          <p:cNvPicPr>
            <a:picLocks noGrp="1" noChangeAspect="1" noChangeArrowheads="1"/>
          </p:cNvPicPr>
          <p:nvPr>
            <p:ph sz="quarter" idx="2"/>
          </p:nvPr>
        </p:nvPicPr>
        <p:blipFill>
          <a:blip r:embed="rId13" cstate="print"/>
          <a:srcRect/>
          <a:stretch>
            <a:fillRect/>
          </a:stretch>
        </p:blipFill>
        <p:spPr>
          <a:xfrm>
            <a:off x="5486400" y="1446213"/>
            <a:ext cx="3048000" cy="2363787"/>
          </a:xfrm>
          <a:ln/>
        </p:spPr>
      </p:pic>
      <p:pic>
        <p:nvPicPr>
          <p:cNvPr id="951312" name="Picture 16" descr="royal caribbean cruises"/>
          <p:cNvPicPr>
            <a:picLocks noChangeAspect="1" noChangeArrowheads="1"/>
          </p:cNvPicPr>
          <p:nvPr/>
        </p:nvPicPr>
        <p:blipFill>
          <a:blip r:embed="rId14" cstate="print"/>
          <a:srcRect/>
          <a:stretch>
            <a:fillRect/>
          </a:stretch>
        </p:blipFill>
        <p:spPr bwMode="auto">
          <a:xfrm>
            <a:off x="5257800" y="5099050"/>
            <a:ext cx="3200400" cy="920750"/>
          </a:xfrm>
          <a:prstGeom prst="rect">
            <a:avLst/>
          </a:prstGeom>
          <a:noFill/>
        </p:spPr>
      </p:pic>
      <p:pic>
        <p:nvPicPr>
          <p:cNvPr id="951313" name="Picture 17" descr="Norwegian Cruise Lines Logo"/>
          <p:cNvPicPr>
            <a:picLocks noChangeAspect="1" noChangeArrowheads="1"/>
          </p:cNvPicPr>
          <p:nvPr/>
        </p:nvPicPr>
        <p:blipFill>
          <a:blip r:embed="rId15" cstate="print"/>
          <a:srcRect/>
          <a:stretch>
            <a:fillRect/>
          </a:stretch>
        </p:blipFill>
        <p:spPr bwMode="auto">
          <a:xfrm>
            <a:off x="6096000" y="3810000"/>
            <a:ext cx="1581150" cy="952500"/>
          </a:xfrm>
          <a:prstGeom prst="rect">
            <a:avLst/>
          </a:prstGeom>
          <a:noFill/>
        </p:spPr>
      </p:pic>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51299">
                                            <p:txEl>
                                              <p:pRg st="0" end="0"/>
                                            </p:txEl>
                                          </p:spTgt>
                                        </p:tgtEl>
                                        <p:attrNameLst>
                                          <p:attrName>style.visibility</p:attrName>
                                        </p:attrNameLst>
                                      </p:cBhvr>
                                      <p:to>
                                        <p:strVal val="visible"/>
                                      </p:to>
                                    </p:set>
                                    <p:anim calcmode="lin" valueType="num">
                                      <p:cBhvr additive="base">
                                        <p:cTn id="7" dur="500" fill="hold"/>
                                        <p:tgtEl>
                                          <p:spTgt spid="95129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5129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51299">
                                            <p:txEl>
                                              <p:pRg st="1" end="1"/>
                                            </p:txEl>
                                          </p:spTgt>
                                        </p:tgtEl>
                                        <p:attrNameLst>
                                          <p:attrName>style.visibility</p:attrName>
                                        </p:attrNameLst>
                                      </p:cBhvr>
                                      <p:to>
                                        <p:strVal val="visible"/>
                                      </p:to>
                                    </p:set>
                                    <p:anim calcmode="lin" valueType="num">
                                      <p:cBhvr additive="base">
                                        <p:cTn id="11" dur="500" fill="hold"/>
                                        <p:tgtEl>
                                          <p:spTgt spid="95129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51299">
                                            <p:txEl>
                                              <p:pRg st="1" end="1"/>
                                            </p:txEl>
                                          </p:spTgt>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951311"/>
                                        </p:tgtEl>
                                        <p:attrNameLst>
                                          <p:attrName>style.visibility</p:attrName>
                                        </p:attrNameLst>
                                      </p:cBhvr>
                                      <p:to>
                                        <p:strVal val="visible"/>
                                      </p:to>
                                    </p:set>
                                    <p:animEffect transition="in" filter="fade">
                                      <p:cBhvr>
                                        <p:cTn id="15" dur="3000"/>
                                        <p:tgtEl>
                                          <p:spTgt spid="951311"/>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951299">
                                            <p:txEl>
                                              <p:pRg st="3" end="3"/>
                                            </p:txEl>
                                          </p:spTgt>
                                        </p:tgtEl>
                                        <p:attrNameLst>
                                          <p:attrName>style.visibility</p:attrName>
                                        </p:attrNameLst>
                                      </p:cBhvr>
                                      <p:to>
                                        <p:strVal val="visible"/>
                                      </p:to>
                                    </p:set>
                                    <p:anim calcmode="lin" valueType="num">
                                      <p:cBhvr additive="base">
                                        <p:cTn id="20" dur="500" fill="hold"/>
                                        <p:tgtEl>
                                          <p:spTgt spid="951299">
                                            <p:txEl>
                                              <p:pRg st="3" end="3"/>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951299">
                                            <p:txEl>
                                              <p:pRg st="3" end="3"/>
                                            </p:txEl>
                                          </p:spTgt>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951299">
                                            <p:txEl>
                                              <p:pRg st="4" end="4"/>
                                            </p:txEl>
                                          </p:spTgt>
                                        </p:tgtEl>
                                        <p:attrNameLst>
                                          <p:attrName>style.visibility</p:attrName>
                                        </p:attrNameLst>
                                      </p:cBhvr>
                                      <p:to>
                                        <p:strVal val="visible"/>
                                      </p:to>
                                    </p:set>
                                    <p:anim calcmode="lin" valueType="num">
                                      <p:cBhvr additive="base">
                                        <p:cTn id="24" dur="500" fill="hold"/>
                                        <p:tgtEl>
                                          <p:spTgt spid="951299">
                                            <p:txEl>
                                              <p:pRg st="4" end="4"/>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95129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951299">
                                            <p:txEl>
                                              <p:pRg st="6" end="6"/>
                                            </p:txEl>
                                          </p:spTgt>
                                        </p:tgtEl>
                                        <p:attrNameLst>
                                          <p:attrName>style.visibility</p:attrName>
                                        </p:attrNameLst>
                                      </p:cBhvr>
                                      <p:to>
                                        <p:strVal val="visible"/>
                                      </p:to>
                                    </p:set>
                                    <p:anim calcmode="lin" valueType="num">
                                      <p:cBhvr additive="base">
                                        <p:cTn id="30" dur="500" fill="hold"/>
                                        <p:tgtEl>
                                          <p:spTgt spid="951299">
                                            <p:txEl>
                                              <p:pRg st="6" end="6"/>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951299">
                                            <p:txEl>
                                              <p:pRg st="6" end="6"/>
                                            </p:txEl>
                                          </p:spTgt>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951299">
                                            <p:txEl>
                                              <p:pRg st="7" end="7"/>
                                            </p:txEl>
                                          </p:spTgt>
                                        </p:tgtEl>
                                        <p:attrNameLst>
                                          <p:attrName>style.visibility</p:attrName>
                                        </p:attrNameLst>
                                      </p:cBhvr>
                                      <p:to>
                                        <p:strVal val="visible"/>
                                      </p:to>
                                    </p:set>
                                    <p:anim calcmode="lin" valueType="num">
                                      <p:cBhvr additive="base">
                                        <p:cTn id="34" dur="500" fill="hold"/>
                                        <p:tgtEl>
                                          <p:spTgt spid="951299">
                                            <p:txEl>
                                              <p:pRg st="7" end="7"/>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95129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951299">
                                            <p:txEl>
                                              <p:pRg st="9" end="9"/>
                                            </p:txEl>
                                          </p:spTgt>
                                        </p:tgtEl>
                                        <p:attrNameLst>
                                          <p:attrName>style.visibility</p:attrName>
                                        </p:attrNameLst>
                                      </p:cBhvr>
                                      <p:to>
                                        <p:strVal val="visible"/>
                                      </p:to>
                                    </p:set>
                                    <p:anim calcmode="lin" valueType="num">
                                      <p:cBhvr additive="base">
                                        <p:cTn id="40" dur="500" fill="hold"/>
                                        <p:tgtEl>
                                          <p:spTgt spid="951299">
                                            <p:txEl>
                                              <p:pRg st="9" end="9"/>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951299">
                                            <p:txEl>
                                              <p:pRg st="9" end="9"/>
                                            </p:txEl>
                                          </p:spTgt>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951299">
                                            <p:txEl>
                                              <p:pRg st="10" end="10"/>
                                            </p:txEl>
                                          </p:spTgt>
                                        </p:tgtEl>
                                        <p:attrNameLst>
                                          <p:attrName>style.visibility</p:attrName>
                                        </p:attrNameLst>
                                      </p:cBhvr>
                                      <p:to>
                                        <p:strVal val="visible"/>
                                      </p:to>
                                    </p:set>
                                    <p:anim calcmode="lin" valueType="num">
                                      <p:cBhvr additive="base">
                                        <p:cTn id="44" dur="500" fill="hold"/>
                                        <p:tgtEl>
                                          <p:spTgt spid="951299">
                                            <p:txEl>
                                              <p:pRg st="10" end="10"/>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951299">
                                            <p:txEl>
                                              <p:pRg st="10" end="10"/>
                                            </p:txEl>
                                          </p:spTgt>
                                        </p:tgtEl>
                                        <p:attrNameLst>
                                          <p:attrName>ppt_y</p:attrName>
                                        </p:attrNameLst>
                                      </p:cBhvr>
                                      <p:tavLst>
                                        <p:tav tm="0">
                                          <p:val>
                                            <p:strVal val="1+#ppt_h/2"/>
                                          </p:val>
                                        </p:tav>
                                        <p:tav tm="100000">
                                          <p:val>
                                            <p:strVal val="#ppt_y"/>
                                          </p:val>
                                        </p:tav>
                                      </p:tavLst>
                                    </p:anim>
                                  </p:childTnLst>
                                </p:cTn>
                              </p:par>
                              <p:par>
                                <p:cTn id="46" presetID="10" presetClass="entr" presetSubtype="0" fill="hold" nodeType="withEffect">
                                  <p:stCondLst>
                                    <p:cond delay="0"/>
                                  </p:stCondLst>
                                  <p:childTnLst>
                                    <p:set>
                                      <p:cBhvr>
                                        <p:cTn id="47" dur="1" fill="hold">
                                          <p:stCondLst>
                                            <p:cond delay="0"/>
                                          </p:stCondLst>
                                        </p:cTn>
                                        <p:tgtEl>
                                          <p:spTgt spid="951309"/>
                                        </p:tgtEl>
                                        <p:attrNameLst>
                                          <p:attrName>style.visibility</p:attrName>
                                        </p:attrNameLst>
                                      </p:cBhvr>
                                      <p:to>
                                        <p:strVal val="visible"/>
                                      </p:to>
                                    </p:set>
                                    <p:animEffect transition="in" filter="fade">
                                      <p:cBhvr>
                                        <p:cTn id="48" dur="2000"/>
                                        <p:tgtEl>
                                          <p:spTgt spid="951309"/>
                                        </p:tgtEl>
                                      </p:cBhvr>
                                    </p:animEffect>
                                  </p:childTnLst>
                                </p:cTn>
                              </p:par>
                              <p:par>
                                <p:cTn id="49" presetID="10" presetClass="entr" presetSubtype="0" fill="hold" nodeType="withEffect">
                                  <p:stCondLst>
                                    <p:cond delay="0"/>
                                  </p:stCondLst>
                                  <p:childTnLst>
                                    <p:set>
                                      <p:cBhvr>
                                        <p:cTn id="50" dur="1" fill="hold">
                                          <p:stCondLst>
                                            <p:cond delay="0"/>
                                          </p:stCondLst>
                                        </p:cTn>
                                        <p:tgtEl>
                                          <p:spTgt spid="951312"/>
                                        </p:tgtEl>
                                        <p:attrNameLst>
                                          <p:attrName>style.visibility</p:attrName>
                                        </p:attrNameLst>
                                      </p:cBhvr>
                                      <p:to>
                                        <p:strVal val="visible"/>
                                      </p:to>
                                    </p:set>
                                    <p:animEffect transition="in" filter="fade">
                                      <p:cBhvr>
                                        <p:cTn id="51" dur="2000"/>
                                        <p:tgtEl>
                                          <p:spTgt spid="951312"/>
                                        </p:tgtEl>
                                      </p:cBhvr>
                                    </p:animEffect>
                                  </p:childTnLst>
                                </p:cTn>
                              </p:par>
                              <p:par>
                                <p:cTn id="52" presetID="10" presetClass="entr" presetSubtype="0" fill="hold" nodeType="withEffect">
                                  <p:stCondLst>
                                    <p:cond delay="0"/>
                                  </p:stCondLst>
                                  <p:childTnLst>
                                    <p:set>
                                      <p:cBhvr>
                                        <p:cTn id="53" dur="1" fill="hold">
                                          <p:stCondLst>
                                            <p:cond delay="0"/>
                                          </p:stCondLst>
                                        </p:cTn>
                                        <p:tgtEl>
                                          <p:spTgt spid="951313"/>
                                        </p:tgtEl>
                                        <p:attrNameLst>
                                          <p:attrName>style.visibility</p:attrName>
                                        </p:attrNameLst>
                                      </p:cBhvr>
                                      <p:to>
                                        <p:strVal val="visible"/>
                                      </p:to>
                                    </p:set>
                                    <p:animEffect transition="in" filter="fade">
                                      <p:cBhvr>
                                        <p:cTn id="54" dur="2000"/>
                                        <p:tgtEl>
                                          <p:spTgt spid="9513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1299"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336699">
            <a:alpha val="0"/>
          </a:srgbClr>
        </a:solidFill>
        <a:effectLst/>
      </p:bgPr>
    </p:bg>
    <p:spTree>
      <p:nvGrpSpPr>
        <p:cNvPr id="1" name=""/>
        <p:cNvGrpSpPr/>
        <p:nvPr/>
      </p:nvGrpSpPr>
      <p:grpSpPr>
        <a:xfrm>
          <a:off x="0" y="0"/>
          <a:ext cx="0" cy="0"/>
          <a:chOff x="0" y="0"/>
          <a:chExt cx="0" cy="0"/>
        </a:xfrm>
      </p:grpSpPr>
      <p:sp>
        <p:nvSpPr>
          <p:cNvPr id="901122" name="Rectangle 2"/>
          <p:cNvSpPr>
            <a:spLocks noGrp="1" noChangeArrowheads="1"/>
          </p:cNvSpPr>
          <p:nvPr>
            <p:ph type="title"/>
          </p:nvPr>
        </p:nvSpPr>
        <p:spPr>
          <a:xfrm>
            <a:off x="457200" y="0"/>
            <a:ext cx="8229600" cy="1417638"/>
          </a:xfrm>
        </p:spPr>
        <p:txBody>
          <a:bodyPr/>
          <a:lstStyle/>
          <a:p>
            <a:r>
              <a:rPr lang="es-CR" sz="3600" b="1">
                <a:solidFill>
                  <a:srgbClr val="008000"/>
                </a:solidFill>
              </a:rPr>
              <a:t>Stayover Ecotourism vs. </a:t>
            </a:r>
            <a:br>
              <a:rPr lang="es-CR" sz="3600" b="1">
                <a:solidFill>
                  <a:srgbClr val="008000"/>
                </a:solidFill>
              </a:rPr>
            </a:br>
            <a:r>
              <a:rPr lang="es-CR" sz="3600" b="1">
                <a:solidFill>
                  <a:srgbClr val="008000"/>
                </a:solidFill>
              </a:rPr>
              <a:t> Cruise Tourism in Costa Rica</a:t>
            </a:r>
            <a:endParaRPr lang="es-CR" sz="3600" b="1">
              <a:solidFill>
                <a:srgbClr val="0033CC"/>
              </a:solidFill>
            </a:endParaRPr>
          </a:p>
        </p:txBody>
      </p:sp>
      <p:sp>
        <p:nvSpPr>
          <p:cNvPr id="901123" name="Rectangle 3"/>
          <p:cNvSpPr>
            <a:spLocks noGrp="1" noChangeArrowheads="1"/>
          </p:cNvSpPr>
          <p:nvPr>
            <p:ph type="body" idx="1"/>
          </p:nvPr>
        </p:nvSpPr>
        <p:spPr>
          <a:xfrm>
            <a:off x="304800" y="1447800"/>
            <a:ext cx="4419600" cy="5410200"/>
          </a:xfrm>
        </p:spPr>
        <p:txBody>
          <a:bodyPr/>
          <a:lstStyle/>
          <a:p>
            <a:pPr>
              <a:lnSpc>
                <a:spcPct val="80000"/>
              </a:lnSpc>
              <a:buClr>
                <a:srgbClr val="008000"/>
              </a:buClr>
              <a:buFont typeface="Wingdings" pitchFamily="2" charset="2"/>
              <a:buChar char="v"/>
            </a:pPr>
            <a:r>
              <a:rPr lang="en-US" sz="1600" b="1">
                <a:solidFill>
                  <a:srgbClr val="008000"/>
                </a:solidFill>
              </a:rPr>
              <a:t>Arrivals:</a:t>
            </a:r>
            <a:r>
              <a:rPr lang="en-US" sz="1600" b="1"/>
              <a:t> </a:t>
            </a:r>
            <a:r>
              <a:rPr lang="en-US" sz="1600" b="1">
                <a:solidFill>
                  <a:srgbClr val="008000"/>
                </a:solidFill>
              </a:rPr>
              <a:t>(2005)</a:t>
            </a:r>
          </a:p>
          <a:p>
            <a:pPr lvl="1">
              <a:lnSpc>
                <a:spcPct val="80000"/>
              </a:lnSpc>
              <a:buClr>
                <a:srgbClr val="008000"/>
              </a:buClr>
              <a:buFont typeface="Wingdings" pitchFamily="2" charset="2"/>
              <a:buChar char="v"/>
            </a:pPr>
            <a:r>
              <a:rPr lang="en-US" sz="1600"/>
              <a:t>Cruise Ship visitors: 280,017</a:t>
            </a:r>
          </a:p>
          <a:p>
            <a:pPr lvl="1">
              <a:lnSpc>
                <a:spcPct val="80000"/>
              </a:lnSpc>
              <a:buClr>
                <a:srgbClr val="008000"/>
              </a:buClr>
              <a:buFont typeface="Wingdings" pitchFamily="2" charset="2"/>
              <a:buChar char="v"/>
            </a:pPr>
            <a:r>
              <a:rPr lang="en-US" sz="1600"/>
              <a:t>Stay over visitors: 1,659,165</a:t>
            </a:r>
          </a:p>
          <a:p>
            <a:pPr lvl="2">
              <a:lnSpc>
                <a:spcPct val="80000"/>
              </a:lnSpc>
              <a:buClr>
                <a:srgbClr val="008000"/>
              </a:buClr>
              <a:buFont typeface="Wingdings" pitchFamily="2" charset="2"/>
              <a:buChar char="v"/>
            </a:pPr>
            <a:r>
              <a:rPr lang="en-US" sz="1600" b="1" i="1"/>
              <a:t>6 times more</a:t>
            </a:r>
          </a:p>
          <a:p>
            <a:pPr lvl="2">
              <a:lnSpc>
                <a:spcPct val="80000"/>
              </a:lnSpc>
              <a:buClr>
                <a:srgbClr val="008000"/>
              </a:buClr>
              <a:buFont typeface="Wingdings" pitchFamily="2" charset="2"/>
              <a:buChar char="v"/>
            </a:pPr>
            <a:endParaRPr lang="en-US" sz="1600" b="1" i="1"/>
          </a:p>
          <a:p>
            <a:pPr>
              <a:lnSpc>
                <a:spcPct val="80000"/>
              </a:lnSpc>
              <a:buClr>
                <a:srgbClr val="008000"/>
              </a:buClr>
              <a:buFont typeface="Wingdings" pitchFamily="2" charset="2"/>
              <a:buChar char="v"/>
            </a:pPr>
            <a:r>
              <a:rPr lang="en-US" sz="1600" b="1">
                <a:solidFill>
                  <a:srgbClr val="008000"/>
                </a:solidFill>
              </a:rPr>
              <a:t>Daily spending per tourist:</a:t>
            </a:r>
          </a:p>
          <a:p>
            <a:pPr lvl="1">
              <a:lnSpc>
                <a:spcPct val="80000"/>
              </a:lnSpc>
              <a:buClr>
                <a:srgbClr val="008000"/>
              </a:buClr>
              <a:buFont typeface="Wingdings" pitchFamily="2" charset="2"/>
              <a:buChar char="v"/>
            </a:pPr>
            <a:r>
              <a:rPr lang="en-US" sz="1600"/>
              <a:t>Cruise passenger: $55</a:t>
            </a:r>
            <a:endParaRPr lang="en-US" sz="1600" b="1">
              <a:solidFill>
                <a:srgbClr val="990033"/>
              </a:solidFill>
            </a:endParaRPr>
          </a:p>
          <a:p>
            <a:pPr lvl="1">
              <a:lnSpc>
                <a:spcPct val="80000"/>
              </a:lnSpc>
              <a:buClr>
                <a:srgbClr val="008000"/>
              </a:buClr>
              <a:buFont typeface="Wingdings" pitchFamily="2" charset="2"/>
              <a:buChar char="v"/>
            </a:pPr>
            <a:r>
              <a:rPr lang="en-US" sz="1600"/>
              <a:t>Stay over visitors: $120</a:t>
            </a:r>
          </a:p>
          <a:p>
            <a:pPr lvl="2">
              <a:lnSpc>
                <a:spcPct val="80000"/>
              </a:lnSpc>
              <a:buClr>
                <a:srgbClr val="008000"/>
              </a:buClr>
              <a:buFont typeface="Wingdings" pitchFamily="2" charset="2"/>
              <a:buChar char="v"/>
            </a:pPr>
            <a:r>
              <a:rPr lang="en-US" sz="1600" b="1" i="1"/>
              <a:t>More than double</a:t>
            </a:r>
          </a:p>
          <a:p>
            <a:pPr lvl="2">
              <a:lnSpc>
                <a:spcPct val="80000"/>
              </a:lnSpc>
              <a:buClr>
                <a:srgbClr val="008000"/>
              </a:buClr>
              <a:buFont typeface="Wingdings" pitchFamily="2" charset="2"/>
              <a:buChar char="v"/>
            </a:pPr>
            <a:endParaRPr lang="en-US" sz="1600" b="1" i="1"/>
          </a:p>
          <a:p>
            <a:pPr>
              <a:lnSpc>
                <a:spcPct val="80000"/>
              </a:lnSpc>
              <a:buClr>
                <a:srgbClr val="008000"/>
              </a:buClr>
              <a:buFont typeface="Wingdings" pitchFamily="2" charset="2"/>
              <a:buChar char="v"/>
            </a:pPr>
            <a:r>
              <a:rPr lang="en-US" sz="1600" b="1">
                <a:solidFill>
                  <a:srgbClr val="008000"/>
                </a:solidFill>
              </a:rPr>
              <a:t>Total spending for visit:</a:t>
            </a:r>
          </a:p>
          <a:p>
            <a:pPr lvl="1">
              <a:lnSpc>
                <a:spcPct val="80000"/>
              </a:lnSpc>
              <a:buClr>
                <a:srgbClr val="008000"/>
              </a:buClr>
              <a:buFont typeface="Wingdings" pitchFamily="2" charset="2"/>
              <a:buChar char="v"/>
            </a:pPr>
            <a:r>
              <a:rPr lang="en-US" sz="1600"/>
              <a:t>Cruise passenger: $55</a:t>
            </a:r>
          </a:p>
          <a:p>
            <a:pPr lvl="1">
              <a:lnSpc>
                <a:spcPct val="80000"/>
              </a:lnSpc>
              <a:buClr>
                <a:srgbClr val="008000"/>
              </a:buClr>
              <a:buFont typeface="Wingdings" pitchFamily="2" charset="2"/>
              <a:buChar char="v"/>
            </a:pPr>
            <a:r>
              <a:rPr lang="en-US" sz="1600"/>
              <a:t>Stay over visitors: $1260</a:t>
            </a:r>
          </a:p>
          <a:p>
            <a:pPr lvl="2">
              <a:lnSpc>
                <a:spcPct val="80000"/>
              </a:lnSpc>
              <a:buClr>
                <a:srgbClr val="008000"/>
              </a:buClr>
              <a:buFont typeface="Wingdings" pitchFamily="2" charset="2"/>
              <a:buChar char="v"/>
            </a:pPr>
            <a:r>
              <a:rPr lang="en-US" sz="1600" b="1" i="1"/>
              <a:t>23 times more</a:t>
            </a:r>
          </a:p>
          <a:p>
            <a:pPr lvl="2">
              <a:lnSpc>
                <a:spcPct val="80000"/>
              </a:lnSpc>
              <a:buClr>
                <a:srgbClr val="008000"/>
              </a:buClr>
              <a:buFont typeface="Wingdings" pitchFamily="2" charset="2"/>
              <a:buChar char="v"/>
            </a:pPr>
            <a:endParaRPr lang="en-US" sz="1600" b="1" i="1"/>
          </a:p>
          <a:p>
            <a:pPr>
              <a:lnSpc>
                <a:spcPct val="80000"/>
              </a:lnSpc>
              <a:buClr>
                <a:srgbClr val="008000"/>
              </a:buClr>
              <a:buFont typeface="Wingdings" pitchFamily="2" charset="2"/>
              <a:buChar char="v"/>
            </a:pPr>
            <a:r>
              <a:rPr lang="en-US" sz="1600" b="1">
                <a:solidFill>
                  <a:srgbClr val="008000"/>
                </a:solidFill>
              </a:rPr>
              <a:t>Contribution to local economy:</a:t>
            </a:r>
          </a:p>
          <a:p>
            <a:pPr lvl="1">
              <a:lnSpc>
                <a:spcPct val="80000"/>
              </a:lnSpc>
              <a:buClr>
                <a:srgbClr val="008000"/>
              </a:buClr>
              <a:buFont typeface="Wingdings" pitchFamily="2" charset="2"/>
              <a:buChar char="v"/>
            </a:pPr>
            <a:r>
              <a:rPr lang="en-US" sz="1600"/>
              <a:t>Cruise Ships tourism: $15.6 million</a:t>
            </a:r>
          </a:p>
          <a:p>
            <a:pPr lvl="1">
              <a:lnSpc>
                <a:spcPct val="80000"/>
              </a:lnSpc>
              <a:buClr>
                <a:srgbClr val="008000"/>
              </a:buClr>
              <a:buFont typeface="Wingdings" pitchFamily="2" charset="2"/>
              <a:buChar char="v"/>
            </a:pPr>
            <a:r>
              <a:rPr lang="en-US" sz="1600"/>
              <a:t>Stay over ecotourism: $1.4 billion </a:t>
            </a:r>
            <a:endParaRPr lang="en-US" sz="1600" i="1"/>
          </a:p>
          <a:p>
            <a:pPr lvl="2">
              <a:lnSpc>
                <a:spcPct val="80000"/>
              </a:lnSpc>
              <a:buClr>
                <a:srgbClr val="008000"/>
              </a:buClr>
              <a:buFont typeface="Wingdings" pitchFamily="2" charset="2"/>
              <a:buChar char="v"/>
            </a:pPr>
            <a:r>
              <a:rPr lang="en-US" sz="1600" b="1" i="1"/>
              <a:t>90 times more</a:t>
            </a:r>
          </a:p>
          <a:p>
            <a:pPr lvl="1">
              <a:lnSpc>
                <a:spcPct val="80000"/>
              </a:lnSpc>
            </a:pPr>
            <a:endParaRPr lang="en-US" sz="1600" b="1" i="1"/>
          </a:p>
        </p:txBody>
      </p:sp>
      <p:graphicFrame>
        <p:nvGraphicFramePr>
          <p:cNvPr id="901124" name="Object 4"/>
          <p:cNvGraphicFramePr>
            <a:graphicFrameLocks noChangeAspect="1"/>
          </p:cNvGraphicFramePr>
          <p:nvPr>
            <p:ph idx="4294967295"/>
          </p:nvPr>
        </p:nvGraphicFramePr>
        <p:xfrm>
          <a:off x="5029200" y="4278313"/>
          <a:ext cx="3429000" cy="2579687"/>
        </p:xfrm>
        <a:graphic>
          <a:graphicData uri="http://schemas.openxmlformats.org/presentationml/2006/ole">
            <p:oleObj spid="_x0000_s47106" name="Chart" r:id="rId4" imgW="6219825" imgH="3095625" progId="Excel.Sheet.8">
              <p:embed/>
            </p:oleObj>
          </a:graphicData>
        </a:graphic>
      </p:graphicFrame>
      <p:pic>
        <p:nvPicPr>
          <p:cNvPr id="901125" name="Picture 5" descr="Crucero pic"/>
          <p:cNvPicPr>
            <a:picLocks noChangeAspect="1" noChangeArrowheads="1"/>
          </p:cNvPicPr>
          <p:nvPr/>
        </p:nvPicPr>
        <p:blipFill>
          <a:blip r:embed="rId5" cstate="print"/>
          <a:srcRect/>
          <a:stretch>
            <a:fillRect/>
          </a:stretch>
        </p:blipFill>
        <p:spPr bwMode="auto">
          <a:xfrm>
            <a:off x="4038600" y="1447800"/>
            <a:ext cx="2524125" cy="1658938"/>
          </a:xfrm>
          <a:prstGeom prst="rect">
            <a:avLst/>
          </a:prstGeom>
          <a:noFill/>
        </p:spPr>
      </p:pic>
      <p:sp>
        <p:nvSpPr>
          <p:cNvPr id="901126" name="Text Box 6"/>
          <p:cNvSpPr txBox="1">
            <a:spLocks noChangeArrowheads="1"/>
          </p:cNvSpPr>
          <p:nvPr/>
        </p:nvSpPr>
        <p:spPr bwMode="auto">
          <a:xfrm>
            <a:off x="3810000" y="6542088"/>
            <a:ext cx="1676400" cy="274637"/>
          </a:xfrm>
          <a:prstGeom prst="rect">
            <a:avLst/>
          </a:prstGeom>
          <a:noFill/>
          <a:ln w="9525">
            <a:noFill/>
            <a:miter lim="800000"/>
            <a:headEnd/>
            <a:tailEnd/>
          </a:ln>
          <a:effectLst/>
        </p:spPr>
        <p:txBody>
          <a:bodyPr>
            <a:spAutoFit/>
          </a:bodyPr>
          <a:lstStyle/>
          <a:p>
            <a:r>
              <a:rPr lang="en-US" sz="1200" b="1"/>
              <a:t>CESD, 2005</a:t>
            </a:r>
          </a:p>
        </p:txBody>
      </p:sp>
      <p:sp>
        <p:nvSpPr>
          <p:cNvPr id="901127" name="Text Box 7"/>
          <p:cNvSpPr txBox="1">
            <a:spLocks noChangeArrowheads="1"/>
          </p:cNvSpPr>
          <p:nvPr/>
        </p:nvSpPr>
        <p:spPr bwMode="auto">
          <a:xfrm flipH="1">
            <a:off x="5541963" y="3962400"/>
            <a:ext cx="184150" cy="488950"/>
          </a:xfrm>
          <a:prstGeom prst="rect">
            <a:avLst/>
          </a:prstGeom>
          <a:noFill/>
          <a:ln w="9525">
            <a:noFill/>
            <a:miter lim="800000"/>
            <a:headEnd/>
            <a:tailEnd/>
          </a:ln>
          <a:effectLst/>
        </p:spPr>
        <p:txBody>
          <a:bodyPr>
            <a:spAutoFit/>
          </a:bodyPr>
          <a:lstStyle/>
          <a:p>
            <a:endParaRPr lang="en-US">
              <a:solidFill>
                <a:srgbClr val="FF3300"/>
              </a:solidFill>
            </a:endParaRPr>
          </a:p>
        </p:txBody>
      </p:sp>
      <p:pic>
        <p:nvPicPr>
          <p:cNvPr id="901129" name="Picture 9" descr="LAPARIOS"/>
          <p:cNvPicPr>
            <a:picLocks noChangeAspect="1" noChangeArrowheads="1"/>
          </p:cNvPicPr>
          <p:nvPr/>
        </p:nvPicPr>
        <p:blipFill>
          <a:blip r:embed="rId6" cstate="print"/>
          <a:srcRect/>
          <a:stretch>
            <a:fillRect/>
          </a:stretch>
        </p:blipFill>
        <p:spPr bwMode="auto">
          <a:xfrm>
            <a:off x="6172200" y="2362200"/>
            <a:ext cx="2819400" cy="1855788"/>
          </a:xfrm>
          <a:prstGeom prst="rect">
            <a:avLst/>
          </a:prstGeom>
          <a:noFill/>
          <a:ln w="9525">
            <a:noFill/>
            <a:miter lim="800000"/>
            <a:headEnd/>
            <a:tailEnd/>
          </a:ln>
        </p:spPr>
      </p:pic>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01123">
                                            <p:txEl>
                                              <p:pRg st="0" end="0"/>
                                            </p:txEl>
                                          </p:spTgt>
                                        </p:tgtEl>
                                        <p:attrNameLst>
                                          <p:attrName>style.visibility</p:attrName>
                                        </p:attrNameLst>
                                      </p:cBhvr>
                                      <p:to>
                                        <p:strVal val="visible"/>
                                      </p:to>
                                    </p:set>
                                    <p:anim calcmode="lin" valueType="num">
                                      <p:cBhvr additive="base">
                                        <p:cTn id="7" dur="1000" fill="hold"/>
                                        <p:tgtEl>
                                          <p:spTgt spid="901123">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90112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01123">
                                            <p:txEl>
                                              <p:pRg st="1" end="1"/>
                                            </p:txEl>
                                          </p:spTgt>
                                        </p:tgtEl>
                                        <p:attrNameLst>
                                          <p:attrName>style.visibility</p:attrName>
                                        </p:attrNameLst>
                                      </p:cBhvr>
                                      <p:to>
                                        <p:strVal val="visible"/>
                                      </p:to>
                                    </p:set>
                                    <p:anim calcmode="lin" valueType="num">
                                      <p:cBhvr additive="base">
                                        <p:cTn id="11" dur="1000" fill="hold"/>
                                        <p:tgtEl>
                                          <p:spTgt spid="901123">
                                            <p:txEl>
                                              <p:pRg st="1" end="1"/>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90112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01123">
                                            <p:txEl>
                                              <p:pRg st="2" end="2"/>
                                            </p:txEl>
                                          </p:spTgt>
                                        </p:tgtEl>
                                        <p:attrNameLst>
                                          <p:attrName>style.visibility</p:attrName>
                                        </p:attrNameLst>
                                      </p:cBhvr>
                                      <p:to>
                                        <p:strVal val="visible"/>
                                      </p:to>
                                    </p:set>
                                    <p:anim calcmode="lin" valueType="num">
                                      <p:cBhvr additive="base">
                                        <p:cTn id="15" dur="1000" fill="hold"/>
                                        <p:tgtEl>
                                          <p:spTgt spid="901123">
                                            <p:txEl>
                                              <p:pRg st="2" end="2"/>
                                            </p:txEl>
                                          </p:spTgt>
                                        </p:tgtEl>
                                        <p:attrNameLst>
                                          <p:attrName>ppt_x</p:attrName>
                                        </p:attrNameLst>
                                      </p:cBhvr>
                                      <p:tavLst>
                                        <p:tav tm="0">
                                          <p:val>
                                            <p:strVal val="#ppt_x"/>
                                          </p:val>
                                        </p:tav>
                                        <p:tav tm="100000">
                                          <p:val>
                                            <p:strVal val="#ppt_x"/>
                                          </p:val>
                                        </p:tav>
                                      </p:tavLst>
                                    </p:anim>
                                    <p:anim calcmode="lin" valueType="num">
                                      <p:cBhvr additive="base">
                                        <p:cTn id="16" dur="1000" fill="hold"/>
                                        <p:tgtEl>
                                          <p:spTgt spid="90112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01123">
                                            <p:txEl>
                                              <p:pRg st="3" end="3"/>
                                            </p:txEl>
                                          </p:spTgt>
                                        </p:tgtEl>
                                        <p:attrNameLst>
                                          <p:attrName>style.visibility</p:attrName>
                                        </p:attrNameLst>
                                      </p:cBhvr>
                                      <p:to>
                                        <p:strVal val="visible"/>
                                      </p:to>
                                    </p:set>
                                    <p:anim calcmode="lin" valueType="num">
                                      <p:cBhvr additive="base">
                                        <p:cTn id="19" dur="1000" fill="hold"/>
                                        <p:tgtEl>
                                          <p:spTgt spid="901123">
                                            <p:txEl>
                                              <p:pRg st="3" end="3"/>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90112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01123">
                                            <p:txEl>
                                              <p:pRg st="5" end="5"/>
                                            </p:txEl>
                                          </p:spTgt>
                                        </p:tgtEl>
                                        <p:attrNameLst>
                                          <p:attrName>style.visibility</p:attrName>
                                        </p:attrNameLst>
                                      </p:cBhvr>
                                      <p:to>
                                        <p:strVal val="visible"/>
                                      </p:to>
                                    </p:set>
                                    <p:anim calcmode="lin" valueType="num">
                                      <p:cBhvr additive="base">
                                        <p:cTn id="25" dur="1000" fill="hold"/>
                                        <p:tgtEl>
                                          <p:spTgt spid="901123">
                                            <p:txEl>
                                              <p:pRg st="5" end="5"/>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901123">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901123">
                                            <p:txEl>
                                              <p:pRg st="6" end="6"/>
                                            </p:txEl>
                                          </p:spTgt>
                                        </p:tgtEl>
                                        <p:attrNameLst>
                                          <p:attrName>style.visibility</p:attrName>
                                        </p:attrNameLst>
                                      </p:cBhvr>
                                      <p:to>
                                        <p:strVal val="visible"/>
                                      </p:to>
                                    </p:set>
                                    <p:anim calcmode="lin" valueType="num">
                                      <p:cBhvr additive="base">
                                        <p:cTn id="29" dur="1000" fill="hold"/>
                                        <p:tgtEl>
                                          <p:spTgt spid="901123">
                                            <p:txEl>
                                              <p:pRg st="6" end="6"/>
                                            </p:txEl>
                                          </p:spTgt>
                                        </p:tgtEl>
                                        <p:attrNameLst>
                                          <p:attrName>ppt_x</p:attrName>
                                        </p:attrNameLst>
                                      </p:cBhvr>
                                      <p:tavLst>
                                        <p:tav tm="0">
                                          <p:val>
                                            <p:strVal val="#ppt_x"/>
                                          </p:val>
                                        </p:tav>
                                        <p:tav tm="100000">
                                          <p:val>
                                            <p:strVal val="#ppt_x"/>
                                          </p:val>
                                        </p:tav>
                                      </p:tavLst>
                                    </p:anim>
                                    <p:anim calcmode="lin" valueType="num">
                                      <p:cBhvr additive="base">
                                        <p:cTn id="30" dur="1000" fill="hold"/>
                                        <p:tgtEl>
                                          <p:spTgt spid="901123">
                                            <p:txEl>
                                              <p:pRg st="6" end="6"/>
                                            </p:txEl>
                                          </p:spTgt>
                                        </p:tgtEl>
                                        <p:attrNameLst>
                                          <p:attrName>ppt_y</p:attrName>
                                        </p:attrNameLst>
                                      </p:cBhvr>
                                      <p:tavLst>
                                        <p:tav tm="0">
                                          <p:val>
                                            <p:strVal val="1+#ppt_h/2"/>
                                          </p:val>
                                        </p:tav>
                                        <p:tav tm="100000">
                                          <p:val>
                                            <p:strVal val="#ppt_y"/>
                                          </p:val>
                                        </p:tav>
                                      </p:tavLst>
                                    </p:anim>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901125"/>
                                        </p:tgtEl>
                                        <p:attrNameLst>
                                          <p:attrName>style.visibility</p:attrName>
                                        </p:attrNameLst>
                                      </p:cBhvr>
                                      <p:to>
                                        <p:strVal val="visible"/>
                                      </p:to>
                                    </p:set>
                                    <p:animEffect transition="in" filter="fade">
                                      <p:cBhvr>
                                        <p:cTn id="34" dur="2000"/>
                                        <p:tgtEl>
                                          <p:spTgt spid="901125"/>
                                        </p:tgtEl>
                                      </p:cBhvr>
                                    </p:animEffect>
                                  </p:childTnLst>
                                </p:cTn>
                              </p:par>
                              <p:par>
                                <p:cTn id="35" presetID="2" presetClass="entr" presetSubtype="4" fill="hold" nodeType="withEffect">
                                  <p:stCondLst>
                                    <p:cond delay="0"/>
                                  </p:stCondLst>
                                  <p:childTnLst>
                                    <p:set>
                                      <p:cBhvr>
                                        <p:cTn id="36" dur="1" fill="hold">
                                          <p:stCondLst>
                                            <p:cond delay="0"/>
                                          </p:stCondLst>
                                        </p:cTn>
                                        <p:tgtEl>
                                          <p:spTgt spid="901123">
                                            <p:txEl>
                                              <p:pRg st="7" end="7"/>
                                            </p:txEl>
                                          </p:spTgt>
                                        </p:tgtEl>
                                        <p:attrNameLst>
                                          <p:attrName>style.visibility</p:attrName>
                                        </p:attrNameLst>
                                      </p:cBhvr>
                                      <p:to>
                                        <p:strVal val="visible"/>
                                      </p:to>
                                    </p:set>
                                    <p:anim calcmode="lin" valueType="num">
                                      <p:cBhvr additive="base">
                                        <p:cTn id="37" dur="1000" fill="hold"/>
                                        <p:tgtEl>
                                          <p:spTgt spid="901123">
                                            <p:txEl>
                                              <p:pRg st="7" end="7"/>
                                            </p:txEl>
                                          </p:spTgt>
                                        </p:tgtEl>
                                        <p:attrNameLst>
                                          <p:attrName>ppt_x</p:attrName>
                                        </p:attrNameLst>
                                      </p:cBhvr>
                                      <p:tavLst>
                                        <p:tav tm="0">
                                          <p:val>
                                            <p:strVal val="#ppt_x"/>
                                          </p:val>
                                        </p:tav>
                                        <p:tav tm="100000">
                                          <p:val>
                                            <p:strVal val="#ppt_x"/>
                                          </p:val>
                                        </p:tav>
                                      </p:tavLst>
                                    </p:anim>
                                    <p:anim calcmode="lin" valueType="num">
                                      <p:cBhvr additive="base">
                                        <p:cTn id="38" dur="1000" fill="hold"/>
                                        <p:tgtEl>
                                          <p:spTgt spid="901123">
                                            <p:txEl>
                                              <p:pRg st="7" end="7"/>
                                            </p:txEl>
                                          </p:spTgt>
                                        </p:tgtEl>
                                        <p:attrNameLst>
                                          <p:attrName>ppt_y</p:attrName>
                                        </p:attrNameLst>
                                      </p:cBhvr>
                                      <p:tavLst>
                                        <p:tav tm="0">
                                          <p:val>
                                            <p:strVal val="1+#ppt_h/2"/>
                                          </p:val>
                                        </p:tav>
                                        <p:tav tm="100000">
                                          <p:val>
                                            <p:strVal val="#ppt_y"/>
                                          </p:val>
                                        </p:tav>
                                      </p:tavLst>
                                    </p:anim>
                                  </p:childTnLst>
                                </p:cTn>
                              </p:par>
                              <p:par>
                                <p:cTn id="39" presetID="10" presetClass="entr" presetSubtype="0" fill="hold" nodeType="withEffect">
                                  <p:stCondLst>
                                    <p:cond delay="0"/>
                                  </p:stCondLst>
                                  <p:childTnLst>
                                    <p:set>
                                      <p:cBhvr>
                                        <p:cTn id="40" dur="1" fill="hold">
                                          <p:stCondLst>
                                            <p:cond delay="0"/>
                                          </p:stCondLst>
                                        </p:cTn>
                                        <p:tgtEl>
                                          <p:spTgt spid="901129"/>
                                        </p:tgtEl>
                                        <p:attrNameLst>
                                          <p:attrName>style.visibility</p:attrName>
                                        </p:attrNameLst>
                                      </p:cBhvr>
                                      <p:to>
                                        <p:strVal val="visible"/>
                                      </p:to>
                                    </p:set>
                                    <p:animEffect transition="in" filter="fade">
                                      <p:cBhvr>
                                        <p:cTn id="41" dur="2000"/>
                                        <p:tgtEl>
                                          <p:spTgt spid="901129"/>
                                        </p:tgtEl>
                                      </p:cBhvr>
                                    </p:animEffect>
                                  </p:childTnLst>
                                </p:cTn>
                              </p:par>
                              <p:par>
                                <p:cTn id="42" presetID="2" presetClass="entr" presetSubtype="4" fill="hold" nodeType="withEffect">
                                  <p:stCondLst>
                                    <p:cond delay="0"/>
                                  </p:stCondLst>
                                  <p:childTnLst>
                                    <p:set>
                                      <p:cBhvr>
                                        <p:cTn id="43" dur="1" fill="hold">
                                          <p:stCondLst>
                                            <p:cond delay="0"/>
                                          </p:stCondLst>
                                        </p:cTn>
                                        <p:tgtEl>
                                          <p:spTgt spid="901123">
                                            <p:txEl>
                                              <p:pRg st="8" end="8"/>
                                            </p:txEl>
                                          </p:spTgt>
                                        </p:tgtEl>
                                        <p:attrNameLst>
                                          <p:attrName>style.visibility</p:attrName>
                                        </p:attrNameLst>
                                      </p:cBhvr>
                                      <p:to>
                                        <p:strVal val="visible"/>
                                      </p:to>
                                    </p:set>
                                    <p:anim calcmode="lin" valueType="num">
                                      <p:cBhvr additive="base">
                                        <p:cTn id="44" dur="1000" fill="hold"/>
                                        <p:tgtEl>
                                          <p:spTgt spid="901123">
                                            <p:txEl>
                                              <p:pRg st="8" end="8"/>
                                            </p:txEl>
                                          </p:spTgt>
                                        </p:tgtEl>
                                        <p:attrNameLst>
                                          <p:attrName>ppt_x</p:attrName>
                                        </p:attrNameLst>
                                      </p:cBhvr>
                                      <p:tavLst>
                                        <p:tav tm="0">
                                          <p:val>
                                            <p:strVal val="#ppt_x"/>
                                          </p:val>
                                        </p:tav>
                                        <p:tav tm="100000">
                                          <p:val>
                                            <p:strVal val="#ppt_x"/>
                                          </p:val>
                                        </p:tav>
                                      </p:tavLst>
                                    </p:anim>
                                    <p:anim calcmode="lin" valueType="num">
                                      <p:cBhvr additive="base">
                                        <p:cTn id="45" dur="1000" fill="hold"/>
                                        <p:tgtEl>
                                          <p:spTgt spid="90112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901123">
                                            <p:txEl>
                                              <p:pRg st="10" end="10"/>
                                            </p:txEl>
                                          </p:spTgt>
                                        </p:tgtEl>
                                        <p:attrNameLst>
                                          <p:attrName>style.visibility</p:attrName>
                                        </p:attrNameLst>
                                      </p:cBhvr>
                                      <p:to>
                                        <p:strVal val="visible"/>
                                      </p:to>
                                    </p:set>
                                    <p:anim calcmode="lin" valueType="num">
                                      <p:cBhvr additive="base">
                                        <p:cTn id="50" dur="1000" fill="hold"/>
                                        <p:tgtEl>
                                          <p:spTgt spid="901123">
                                            <p:txEl>
                                              <p:pRg st="10" end="10"/>
                                            </p:txEl>
                                          </p:spTgt>
                                        </p:tgtEl>
                                        <p:attrNameLst>
                                          <p:attrName>ppt_x</p:attrName>
                                        </p:attrNameLst>
                                      </p:cBhvr>
                                      <p:tavLst>
                                        <p:tav tm="0">
                                          <p:val>
                                            <p:strVal val="#ppt_x"/>
                                          </p:val>
                                        </p:tav>
                                        <p:tav tm="100000">
                                          <p:val>
                                            <p:strVal val="#ppt_x"/>
                                          </p:val>
                                        </p:tav>
                                      </p:tavLst>
                                    </p:anim>
                                    <p:anim calcmode="lin" valueType="num">
                                      <p:cBhvr additive="base">
                                        <p:cTn id="51" dur="1000" fill="hold"/>
                                        <p:tgtEl>
                                          <p:spTgt spid="901123">
                                            <p:txEl>
                                              <p:pRg st="10" end="10"/>
                                            </p:txEl>
                                          </p:spTgt>
                                        </p:tgtEl>
                                        <p:attrNameLst>
                                          <p:attrName>ppt_y</p:attrName>
                                        </p:attrNameLst>
                                      </p:cBhvr>
                                      <p:tavLst>
                                        <p:tav tm="0">
                                          <p:val>
                                            <p:strVal val="1+#ppt_h/2"/>
                                          </p:val>
                                        </p:tav>
                                        <p:tav tm="100000">
                                          <p:val>
                                            <p:strVal val="#ppt_y"/>
                                          </p:val>
                                        </p:tav>
                                      </p:tavLst>
                                    </p:anim>
                                  </p:childTnLst>
                                </p:cTn>
                              </p:par>
                              <p:par>
                                <p:cTn id="52" presetID="2" presetClass="entr" presetSubtype="4" fill="hold" nodeType="withEffect">
                                  <p:stCondLst>
                                    <p:cond delay="0"/>
                                  </p:stCondLst>
                                  <p:childTnLst>
                                    <p:set>
                                      <p:cBhvr>
                                        <p:cTn id="53" dur="1" fill="hold">
                                          <p:stCondLst>
                                            <p:cond delay="0"/>
                                          </p:stCondLst>
                                        </p:cTn>
                                        <p:tgtEl>
                                          <p:spTgt spid="901123">
                                            <p:txEl>
                                              <p:pRg st="11" end="11"/>
                                            </p:txEl>
                                          </p:spTgt>
                                        </p:tgtEl>
                                        <p:attrNameLst>
                                          <p:attrName>style.visibility</p:attrName>
                                        </p:attrNameLst>
                                      </p:cBhvr>
                                      <p:to>
                                        <p:strVal val="visible"/>
                                      </p:to>
                                    </p:set>
                                    <p:anim calcmode="lin" valueType="num">
                                      <p:cBhvr additive="base">
                                        <p:cTn id="54" dur="1000" fill="hold"/>
                                        <p:tgtEl>
                                          <p:spTgt spid="901123">
                                            <p:txEl>
                                              <p:pRg st="11" end="11"/>
                                            </p:txEl>
                                          </p:spTgt>
                                        </p:tgtEl>
                                        <p:attrNameLst>
                                          <p:attrName>ppt_x</p:attrName>
                                        </p:attrNameLst>
                                      </p:cBhvr>
                                      <p:tavLst>
                                        <p:tav tm="0">
                                          <p:val>
                                            <p:strVal val="#ppt_x"/>
                                          </p:val>
                                        </p:tav>
                                        <p:tav tm="100000">
                                          <p:val>
                                            <p:strVal val="#ppt_x"/>
                                          </p:val>
                                        </p:tav>
                                      </p:tavLst>
                                    </p:anim>
                                    <p:anim calcmode="lin" valueType="num">
                                      <p:cBhvr additive="base">
                                        <p:cTn id="55" dur="1000" fill="hold"/>
                                        <p:tgtEl>
                                          <p:spTgt spid="901123">
                                            <p:txEl>
                                              <p:pRg st="11" end="11"/>
                                            </p:txEl>
                                          </p:spTgt>
                                        </p:tgtEl>
                                        <p:attrNameLst>
                                          <p:attrName>ppt_y</p:attrName>
                                        </p:attrNameLst>
                                      </p:cBhvr>
                                      <p:tavLst>
                                        <p:tav tm="0">
                                          <p:val>
                                            <p:strVal val="1+#ppt_h/2"/>
                                          </p:val>
                                        </p:tav>
                                        <p:tav tm="100000">
                                          <p:val>
                                            <p:strVal val="#ppt_y"/>
                                          </p:val>
                                        </p:tav>
                                      </p:tavLst>
                                    </p:anim>
                                  </p:childTnLst>
                                </p:cTn>
                              </p:par>
                              <p:par>
                                <p:cTn id="56" presetID="2" presetClass="entr" presetSubtype="4" fill="hold" nodeType="withEffect">
                                  <p:stCondLst>
                                    <p:cond delay="0"/>
                                  </p:stCondLst>
                                  <p:childTnLst>
                                    <p:set>
                                      <p:cBhvr>
                                        <p:cTn id="57" dur="1" fill="hold">
                                          <p:stCondLst>
                                            <p:cond delay="0"/>
                                          </p:stCondLst>
                                        </p:cTn>
                                        <p:tgtEl>
                                          <p:spTgt spid="901123">
                                            <p:txEl>
                                              <p:pRg st="12" end="12"/>
                                            </p:txEl>
                                          </p:spTgt>
                                        </p:tgtEl>
                                        <p:attrNameLst>
                                          <p:attrName>style.visibility</p:attrName>
                                        </p:attrNameLst>
                                      </p:cBhvr>
                                      <p:to>
                                        <p:strVal val="visible"/>
                                      </p:to>
                                    </p:set>
                                    <p:anim calcmode="lin" valueType="num">
                                      <p:cBhvr additive="base">
                                        <p:cTn id="58" dur="1000" fill="hold"/>
                                        <p:tgtEl>
                                          <p:spTgt spid="901123">
                                            <p:txEl>
                                              <p:pRg st="12" end="12"/>
                                            </p:txEl>
                                          </p:spTgt>
                                        </p:tgtEl>
                                        <p:attrNameLst>
                                          <p:attrName>ppt_x</p:attrName>
                                        </p:attrNameLst>
                                      </p:cBhvr>
                                      <p:tavLst>
                                        <p:tav tm="0">
                                          <p:val>
                                            <p:strVal val="#ppt_x"/>
                                          </p:val>
                                        </p:tav>
                                        <p:tav tm="100000">
                                          <p:val>
                                            <p:strVal val="#ppt_x"/>
                                          </p:val>
                                        </p:tav>
                                      </p:tavLst>
                                    </p:anim>
                                    <p:anim calcmode="lin" valueType="num">
                                      <p:cBhvr additive="base">
                                        <p:cTn id="59" dur="1000" fill="hold"/>
                                        <p:tgtEl>
                                          <p:spTgt spid="901123">
                                            <p:txEl>
                                              <p:pRg st="12" end="12"/>
                                            </p:txEl>
                                          </p:spTgt>
                                        </p:tgtEl>
                                        <p:attrNameLst>
                                          <p:attrName>ppt_y</p:attrName>
                                        </p:attrNameLst>
                                      </p:cBhvr>
                                      <p:tavLst>
                                        <p:tav tm="0">
                                          <p:val>
                                            <p:strVal val="1+#ppt_h/2"/>
                                          </p:val>
                                        </p:tav>
                                        <p:tav tm="100000">
                                          <p:val>
                                            <p:strVal val="#ppt_y"/>
                                          </p:val>
                                        </p:tav>
                                      </p:tavLst>
                                    </p:anim>
                                  </p:childTnLst>
                                </p:cTn>
                              </p:par>
                              <p:par>
                                <p:cTn id="60" presetID="2" presetClass="entr" presetSubtype="4" fill="hold" nodeType="withEffect">
                                  <p:stCondLst>
                                    <p:cond delay="0"/>
                                  </p:stCondLst>
                                  <p:childTnLst>
                                    <p:set>
                                      <p:cBhvr>
                                        <p:cTn id="61" dur="1" fill="hold">
                                          <p:stCondLst>
                                            <p:cond delay="0"/>
                                          </p:stCondLst>
                                        </p:cTn>
                                        <p:tgtEl>
                                          <p:spTgt spid="901123">
                                            <p:txEl>
                                              <p:pRg st="13" end="13"/>
                                            </p:txEl>
                                          </p:spTgt>
                                        </p:tgtEl>
                                        <p:attrNameLst>
                                          <p:attrName>style.visibility</p:attrName>
                                        </p:attrNameLst>
                                      </p:cBhvr>
                                      <p:to>
                                        <p:strVal val="visible"/>
                                      </p:to>
                                    </p:set>
                                    <p:anim calcmode="lin" valueType="num">
                                      <p:cBhvr additive="base">
                                        <p:cTn id="62" dur="1000" fill="hold"/>
                                        <p:tgtEl>
                                          <p:spTgt spid="901123">
                                            <p:txEl>
                                              <p:pRg st="13" end="13"/>
                                            </p:txEl>
                                          </p:spTgt>
                                        </p:tgtEl>
                                        <p:attrNameLst>
                                          <p:attrName>ppt_x</p:attrName>
                                        </p:attrNameLst>
                                      </p:cBhvr>
                                      <p:tavLst>
                                        <p:tav tm="0">
                                          <p:val>
                                            <p:strVal val="#ppt_x"/>
                                          </p:val>
                                        </p:tav>
                                        <p:tav tm="100000">
                                          <p:val>
                                            <p:strVal val="#ppt_x"/>
                                          </p:val>
                                        </p:tav>
                                      </p:tavLst>
                                    </p:anim>
                                    <p:anim calcmode="lin" valueType="num">
                                      <p:cBhvr additive="base">
                                        <p:cTn id="63" dur="1000" fill="hold"/>
                                        <p:tgtEl>
                                          <p:spTgt spid="901123">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nodeType="clickEffect">
                                  <p:stCondLst>
                                    <p:cond delay="0"/>
                                  </p:stCondLst>
                                  <p:childTnLst>
                                    <p:set>
                                      <p:cBhvr>
                                        <p:cTn id="67" dur="1" fill="hold">
                                          <p:stCondLst>
                                            <p:cond delay="0"/>
                                          </p:stCondLst>
                                        </p:cTn>
                                        <p:tgtEl>
                                          <p:spTgt spid="901123">
                                            <p:txEl>
                                              <p:pRg st="15" end="15"/>
                                            </p:txEl>
                                          </p:spTgt>
                                        </p:tgtEl>
                                        <p:attrNameLst>
                                          <p:attrName>style.visibility</p:attrName>
                                        </p:attrNameLst>
                                      </p:cBhvr>
                                      <p:to>
                                        <p:strVal val="visible"/>
                                      </p:to>
                                    </p:set>
                                    <p:anim calcmode="lin" valueType="num">
                                      <p:cBhvr additive="base">
                                        <p:cTn id="68" dur="1000" fill="hold"/>
                                        <p:tgtEl>
                                          <p:spTgt spid="901123">
                                            <p:txEl>
                                              <p:pRg st="15" end="15"/>
                                            </p:txEl>
                                          </p:spTgt>
                                        </p:tgtEl>
                                        <p:attrNameLst>
                                          <p:attrName>ppt_x</p:attrName>
                                        </p:attrNameLst>
                                      </p:cBhvr>
                                      <p:tavLst>
                                        <p:tav tm="0">
                                          <p:val>
                                            <p:strVal val="#ppt_x"/>
                                          </p:val>
                                        </p:tav>
                                        <p:tav tm="100000">
                                          <p:val>
                                            <p:strVal val="#ppt_x"/>
                                          </p:val>
                                        </p:tav>
                                      </p:tavLst>
                                    </p:anim>
                                    <p:anim calcmode="lin" valueType="num">
                                      <p:cBhvr additive="base">
                                        <p:cTn id="69" dur="1000" fill="hold"/>
                                        <p:tgtEl>
                                          <p:spTgt spid="901123">
                                            <p:txEl>
                                              <p:pRg st="15" end="15"/>
                                            </p:txEl>
                                          </p:spTgt>
                                        </p:tgtEl>
                                        <p:attrNameLst>
                                          <p:attrName>ppt_y</p:attrName>
                                        </p:attrNameLst>
                                      </p:cBhvr>
                                      <p:tavLst>
                                        <p:tav tm="0">
                                          <p:val>
                                            <p:strVal val="1+#ppt_h/2"/>
                                          </p:val>
                                        </p:tav>
                                        <p:tav tm="100000">
                                          <p:val>
                                            <p:strVal val="#ppt_y"/>
                                          </p:val>
                                        </p:tav>
                                      </p:tavLst>
                                    </p:anim>
                                  </p:childTnLst>
                                </p:cTn>
                              </p:par>
                              <p:par>
                                <p:cTn id="70" presetID="2" presetClass="entr" presetSubtype="4" fill="hold" nodeType="withEffect">
                                  <p:stCondLst>
                                    <p:cond delay="0"/>
                                  </p:stCondLst>
                                  <p:childTnLst>
                                    <p:set>
                                      <p:cBhvr>
                                        <p:cTn id="71" dur="1" fill="hold">
                                          <p:stCondLst>
                                            <p:cond delay="0"/>
                                          </p:stCondLst>
                                        </p:cTn>
                                        <p:tgtEl>
                                          <p:spTgt spid="901123">
                                            <p:txEl>
                                              <p:pRg st="16" end="16"/>
                                            </p:txEl>
                                          </p:spTgt>
                                        </p:tgtEl>
                                        <p:attrNameLst>
                                          <p:attrName>style.visibility</p:attrName>
                                        </p:attrNameLst>
                                      </p:cBhvr>
                                      <p:to>
                                        <p:strVal val="visible"/>
                                      </p:to>
                                    </p:set>
                                    <p:anim calcmode="lin" valueType="num">
                                      <p:cBhvr additive="base">
                                        <p:cTn id="72" dur="1000" fill="hold"/>
                                        <p:tgtEl>
                                          <p:spTgt spid="901123">
                                            <p:txEl>
                                              <p:pRg st="16" end="16"/>
                                            </p:txEl>
                                          </p:spTgt>
                                        </p:tgtEl>
                                        <p:attrNameLst>
                                          <p:attrName>ppt_x</p:attrName>
                                        </p:attrNameLst>
                                      </p:cBhvr>
                                      <p:tavLst>
                                        <p:tav tm="0">
                                          <p:val>
                                            <p:strVal val="#ppt_x"/>
                                          </p:val>
                                        </p:tav>
                                        <p:tav tm="100000">
                                          <p:val>
                                            <p:strVal val="#ppt_x"/>
                                          </p:val>
                                        </p:tav>
                                      </p:tavLst>
                                    </p:anim>
                                    <p:anim calcmode="lin" valueType="num">
                                      <p:cBhvr additive="base">
                                        <p:cTn id="73" dur="1000" fill="hold"/>
                                        <p:tgtEl>
                                          <p:spTgt spid="901123">
                                            <p:txEl>
                                              <p:pRg st="16" end="16"/>
                                            </p:txEl>
                                          </p:spTgt>
                                        </p:tgtEl>
                                        <p:attrNameLst>
                                          <p:attrName>ppt_y</p:attrName>
                                        </p:attrNameLst>
                                      </p:cBhvr>
                                      <p:tavLst>
                                        <p:tav tm="0">
                                          <p:val>
                                            <p:strVal val="1+#ppt_h/2"/>
                                          </p:val>
                                        </p:tav>
                                        <p:tav tm="100000">
                                          <p:val>
                                            <p:strVal val="#ppt_y"/>
                                          </p:val>
                                        </p:tav>
                                      </p:tavLst>
                                    </p:anim>
                                  </p:childTnLst>
                                </p:cTn>
                              </p:par>
                              <p:par>
                                <p:cTn id="74" presetID="10" presetClass="entr" presetSubtype="0" fill="hold" nodeType="withEffect">
                                  <p:stCondLst>
                                    <p:cond delay="0"/>
                                  </p:stCondLst>
                                  <p:childTnLst>
                                    <p:set>
                                      <p:cBhvr>
                                        <p:cTn id="75" dur="1" fill="hold">
                                          <p:stCondLst>
                                            <p:cond delay="0"/>
                                          </p:stCondLst>
                                        </p:cTn>
                                        <p:tgtEl>
                                          <p:spTgt spid="901124"/>
                                        </p:tgtEl>
                                        <p:attrNameLst>
                                          <p:attrName>style.visibility</p:attrName>
                                        </p:attrNameLst>
                                      </p:cBhvr>
                                      <p:to>
                                        <p:strVal val="visible"/>
                                      </p:to>
                                    </p:set>
                                    <p:animEffect transition="in" filter="fade">
                                      <p:cBhvr>
                                        <p:cTn id="76" dur="2000"/>
                                        <p:tgtEl>
                                          <p:spTgt spid="901124"/>
                                        </p:tgtEl>
                                      </p:cBhvr>
                                    </p:animEffect>
                                  </p:childTnLst>
                                </p:cTn>
                              </p:par>
                              <p:par>
                                <p:cTn id="77" presetID="2" presetClass="entr" presetSubtype="4" fill="hold" nodeType="withEffect">
                                  <p:stCondLst>
                                    <p:cond delay="0"/>
                                  </p:stCondLst>
                                  <p:childTnLst>
                                    <p:set>
                                      <p:cBhvr>
                                        <p:cTn id="78" dur="1" fill="hold">
                                          <p:stCondLst>
                                            <p:cond delay="0"/>
                                          </p:stCondLst>
                                        </p:cTn>
                                        <p:tgtEl>
                                          <p:spTgt spid="901123">
                                            <p:txEl>
                                              <p:pRg st="17" end="17"/>
                                            </p:txEl>
                                          </p:spTgt>
                                        </p:tgtEl>
                                        <p:attrNameLst>
                                          <p:attrName>style.visibility</p:attrName>
                                        </p:attrNameLst>
                                      </p:cBhvr>
                                      <p:to>
                                        <p:strVal val="visible"/>
                                      </p:to>
                                    </p:set>
                                    <p:anim calcmode="lin" valueType="num">
                                      <p:cBhvr additive="base">
                                        <p:cTn id="79" dur="1000" fill="hold"/>
                                        <p:tgtEl>
                                          <p:spTgt spid="901123">
                                            <p:txEl>
                                              <p:pRg st="17" end="17"/>
                                            </p:txEl>
                                          </p:spTgt>
                                        </p:tgtEl>
                                        <p:attrNameLst>
                                          <p:attrName>ppt_x</p:attrName>
                                        </p:attrNameLst>
                                      </p:cBhvr>
                                      <p:tavLst>
                                        <p:tav tm="0">
                                          <p:val>
                                            <p:strVal val="#ppt_x"/>
                                          </p:val>
                                        </p:tav>
                                        <p:tav tm="100000">
                                          <p:val>
                                            <p:strVal val="#ppt_x"/>
                                          </p:val>
                                        </p:tav>
                                      </p:tavLst>
                                    </p:anim>
                                    <p:anim calcmode="lin" valueType="num">
                                      <p:cBhvr additive="base">
                                        <p:cTn id="80" dur="1000" fill="hold"/>
                                        <p:tgtEl>
                                          <p:spTgt spid="901123">
                                            <p:txEl>
                                              <p:pRg st="17" end="17"/>
                                            </p:txEl>
                                          </p:spTgt>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901123">
                                            <p:txEl>
                                              <p:pRg st="18" end="18"/>
                                            </p:txEl>
                                          </p:spTgt>
                                        </p:tgtEl>
                                        <p:attrNameLst>
                                          <p:attrName>style.visibility</p:attrName>
                                        </p:attrNameLst>
                                      </p:cBhvr>
                                      <p:to>
                                        <p:strVal val="visible"/>
                                      </p:to>
                                    </p:set>
                                    <p:anim calcmode="lin" valueType="num">
                                      <p:cBhvr additive="base">
                                        <p:cTn id="83" dur="1000" fill="hold"/>
                                        <p:tgtEl>
                                          <p:spTgt spid="901123">
                                            <p:txEl>
                                              <p:pRg st="18" end="18"/>
                                            </p:txEl>
                                          </p:spTgt>
                                        </p:tgtEl>
                                        <p:attrNameLst>
                                          <p:attrName>ppt_x</p:attrName>
                                        </p:attrNameLst>
                                      </p:cBhvr>
                                      <p:tavLst>
                                        <p:tav tm="0">
                                          <p:val>
                                            <p:strVal val="#ppt_x"/>
                                          </p:val>
                                        </p:tav>
                                        <p:tav tm="100000">
                                          <p:val>
                                            <p:strVal val="#ppt_x"/>
                                          </p:val>
                                        </p:tav>
                                      </p:tavLst>
                                    </p:anim>
                                    <p:anim calcmode="lin" valueType="num">
                                      <p:cBhvr additive="base">
                                        <p:cTn id="84" dur="1000" fill="hold"/>
                                        <p:tgtEl>
                                          <p:spTgt spid="901123">
                                            <p:txEl>
                                              <p:pRg st="18" end="1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336699">
            <a:alpha val="0"/>
          </a:srgbClr>
        </a:solidFill>
        <a:effectLst/>
      </p:bgPr>
    </p:bg>
    <p:spTree>
      <p:nvGrpSpPr>
        <p:cNvPr id="1" name=""/>
        <p:cNvGrpSpPr/>
        <p:nvPr/>
      </p:nvGrpSpPr>
      <p:grpSpPr>
        <a:xfrm>
          <a:off x="0" y="0"/>
          <a:ext cx="0" cy="0"/>
          <a:chOff x="0" y="0"/>
          <a:chExt cx="0" cy="0"/>
        </a:xfrm>
      </p:grpSpPr>
      <p:sp>
        <p:nvSpPr>
          <p:cNvPr id="969730" name="Rectangle 2"/>
          <p:cNvSpPr>
            <a:spLocks noGrp="1" noChangeArrowheads="1"/>
          </p:cNvSpPr>
          <p:nvPr>
            <p:ph type="title"/>
          </p:nvPr>
        </p:nvSpPr>
        <p:spPr>
          <a:xfrm>
            <a:off x="457200" y="274638"/>
            <a:ext cx="8229600" cy="868362"/>
          </a:xfrm>
        </p:spPr>
        <p:txBody>
          <a:bodyPr/>
          <a:lstStyle/>
          <a:p>
            <a:r>
              <a:rPr lang="en-US" b="1">
                <a:solidFill>
                  <a:srgbClr val="008000"/>
                </a:solidFill>
              </a:rPr>
              <a:t>Resort Tourism Trends</a:t>
            </a:r>
          </a:p>
        </p:txBody>
      </p:sp>
      <p:sp>
        <p:nvSpPr>
          <p:cNvPr id="969731" name="Rectangle 3"/>
          <p:cNvSpPr>
            <a:spLocks noGrp="1" noChangeArrowheads="1"/>
          </p:cNvSpPr>
          <p:nvPr>
            <p:ph type="body" sz="half" idx="1"/>
          </p:nvPr>
        </p:nvSpPr>
        <p:spPr/>
        <p:txBody>
          <a:bodyPr/>
          <a:lstStyle/>
          <a:p>
            <a:endParaRPr lang="en-US" sz="2800">
              <a:solidFill>
                <a:srgbClr val="008000"/>
              </a:solidFill>
            </a:endParaRPr>
          </a:p>
          <a:p>
            <a:pPr lvl="2">
              <a:buFontTx/>
              <a:buNone/>
            </a:pPr>
            <a:endParaRPr lang="en-US" sz="2000"/>
          </a:p>
          <a:p>
            <a:endParaRPr lang="en-US" sz="2800"/>
          </a:p>
        </p:txBody>
      </p:sp>
      <p:pic>
        <p:nvPicPr>
          <p:cNvPr id="969732" name="Picture 4" descr="3123912"/>
          <p:cNvPicPr>
            <a:picLocks noGrp="1" noChangeAspect="1" noChangeArrowheads="1"/>
          </p:cNvPicPr>
          <p:nvPr>
            <p:ph sz="quarter" idx="2"/>
          </p:nvPr>
        </p:nvPicPr>
        <p:blipFill>
          <a:blip r:embed="rId4" cstate="print"/>
          <a:srcRect/>
          <a:stretch>
            <a:fillRect/>
          </a:stretch>
        </p:blipFill>
        <p:spPr>
          <a:xfrm>
            <a:off x="6257925" y="1600200"/>
            <a:ext cx="1590675" cy="2185988"/>
          </a:xfrm>
          <a:noFill/>
          <a:ln/>
        </p:spPr>
      </p:pic>
      <p:pic>
        <p:nvPicPr>
          <p:cNvPr id="969733" name="Picture 3"/>
          <p:cNvPicPr>
            <a:picLocks noChangeAspect="1" noChangeArrowheads="1"/>
          </p:cNvPicPr>
          <p:nvPr/>
        </p:nvPicPr>
        <p:blipFill>
          <a:blip r:embed="rId5" cstate="print"/>
          <a:srcRect/>
          <a:stretch>
            <a:fillRect/>
          </a:stretch>
        </p:blipFill>
        <p:spPr bwMode="auto">
          <a:xfrm>
            <a:off x="0" y="6096000"/>
            <a:ext cx="1219200" cy="762000"/>
          </a:xfrm>
          <a:prstGeom prst="rect">
            <a:avLst/>
          </a:prstGeom>
          <a:noFill/>
        </p:spPr>
      </p:pic>
      <p:graphicFrame>
        <p:nvGraphicFramePr>
          <p:cNvPr id="969734" name="Object 6"/>
          <p:cNvGraphicFramePr>
            <a:graphicFrameLocks noChangeAspect="1"/>
          </p:cNvGraphicFramePr>
          <p:nvPr/>
        </p:nvGraphicFramePr>
        <p:xfrm>
          <a:off x="1219200" y="6096000"/>
          <a:ext cx="1260475" cy="762000"/>
        </p:xfrm>
        <a:graphic>
          <a:graphicData uri="http://schemas.openxmlformats.org/presentationml/2006/ole">
            <p:oleObj spid="_x0000_s48130" name="Slide" r:id="rId6" imgW="4572180" imgH="3428876" progId="PowerPoint.Slide.8">
              <p:embed/>
            </p:oleObj>
          </a:graphicData>
        </a:graphic>
      </p:graphicFrame>
      <p:pic>
        <p:nvPicPr>
          <p:cNvPr id="969735" name="Picture 7" descr="TURTLES7"/>
          <p:cNvPicPr>
            <a:picLocks noChangeAspect="1" noChangeArrowheads="1"/>
          </p:cNvPicPr>
          <p:nvPr/>
        </p:nvPicPr>
        <p:blipFill>
          <a:blip r:embed="rId7" cstate="print"/>
          <a:srcRect/>
          <a:stretch>
            <a:fillRect/>
          </a:stretch>
        </p:blipFill>
        <p:spPr bwMode="auto">
          <a:xfrm>
            <a:off x="2438400" y="6096000"/>
            <a:ext cx="1106488" cy="762000"/>
          </a:xfrm>
          <a:prstGeom prst="rect">
            <a:avLst/>
          </a:prstGeom>
          <a:noFill/>
        </p:spPr>
      </p:pic>
      <p:graphicFrame>
        <p:nvGraphicFramePr>
          <p:cNvPr id="969736" name="Object 8"/>
          <p:cNvGraphicFramePr>
            <a:graphicFrameLocks noChangeAspect="1"/>
          </p:cNvGraphicFramePr>
          <p:nvPr/>
        </p:nvGraphicFramePr>
        <p:xfrm>
          <a:off x="3505200" y="6096000"/>
          <a:ext cx="1143000" cy="762000"/>
        </p:xfrm>
        <a:graphic>
          <a:graphicData uri="http://schemas.openxmlformats.org/presentationml/2006/ole">
            <p:oleObj spid="_x0000_s48131" name="Slide" r:id="rId8" imgW="4571948" imgH="3429086" progId="PowerPoint.Slide.8">
              <p:embed/>
            </p:oleObj>
          </a:graphicData>
        </a:graphic>
      </p:graphicFrame>
      <p:pic>
        <p:nvPicPr>
          <p:cNvPr id="969737" name="Picture 8" descr="Crucero pic"/>
          <p:cNvPicPr>
            <a:picLocks noChangeAspect="1" noChangeArrowheads="1"/>
          </p:cNvPicPr>
          <p:nvPr/>
        </p:nvPicPr>
        <p:blipFill>
          <a:blip r:embed="rId9" cstate="print"/>
          <a:srcRect/>
          <a:stretch>
            <a:fillRect/>
          </a:stretch>
        </p:blipFill>
        <p:spPr bwMode="auto">
          <a:xfrm>
            <a:off x="4648200" y="6096000"/>
            <a:ext cx="1241425" cy="762000"/>
          </a:xfrm>
          <a:prstGeom prst="rect">
            <a:avLst/>
          </a:prstGeom>
          <a:noFill/>
        </p:spPr>
      </p:pic>
      <p:pic>
        <p:nvPicPr>
          <p:cNvPr id="969738" name="Picture 10" descr="DEFORESTATION_swipnet"/>
          <p:cNvPicPr>
            <a:picLocks noChangeAspect="1" noChangeArrowheads="1"/>
          </p:cNvPicPr>
          <p:nvPr/>
        </p:nvPicPr>
        <p:blipFill>
          <a:blip r:embed="rId10" cstate="print"/>
          <a:srcRect/>
          <a:stretch>
            <a:fillRect/>
          </a:stretch>
        </p:blipFill>
        <p:spPr bwMode="auto">
          <a:xfrm>
            <a:off x="5867400" y="6096000"/>
            <a:ext cx="1100138" cy="762000"/>
          </a:xfrm>
          <a:prstGeom prst="rect">
            <a:avLst/>
          </a:prstGeom>
          <a:noFill/>
        </p:spPr>
      </p:pic>
      <p:pic>
        <p:nvPicPr>
          <p:cNvPr id="969739" name="Picture 6"/>
          <p:cNvPicPr>
            <a:picLocks noChangeAspect="1" noChangeArrowheads="1"/>
          </p:cNvPicPr>
          <p:nvPr/>
        </p:nvPicPr>
        <p:blipFill>
          <a:blip r:embed="rId11" cstate="print"/>
          <a:srcRect/>
          <a:stretch>
            <a:fillRect/>
          </a:stretch>
        </p:blipFill>
        <p:spPr bwMode="auto">
          <a:xfrm>
            <a:off x="6934200" y="6096000"/>
            <a:ext cx="1066800" cy="762000"/>
          </a:xfrm>
          <a:prstGeom prst="rect">
            <a:avLst/>
          </a:prstGeom>
          <a:noFill/>
        </p:spPr>
      </p:pic>
      <p:sp>
        <p:nvSpPr>
          <p:cNvPr id="969740" name="Rectangle 12"/>
          <p:cNvSpPr>
            <a:spLocks noChangeArrowheads="1"/>
          </p:cNvSpPr>
          <p:nvPr/>
        </p:nvSpPr>
        <p:spPr bwMode="auto">
          <a:xfrm>
            <a:off x="0" y="941388"/>
            <a:ext cx="9144000" cy="0"/>
          </a:xfrm>
          <a:prstGeom prst="rect">
            <a:avLst/>
          </a:prstGeom>
          <a:noFill/>
          <a:ln w="9525">
            <a:noFill/>
            <a:miter lim="800000"/>
            <a:headEnd/>
            <a:tailEnd/>
          </a:ln>
          <a:effectLst/>
        </p:spPr>
        <p:txBody>
          <a:bodyPr wrap="none" anchor="ctr">
            <a:spAutoFit/>
          </a:bodyPr>
          <a:lstStyle/>
          <a:p>
            <a:endParaRPr lang="en-US"/>
          </a:p>
        </p:txBody>
      </p:sp>
      <p:graphicFrame>
        <p:nvGraphicFramePr>
          <p:cNvPr id="969741" name="Object 4"/>
          <p:cNvGraphicFramePr>
            <a:graphicFrameLocks noChangeAspect="1"/>
          </p:cNvGraphicFramePr>
          <p:nvPr>
            <p:ph idx="4294967295"/>
          </p:nvPr>
        </p:nvGraphicFramePr>
        <p:xfrm>
          <a:off x="8001000" y="6096000"/>
          <a:ext cx="1143000" cy="762000"/>
        </p:xfrm>
        <a:graphic>
          <a:graphicData uri="http://schemas.openxmlformats.org/presentationml/2006/ole">
            <p:oleObj spid="_x0000_s48132" name="Fotografía de Photo Editor" r:id="rId12" imgW="5304762" imgH="5811061" progId="">
              <p:embed/>
            </p:oleObj>
          </a:graphicData>
        </a:graphic>
      </p:graphicFrame>
      <p:sp>
        <p:nvSpPr>
          <p:cNvPr id="969742" name="Rectangle 14"/>
          <p:cNvSpPr>
            <a:spLocks noChangeArrowheads="1"/>
          </p:cNvSpPr>
          <p:nvPr/>
        </p:nvSpPr>
        <p:spPr bwMode="auto">
          <a:xfrm>
            <a:off x="152400" y="1295400"/>
            <a:ext cx="4572000" cy="5184775"/>
          </a:xfrm>
          <a:prstGeom prst="rect">
            <a:avLst/>
          </a:prstGeom>
          <a:noFill/>
          <a:ln w="9525">
            <a:noFill/>
            <a:miter lim="800000"/>
            <a:headEnd/>
            <a:tailEnd/>
          </a:ln>
          <a:effectLst/>
        </p:spPr>
        <p:txBody>
          <a:bodyPr>
            <a:spAutoFit/>
          </a:bodyPr>
          <a:lstStyle/>
          <a:p>
            <a:pPr>
              <a:buClr>
                <a:srgbClr val="008000"/>
              </a:buClr>
              <a:buFont typeface="Wingdings" pitchFamily="2" charset="2"/>
              <a:buChar char="v"/>
            </a:pPr>
            <a:r>
              <a:rPr lang="en-US" sz="1600">
                <a:solidFill>
                  <a:srgbClr val="008000"/>
                </a:solidFill>
              </a:rPr>
              <a:t>  </a:t>
            </a:r>
            <a:r>
              <a:rPr lang="en-US" sz="2000" b="1"/>
              <a:t>1950s: All inclusive resort 	tourism begins</a:t>
            </a:r>
          </a:p>
          <a:p>
            <a:pPr lvl="2">
              <a:buClr>
                <a:srgbClr val="008000"/>
              </a:buClr>
              <a:buFont typeface="Wingdings" pitchFamily="2" charset="2"/>
              <a:buChar char="v"/>
            </a:pPr>
            <a:r>
              <a:rPr lang="en-US" sz="2000" b="1"/>
              <a:t> </a:t>
            </a:r>
            <a:r>
              <a:rPr lang="en-US" sz="1600" b="1">
                <a:solidFill>
                  <a:srgbClr val="008000"/>
                </a:solidFill>
              </a:rPr>
              <a:t>Hotel Fontainebleau, Miami </a:t>
            </a:r>
          </a:p>
          <a:p>
            <a:pPr>
              <a:buClr>
                <a:srgbClr val="008000"/>
              </a:buClr>
              <a:buFont typeface="Wingdings" pitchFamily="2" charset="2"/>
              <a:buChar char="v"/>
            </a:pPr>
            <a:endParaRPr lang="en-US" sz="1600" b="1">
              <a:solidFill>
                <a:srgbClr val="008000"/>
              </a:solidFill>
            </a:endParaRPr>
          </a:p>
          <a:p>
            <a:pPr>
              <a:buClr>
                <a:srgbClr val="008000"/>
              </a:buClr>
              <a:buFont typeface="Wingdings" pitchFamily="2" charset="2"/>
              <a:buChar char="v"/>
            </a:pPr>
            <a:r>
              <a:rPr lang="en-US" sz="2000" b="1"/>
              <a:t>  1960s: Resort tourism expanded                  	    around world</a:t>
            </a:r>
          </a:p>
          <a:p>
            <a:pPr>
              <a:buClr>
                <a:srgbClr val="008000"/>
              </a:buClr>
              <a:buFont typeface="Wingdings" pitchFamily="2" charset="2"/>
              <a:buChar char="v"/>
            </a:pPr>
            <a:endParaRPr lang="en-US" sz="2000" b="1"/>
          </a:p>
          <a:p>
            <a:pPr>
              <a:buClr>
                <a:srgbClr val="008000"/>
              </a:buClr>
              <a:buFont typeface="Wingdings" pitchFamily="2" charset="2"/>
              <a:buChar char="v"/>
            </a:pPr>
            <a:r>
              <a:rPr lang="en-US" sz="2000" b="1"/>
              <a:t>  1970s: World Bank &amp; IDB closed 	    tourism departments</a:t>
            </a:r>
          </a:p>
          <a:p>
            <a:pPr>
              <a:buClr>
                <a:srgbClr val="008000"/>
              </a:buClr>
              <a:buFont typeface="Wingdings" pitchFamily="2" charset="2"/>
              <a:buChar char="v"/>
            </a:pPr>
            <a:endParaRPr lang="en-US" sz="2000" b="1"/>
          </a:p>
          <a:p>
            <a:pPr>
              <a:buClr>
                <a:srgbClr val="008000"/>
              </a:buClr>
              <a:buFont typeface="Wingdings" pitchFamily="2" charset="2"/>
              <a:buChar char="v"/>
            </a:pPr>
            <a:r>
              <a:rPr lang="en-US" sz="2000" b="1"/>
              <a:t> 1990s: tremendous growth </a:t>
            </a:r>
          </a:p>
          <a:p>
            <a:pPr lvl="2">
              <a:buClr>
                <a:srgbClr val="008000"/>
              </a:buClr>
              <a:buFont typeface="Wingdings" pitchFamily="2" charset="2"/>
              <a:buChar char="v"/>
            </a:pPr>
            <a:endParaRPr lang="en-US" sz="1400" b="1"/>
          </a:p>
          <a:p>
            <a:pPr>
              <a:buClr>
                <a:srgbClr val="008000"/>
              </a:buClr>
              <a:buFont typeface="Wingdings" pitchFamily="2" charset="2"/>
              <a:buChar char="v"/>
            </a:pPr>
            <a:r>
              <a:rPr lang="en-US" sz="2000" b="1"/>
              <a:t>  Forecast to 2020: </a:t>
            </a:r>
          </a:p>
          <a:p>
            <a:pPr lvl="2">
              <a:buClr>
                <a:srgbClr val="008000"/>
              </a:buClr>
              <a:buFont typeface="Wingdings" pitchFamily="2" charset="2"/>
              <a:buChar char="v"/>
            </a:pPr>
            <a:r>
              <a:rPr lang="en-US" sz="1600" b="1"/>
              <a:t> </a:t>
            </a:r>
            <a:r>
              <a:rPr lang="en-US" sz="1600" b="1">
                <a:solidFill>
                  <a:srgbClr val="008000"/>
                </a:solidFill>
              </a:rPr>
              <a:t>resort market matured </a:t>
            </a:r>
          </a:p>
          <a:p>
            <a:pPr lvl="2">
              <a:buClr>
                <a:srgbClr val="008000"/>
              </a:buClr>
              <a:buFont typeface="Wingdings" pitchFamily="2" charset="2"/>
              <a:buChar char="v"/>
            </a:pPr>
            <a:r>
              <a:rPr lang="en-US" sz="1600" b="1">
                <a:solidFill>
                  <a:srgbClr val="008000"/>
                </a:solidFill>
              </a:rPr>
              <a:t> expected to remain flat (UNWTO)</a:t>
            </a:r>
          </a:p>
          <a:p>
            <a:pPr lvl="2">
              <a:buClr>
                <a:srgbClr val="008000"/>
              </a:buClr>
              <a:buFontTx/>
              <a:buChar char="•"/>
            </a:pPr>
            <a:endParaRPr lang="en-US" sz="1600" b="1">
              <a:solidFill>
                <a:srgbClr val="008000"/>
              </a:solidFill>
            </a:endParaRPr>
          </a:p>
          <a:p>
            <a:pPr lvl="1">
              <a:buClr>
                <a:schemeClr val="tx1"/>
              </a:buClr>
              <a:buFontTx/>
              <a:buChar char="•"/>
            </a:pPr>
            <a:endParaRPr lang="en-US" sz="1600" b="1">
              <a:solidFill>
                <a:srgbClr val="008000"/>
              </a:solidFill>
            </a:endParaRPr>
          </a:p>
          <a:p>
            <a:pPr>
              <a:buClr>
                <a:schemeClr val="tx1"/>
              </a:buClr>
              <a:buFontTx/>
              <a:buChar char="•"/>
            </a:pPr>
            <a:endParaRPr lang="en-US" sz="2000" b="1"/>
          </a:p>
        </p:txBody>
      </p:sp>
      <p:pic>
        <p:nvPicPr>
          <p:cNvPr id="969743" name="Picture 15" descr="A:\P2100076.JPG"/>
          <p:cNvPicPr>
            <a:picLocks noGrp="1" noChangeAspect="1" noChangeArrowheads="1"/>
          </p:cNvPicPr>
          <p:nvPr>
            <p:ph sz="quarter" idx="3"/>
          </p:nvPr>
        </p:nvPicPr>
        <p:blipFill>
          <a:blip r:embed="rId13" r:link="rId14" cstate="print"/>
          <a:srcRect/>
          <a:stretch>
            <a:fillRect/>
          </a:stretch>
        </p:blipFill>
        <p:spPr>
          <a:xfrm>
            <a:off x="5618163" y="4014788"/>
            <a:ext cx="2916237" cy="1776412"/>
          </a:xfrm>
          <a:noFill/>
          <a:ln/>
        </p:spPr>
      </p:pic>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969742">
                                            <p:txEl>
                                              <p:pRg st="0" end="0"/>
                                            </p:txEl>
                                          </p:spTgt>
                                        </p:tgtEl>
                                        <p:attrNameLst>
                                          <p:attrName>style.visibility</p:attrName>
                                        </p:attrNameLst>
                                      </p:cBhvr>
                                      <p:to>
                                        <p:strVal val="visible"/>
                                      </p:to>
                                    </p:set>
                                    <p:anim calcmode="lin" valueType="num">
                                      <p:cBhvr additive="base">
                                        <p:cTn id="7" dur="500" fill="hold"/>
                                        <p:tgtEl>
                                          <p:spTgt spid="96974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6974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1" nodeType="withEffect">
                                  <p:stCondLst>
                                    <p:cond delay="0"/>
                                  </p:stCondLst>
                                  <p:childTnLst>
                                    <p:set>
                                      <p:cBhvr>
                                        <p:cTn id="10" dur="1" fill="hold">
                                          <p:stCondLst>
                                            <p:cond delay="0"/>
                                          </p:stCondLst>
                                        </p:cTn>
                                        <p:tgtEl>
                                          <p:spTgt spid="969742">
                                            <p:txEl>
                                              <p:pRg st="1" end="1"/>
                                            </p:txEl>
                                          </p:spTgt>
                                        </p:tgtEl>
                                        <p:attrNameLst>
                                          <p:attrName>style.visibility</p:attrName>
                                        </p:attrNameLst>
                                      </p:cBhvr>
                                      <p:to>
                                        <p:strVal val="visible"/>
                                      </p:to>
                                    </p:set>
                                    <p:anim calcmode="lin" valueType="num">
                                      <p:cBhvr additive="base">
                                        <p:cTn id="11" dur="500" fill="hold"/>
                                        <p:tgtEl>
                                          <p:spTgt spid="96974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69742">
                                            <p:txEl>
                                              <p:pRg st="1" end="1"/>
                                            </p:txEl>
                                          </p:spTgt>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969732"/>
                                        </p:tgtEl>
                                        <p:attrNameLst>
                                          <p:attrName>style.visibility</p:attrName>
                                        </p:attrNameLst>
                                      </p:cBhvr>
                                      <p:to>
                                        <p:strVal val="visible"/>
                                      </p:to>
                                    </p:set>
                                    <p:animEffect transition="in" filter="fade">
                                      <p:cBhvr>
                                        <p:cTn id="15" dur="2000"/>
                                        <p:tgtEl>
                                          <p:spTgt spid="96973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969742">
                                            <p:txEl>
                                              <p:pRg st="3" end="3"/>
                                            </p:txEl>
                                          </p:spTgt>
                                        </p:tgtEl>
                                        <p:attrNameLst>
                                          <p:attrName>style.visibility</p:attrName>
                                        </p:attrNameLst>
                                      </p:cBhvr>
                                      <p:to>
                                        <p:strVal val="visible"/>
                                      </p:to>
                                    </p:set>
                                    <p:anim calcmode="lin" valueType="num">
                                      <p:cBhvr additive="base">
                                        <p:cTn id="20" dur="1000" fill="hold"/>
                                        <p:tgtEl>
                                          <p:spTgt spid="969742">
                                            <p:txEl>
                                              <p:pRg st="3" end="3"/>
                                            </p:txEl>
                                          </p:spTgt>
                                        </p:tgtEl>
                                        <p:attrNameLst>
                                          <p:attrName>ppt_x</p:attrName>
                                        </p:attrNameLst>
                                      </p:cBhvr>
                                      <p:tavLst>
                                        <p:tav tm="0">
                                          <p:val>
                                            <p:strVal val="#ppt_x"/>
                                          </p:val>
                                        </p:tav>
                                        <p:tav tm="100000">
                                          <p:val>
                                            <p:strVal val="#ppt_x"/>
                                          </p:val>
                                        </p:tav>
                                      </p:tavLst>
                                    </p:anim>
                                    <p:anim calcmode="lin" valueType="num">
                                      <p:cBhvr additive="base">
                                        <p:cTn id="21" dur="1000" fill="hold"/>
                                        <p:tgtEl>
                                          <p:spTgt spid="969742">
                                            <p:txEl>
                                              <p:pRg st="3" end="3"/>
                                            </p:txEl>
                                          </p:spTgt>
                                        </p:tgtEl>
                                        <p:attrNameLst>
                                          <p:attrName>ppt_y</p:attrName>
                                        </p:attrNameLst>
                                      </p:cBhvr>
                                      <p:tavLst>
                                        <p:tav tm="0">
                                          <p:val>
                                            <p:strVal val="1+#ppt_h/2"/>
                                          </p:val>
                                        </p:tav>
                                        <p:tav tm="100000">
                                          <p:val>
                                            <p:strVal val="#ppt_y"/>
                                          </p:val>
                                        </p:tav>
                                      </p:tavLst>
                                    </p:anim>
                                  </p:childTnLst>
                                </p:cTn>
                              </p:par>
                              <p:par>
                                <p:cTn id="22" presetID="10" presetClass="entr" presetSubtype="0" fill="hold" nodeType="withEffect">
                                  <p:stCondLst>
                                    <p:cond delay="0"/>
                                  </p:stCondLst>
                                  <p:childTnLst>
                                    <p:set>
                                      <p:cBhvr>
                                        <p:cTn id="23" dur="1" fill="hold">
                                          <p:stCondLst>
                                            <p:cond delay="0"/>
                                          </p:stCondLst>
                                        </p:cTn>
                                        <p:tgtEl>
                                          <p:spTgt spid="969743"/>
                                        </p:tgtEl>
                                        <p:attrNameLst>
                                          <p:attrName>style.visibility</p:attrName>
                                        </p:attrNameLst>
                                      </p:cBhvr>
                                      <p:to>
                                        <p:strVal val="visible"/>
                                      </p:to>
                                    </p:set>
                                    <p:animEffect transition="in" filter="fade">
                                      <p:cBhvr>
                                        <p:cTn id="24" dur="2000"/>
                                        <p:tgtEl>
                                          <p:spTgt spid="969743"/>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969742">
                                            <p:txEl>
                                              <p:pRg st="5" end="5"/>
                                            </p:txEl>
                                          </p:spTgt>
                                        </p:tgtEl>
                                        <p:attrNameLst>
                                          <p:attrName>style.visibility</p:attrName>
                                        </p:attrNameLst>
                                      </p:cBhvr>
                                      <p:to>
                                        <p:strVal val="visible"/>
                                      </p:to>
                                    </p:set>
                                    <p:anim calcmode="lin" valueType="num">
                                      <p:cBhvr additive="base">
                                        <p:cTn id="29" dur="1000" fill="hold"/>
                                        <p:tgtEl>
                                          <p:spTgt spid="969742">
                                            <p:txEl>
                                              <p:pRg st="5" end="5"/>
                                            </p:txEl>
                                          </p:spTgt>
                                        </p:tgtEl>
                                        <p:attrNameLst>
                                          <p:attrName>ppt_x</p:attrName>
                                        </p:attrNameLst>
                                      </p:cBhvr>
                                      <p:tavLst>
                                        <p:tav tm="0">
                                          <p:val>
                                            <p:strVal val="#ppt_x"/>
                                          </p:val>
                                        </p:tav>
                                        <p:tav tm="100000">
                                          <p:val>
                                            <p:strVal val="#ppt_x"/>
                                          </p:val>
                                        </p:tav>
                                      </p:tavLst>
                                    </p:anim>
                                    <p:anim calcmode="lin" valueType="num">
                                      <p:cBhvr additive="base">
                                        <p:cTn id="30" dur="1000" fill="hold"/>
                                        <p:tgtEl>
                                          <p:spTgt spid="96974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969742">
                                            <p:txEl>
                                              <p:pRg st="7" end="7"/>
                                            </p:txEl>
                                          </p:spTgt>
                                        </p:tgtEl>
                                        <p:attrNameLst>
                                          <p:attrName>style.visibility</p:attrName>
                                        </p:attrNameLst>
                                      </p:cBhvr>
                                      <p:to>
                                        <p:strVal val="visible"/>
                                      </p:to>
                                    </p:set>
                                    <p:anim calcmode="lin" valueType="num">
                                      <p:cBhvr additive="base">
                                        <p:cTn id="35" dur="1000" fill="hold"/>
                                        <p:tgtEl>
                                          <p:spTgt spid="969742">
                                            <p:txEl>
                                              <p:pRg st="7" end="7"/>
                                            </p:txEl>
                                          </p:spTgt>
                                        </p:tgtEl>
                                        <p:attrNameLst>
                                          <p:attrName>ppt_x</p:attrName>
                                        </p:attrNameLst>
                                      </p:cBhvr>
                                      <p:tavLst>
                                        <p:tav tm="0">
                                          <p:val>
                                            <p:strVal val="#ppt_x"/>
                                          </p:val>
                                        </p:tav>
                                        <p:tav tm="100000">
                                          <p:val>
                                            <p:strVal val="#ppt_x"/>
                                          </p:val>
                                        </p:tav>
                                      </p:tavLst>
                                    </p:anim>
                                    <p:anim calcmode="lin" valueType="num">
                                      <p:cBhvr additive="base">
                                        <p:cTn id="36" dur="1000" fill="hold"/>
                                        <p:tgtEl>
                                          <p:spTgt spid="96974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969742">
                                            <p:txEl>
                                              <p:pRg st="9" end="9"/>
                                            </p:txEl>
                                          </p:spTgt>
                                        </p:tgtEl>
                                        <p:attrNameLst>
                                          <p:attrName>style.visibility</p:attrName>
                                        </p:attrNameLst>
                                      </p:cBhvr>
                                      <p:to>
                                        <p:strVal val="visible"/>
                                      </p:to>
                                    </p:set>
                                    <p:anim calcmode="lin" valueType="num">
                                      <p:cBhvr additive="base">
                                        <p:cTn id="41" dur="1000" fill="hold"/>
                                        <p:tgtEl>
                                          <p:spTgt spid="969742">
                                            <p:txEl>
                                              <p:pRg st="9" end="9"/>
                                            </p:txEl>
                                          </p:spTgt>
                                        </p:tgtEl>
                                        <p:attrNameLst>
                                          <p:attrName>ppt_x</p:attrName>
                                        </p:attrNameLst>
                                      </p:cBhvr>
                                      <p:tavLst>
                                        <p:tav tm="0">
                                          <p:val>
                                            <p:strVal val="#ppt_x"/>
                                          </p:val>
                                        </p:tav>
                                        <p:tav tm="100000">
                                          <p:val>
                                            <p:strVal val="#ppt_x"/>
                                          </p:val>
                                        </p:tav>
                                      </p:tavLst>
                                    </p:anim>
                                    <p:anim calcmode="lin" valueType="num">
                                      <p:cBhvr additive="base">
                                        <p:cTn id="42" dur="1000" fill="hold"/>
                                        <p:tgtEl>
                                          <p:spTgt spid="969742">
                                            <p:txEl>
                                              <p:pRg st="9" end="9"/>
                                            </p:txEl>
                                          </p:spTgt>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969742">
                                            <p:txEl>
                                              <p:pRg st="10" end="10"/>
                                            </p:txEl>
                                          </p:spTgt>
                                        </p:tgtEl>
                                        <p:attrNameLst>
                                          <p:attrName>style.visibility</p:attrName>
                                        </p:attrNameLst>
                                      </p:cBhvr>
                                      <p:to>
                                        <p:strVal val="visible"/>
                                      </p:to>
                                    </p:set>
                                    <p:anim calcmode="lin" valueType="num">
                                      <p:cBhvr additive="base">
                                        <p:cTn id="45" dur="1000" fill="hold"/>
                                        <p:tgtEl>
                                          <p:spTgt spid="969742">
                                            <p:txEl>
                                              <p:pRg st="10" end="10"/>
                                            </p:txEl>
                                          </p:spTgt>
                                        </p:tgtEl>
                                        <p:attrNameLst>
                                          <p:attrName>ppt_x</p:attrName>
                                        </p:attrNameLst>
                                      </p:cBhvr>
                                      <p:tavLst>
                                        <p:tav tm="0">
                                          <p:val>
                                            <p:strVal val="#ppt_x"/>
                                          </p:val>
                                        </p:tav>
                                        <p:tav tm="100000">
                                          <p:val>
                                            <p:strVal val="#ppt_x"/>
                                          </p:val>
                                        </p:tav>
                                      </p:tavLst>
                                    </p:anim>
                                    <p:anim calcmode="lin" valueType="num">
                                      <p:cBhvr additive="base">
                                        <p:cTn id="46" dur="1000" fill="hold"/>
                                        <p:tgtEl>
                                          <p:spTgt spid="969742">
                                            <p:txEl>
                                              <p:pRg st="10" end="10"/>
                                            </p:txEl>
                                          </p:spTgt>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969742">
                                            <p:txEl>
                                              <p:pRg st="11" end="11"/>
                                            </p:txEl>
                                          </p:spTgt>
                                        </p:tgtEl>
                                        <p:attrNameLst>
                                          <p:attrName>style.visibility</p:attrName>
                                        </p:attrNameLst>
                                      </p:cBhvr>
                                      <p:to>
                                        <p:strVal val="visible"/>
                                      </p:to>
                                    </p:set>
                                    <p:anim calcmode="lin" valueType="num">
                                      <p:cBhvr additive="base">
                                        <p:cTn id="49" dur="1000" fill="hold"/>
                                        <p:tgtEl>
                                          <p:spTgt spid="969742">
                                            <p:txEl>
                                              <p:pRg st="11" end="11"/>
                                            </p:txEl>
                                          </p:spTgt>
                                        </p:tgtEl>
                                        <p:attrNameLst>
                                          <p:attrName>ppt_x</p:attrName>
                                        </p:attrNameLst>
                                      </p:cBhvr>
                                      <p:tavLst>
                                        <p:tav tm="0">
                                          <p:val>
                                            <p:strVal val="#ppt_x"/>
                                          </p:val>
                                        </p:tav>
                                        <p:tav tm="100000">
                                          <p:val>
                                            <p:strVal val="#ppt_x"/>
                                          </p:val>
                                        </p:tav>
                                      </p:tavLst>
                                    </p:anim>
                                    <p:anim calcmode="lin" valueType="num">
                                      <p:cBhvr additive="base">
                                        <p:cTn id="50" dur="1000" fill="hold"/>
                                        <p:tgtEl>
                                          <p:spTgt spid="969742">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9742" grpId="0" build="allAtOnce"/>
      <p:bldP spid="969742" grpId="1" build="allAtOnce"/>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336699">
            <a:alpha val="0"/>
          </a:srgbClr>
        </a:solidFill>
        <a:effectLst/>
      </p:bgPr>
    </p:bg>
    <p:spTree>
      <p:nvGrpSpPr>
        <p:cNvPr id="1" name=""/>
        <p:cNvGrpSpPr/>
        <p:nvPr/>
      </p:nvGrpSpPr>
      <p:grpSpPr>
        <a:xfrm>
          <a:off x="0" y="0"/>
          <a:ext cx="0" cy="0"/>
          <a:chOff x="0" y="0"/>
          <a:chExt cx="0" cy="0"/>
        </a:xfrm>
      </p:grpSpPr>
      <p:sp>
        <p:nvSpPr>
          <p:cNvPr id="971778" name="Rectangle 2"/>
          <p:cNvSpPr>
            <a:spLocks noGrp="1" noChangeArrowheads="1"/>
          </p:cNvSpPr>
          <p:nvPr>
            <p:ph type="title"/>
          </p:nvPr>
        </p:nvSpPr>
        <p:spPr/>
        <p:txBody>
          <a:bodyPr/>
          <a:lstStyle/>
          <a:p>
            <a:r>
              <a:rPr lang="en-US" sz="3200" b="1">
                <a:solidFill>
                  <a:srgbClr val="008000"/>
                </a:solidFill>
              </a:rPr>
              <a:t>New Variant in Resort Tourism: “Residential Tourism”</a:t>
            </a:r>
          </a:p>
        </p:txBody>
      </p:sp>
      <p:sp>
        <p:nvSpPr>
          <p:cNvPr id="971779" name="Rectangle 3"/>
          <p:cNvSpPr>
            <a:spLocks noGrp="1" noChangeArrowheads="1"/>
          </p:cNvSpPr>
          <p:nvPr>
            <p:ph type="body" sz="half" idx="1"/>
          </p:nvPr>
        </p:nvSpPr>
        <p:spPr>
          <a:xfrm>
            <a:off x="0" y="1600200"/>
            <a:ext cx="4724400" cy="4525963"/>
          </a:xfrm>
        </p:spPr>
        <p:txBody>
          <a:bodyPr/>
          <a:lstStyle/>
          <a:p>
            <a:pPr lvl="1">
              <a:spcBef>
                <a:spcPct val="0"/>
              </a:spcBef>
              <a:buClr>
                <a:srgbClr val="008000"/>
              </a:buClr>
              <a:buFont typeface="Wingdings" pitchFamily="2" charset="2"/>
              <a:buChar char="v"/>
            </a:pPr>
            <a:r>
              <a:rPr lang="en-US" sz="2400" b="1">
                <a:solidFill>
                  <a:srgbClr val="008000"/>
                </a:solidFill>
              </a:rPr>
              <a:t>  </a:t>
            </a:r>
            <a:r>
              <a:rPr lang="en-US" sz="2400" b="1"/>
              <a:t>Combine resorts &amp;      </a:t>
            </a:r>
          </a:p>
          <a:p>
            <a:pPr lvl="1">
              <a:spcBef>
                <a:spcPct val="0"/>
              </a:spcBef>
              <a:buClr>
                <a:srgbClr val="008000"/>
              </a:buClr>
              <a:buFont typeface="Wingdings" pitchFamily="2" charset="2"/>
              <a:buNone/>
            </a:pPr>
            <a:r>
              <a:rPr lang="en-US" sz="2400" b="1"/>
              <a:t>      vacation homes</a:t>
            </a:r>
          </a:p>
          <a:p>
            <a:pPr lvl="2">
              <a:spcBef>
                <a:spcPct val="0"/>
              </a:spcBef>
              <a:buClr>
                <a:srgbClr val="008000"/>
              </a:buClr>
              <a:buFont typeface="Wingdings" pitchFamily="2" charset="2"/>
              <a:buChar char="v"/>
            </a:pPr>
            <a:endParaRPr lang="en-US" b="1"/>
          </a:p>
          <a:p>
            <a:pPr lvl="1">
              <a:spcBef>
                <a:spcPct val="0"/>
              </a:spcBef>
              <a:buClr>
                <a:srgbClr val="008000"/>
              </a:buClr>
              <a:buFont typeface="Wingdings" pitchFamily="2" charset="2"/>
              <a:buChar char="v"/>
            </a:pPr>
            <a:r>
              <a:rPr lang="en-US" sz="2400" b="1"/>
              <a:t>  All inclusive “villages”</a:t>
            </a:r>
          </a:p>
          <a:p>
            <a:pPr lvl="1">
              <a:spcBef>
                <a:spcPct val="0"/>
              </a:spcBef>
              <a:buClr>
                <a:srgbClr val="008000"/>
              </a:buClr>
              <a:buFont typeface="Wingdings" pitchFamily="2" charset="2"/>
              <a:buChar char="v"/>
            </a:pPr>
            <a:endParaRPr lang="en-US" sz="2400" b="1"/>
          </a:p>
          <a:p>
            <a:pPr lvl="1">
              <a:spcBef>
                <a:spcPct val="0"/>
              </a:spcBef>
              <a:buClr>
                <a:srgbClr val="008000"/>
              </a:buClr>
              <a:buFont typeface="Wingdings" pitchFamily="2" charset="2"/>
              <a:buChar char="v"/>
            </a:pPr>
            <a:r>
              <a:rPr lang="en-US" sz="2400" b="1"/>
              <a:t>  All components increase  </a:t>
            </a:r>
          </a:p>
          <a:p>
            <a:pPr lvl="1">
              <a:spcBef>
                <a:spcPct val="0"/>
              </a:spcBef>
              <a:buClr>
                <a:srgbClr val="008000"/>
              </a:buClr>
              <a:buFont typeface="Wingdings" pitchFamily="2" charset="2"/>
              <a:buNone/>
            </a:pPr>
            <a:r>
              <a:rPr lang="en-US" sz="2400" b="1"/>
              <a:t>     value</a:t>
            </a:r>
          </a:p>
          <a:p>
            <a:pPr lvl="1">
              <a:spcBef>
                <a:spcPct val="0"/>
              </a:spcBef>
              <a:buClr>
                <a:srgbClr val="008000"/>
              </a:buClr>
              <a:buFont typeface="Wingdings" pitchFamily="2" charset="2"/>
              <a:buNone/>
            </a:pPr>
            <a:endParaRPr lang="en-US" sz="2400" b="1"/>
          </a:p>
          <a:p>
            <a:pPr lvl="1">
              <a:spcBef>
                <a:spcPct val="0"/>
              </a:spcBef>
              <a:buClr>
                <a:srgbClr val="008000"/>
              </a:buClr>
              <a:buFont typeface="Wingdings" pitchFamily="2" charset="2"/>
              <a:buChar char="v"/>
            </a:pPr>
            <a:r>
              <a:rPr lang="en-US" sz="2400" b="1"/>
              <a:t>  Bottom line: real estate </a:t>
            </a:r>
          </a:p>
          <a:p>
            <a:pPr lvl="1">
              <a:spcBef>
                <a:spcPct val="0"/>
              </a:spcBef>
              <a:buClr>
                <a:srgbClr val="008000"/>
              </a:buClr>
              <a:buFont typeface="Wingdings" pitchFamily="2" charset="2"/>
              <a:buNone/>
            </a:pPr>
            <a:r>
              <a:rPr lang="en-US" sz="2400" b="1"/>
              <a:t>     speculation</a:t>
            </a:r>
          </a:p>
          <a:p>
            <a:pPr lvl="1">
              <a:buFontTx/>
              <a:buNone/>
            </a:pPr>
            <a:endParaRPr lang="en-US" sz="2400" b="1"/>
          </a:p>
          <a:p>
            <a:pPr lvl="2"/>
            <a:endParaRPr lang="en-US" sz="1800">
              <a:solidFill>
                <a:srgbClr val="FF3300"/>
              </a:solidFill>
            </a:endParaRPr>
          </a:p>
          <a:p>
            <a:endParaRPr lang="en-US" sz="2400"/>
          </a:p>
        </p:txBody>
      </p:sp>
      <p:grpSp>
        <p:nvGrpSpPr>
          <p:cNvPr id="2" name="Group 4"/>
          <p:cNvGrpSpPr>
            <a:grpSpLocks/>
          </p:cNvGrpSpPr>
          <p:nvPr/>
        </p:nvGrpSpPr>
        <p:grpSpPr bwMode="auto">
          <a:xfrm>
            <a:off x="0" y="6096000"/>
            <a:ext cx="9144000" cy="762000"/>
            <a:chOff x="0" y="3840"/>
            <a:chExt cx="5760" cy="480"/>
          </a:xfrm>
        </p:grpSpPr>
        <p:pic>
          <p:nvPicPr>
            <p:cNvPr id="971781" name="Picture 3"/>
            <p:cNvPicPr>
              <a:picLocks noChangeAspect="1" noChangeArrowheads="1"/>
            </p:cNvPicPr>
            <p:nvPr/>
          </p:nvPicPr>
          <p:blipFill>
            <a:blip r:embed="rId4" cstate="print"/>
            <a:srcRect/>
            <a:stretch>
              <a:fillRect/>
            </a:stretch>
          </p:blipFill>
          <p:spPr bwMode="auto">
            <a:xfrm>
              <a:off x="0" y="3840"/>
              <a:ext cx="768" cy="480"/>
            </a:xfrm>
            <a:prstGeom prst="rect">
              <a:avLst/>
            </a:prstGeom>
            <a:noFill/>
          </p:spPr>
        </p:pic>
        <p:graphicFrame>
          <p:nvGraphicFramePr>
            <p:cNvPr id="971782" name="Object 6"/>
            <p:cNvGraphicFramePr>
              <a:graphicFrameLocks noChangeAspect="1"/>
            </p:cNvGraphicFramePr>
            <p:nvPr/>
          </p:nvGraphicFramePr>
          <p:xfrm>
            <a:off x="768" y="3840"/>
            <a:ext cx="794" cy="480"/>
          </p:xfrm>
          <a:graphic>
            <a:graphicData uri="http://schemas.openxmlformats.org/presentationml/2006/ole">
              <p:oleObj spid="_x0000_s49155" name="Slide" r:id="rId5" imgW="4572180" imgH="3428876" progId="PowerPoint.Slide.8">
                <p:embed/>
              </p:oleObj>
            </a:graphicData>
          </a:graphic>
        </p:graphicFrame>
        <p:pic>
          <p:nvPicPr>
            <p:cNvPr id="971783" name="Picture 7" descr="TURTLES7"/>
            <p:cNvPicPr>
              <a:picLocks noChangeAspect="1" noChangeArrowheads="1"/>
            </p:cNvPicPr>
            <p:nvPr/>
          </p:nvPicPr>
          <p:blipFill>
            <a:blip r:embed="rId6" cstate="print"/>
            <a:srcRect/>
            <a:stretch>
              <a:fillRect/>
            </a:stretch>
          </p:blipFill>
          <p:spPr bwMode="auto">
            <a:xfrm>
              <a:off x="1536" y="3840"/>
              <a:ext cx="697" cy="480"/>
            </a:xfrm>
            <a:prstGeom prst="rect">
              <a:avLst/>
            </a:prstGeom>
            <a:noFill/>
          </p:spPr>
        </p:pic>
        <p:graphicFrame>
          <p:nvGraphicFramePr>
            <p:cNvPr id="971784" name="Object 8"/>
            <p:cNvGraphicFramePr>
              <a:graphicFrameLocks noChangeAspect="1"/>
            </p:cNvGraphicFramePr>
            <p:nvPr/>
          </p:nvGraphicFramePr>
          <p:xfrm>
            <a:off x="2208" y="3840"/>
            <a:ext cx="720" cy="480"/>
          </p:xfrm>
          <a:graphic>
            <a:graphicData uri="http://schemas.openxmlformats.org/presentationml/2006/ole">
              <p:oleObj spid="_x0000_s49156" name="Slide" r:id="rId7" imgW="4571948" imgH="3429086" progId="PowerPoint.Slide.8">
                <p:embed/>
              </p:oleObj>
            </a:graphicData>
          </a:graphic>
        </p:graphicFrame>
        <p:pic>
          <p:nvPicPr>
            <p:cNvPr id="971785" name="Picture 8" descr="Crucero pic"/>
            <p:cNvPicPr>
              <a:picLocks noChangeAspect="1" noChangeArrowheads="1"/>
            </p:cNvPicPr>
            <p:nvPr/>
          </p:nvPicPr>
          <p:blipFill>
            <a:blip r:embed="rId8" cstate="print"/>
            <a:srcRect/>
            <a:stretch>
              <a:fillRect/>
            </a:stretch>
          </p:blipFill>
          <p:spPr bwMode="auto">
            <a:xfrm>
              <a:off x="2928" y="3840"/>
              <a:ext cx="782" cy="480"/>
            </a:xfrm>
            <a:prstGeom prst="rect">
              <a:avLst/>
            </a:prstGeom>
            <a:noFill/>
          </p:spPr>
        </p:pic>
        <p:pic>
          <p:nvPicPr>
            <p:cNvPr id="971786" name="Picture 10" descr="DEFORESTATION_swipnet"/>
            <p:cNvPicPr>
              <a:picLocks noChangeAspect="1" noChangeArrowheads="1"/>
            </p:cNvPicPr>
            <p:nvPr/>
          </p:nvPicPr>
          <p:blipFill>
            <a:blip r:embed="rId9" cstate="print"/>
            <a:srcRect/>
            <a:stretch>
              <a:fillRect/>
            </a:stretch>
          </p:blipFill>
          <p:spPr bwMode="auto">
            <a:xfrm>
              <a:off x="3696" y="3840"/>
              <a:ext cx="693" cy="480"/>
            </a:xfrm>
            <a:prstGeom prst="rect">
              <a:avLst/>
            </a:prstGeom>
            <a:noFill/>
          </p:spPr>
        </p:pic>
        <p:pic>
          <p:nvPicPr>
            <p:cNvPr id="971787" name="Picture 6"/>
            <p:cNvPicPr>
              <a:picLocks noChangeAspect="1" noChangeArrowheads="1"/>
            </p:cNvPicPr>
            <p:nvPr/>
          </p:nvPicPr>
          <p:blipFill>
            <a:blip r:embed="rId10" cstate="print"/>
            <a:srcRect/>
            <a:stretch>
              <a:fillRect/>
            </a:stretch>
          </p:blipFill>
          <p:spPr bwMode="auto">
            <a:xfrm>
              <a:off x="4368" y="3840"/>
              <a:ext cx="672" cy="480"/>
            </a:xfrm>
            <a:prstGeom prst="rect">
              <a:avLst/>
            </a:prstGeom>
            <a:noFill/>
          </p:spPr>
        </p:pic>
        <p:graphicFrame>
          <p:nvGraphicFramePr>
            <p:cNvPr id="971788" name="Object 4"/>
            <p:cNvGraphicFramePr>
              <a:graphicFrameLocks noChangeAspect="1"/>
            </p:cNvGraphicFramePr>
            <p:nvPr/>
          </p:nvGraphicFramePr>
          <p:xfrm>
            <a:off x="5040" y="3840"/>
            <a:ext cx="720" cy="480"/>
          </p:xfrm>
          <a:graphic>
            <a:graphicData uri="http://schemas.openxmlformats.org/presentationml/2006/ole">
              <p:oleObj spid="_x0000_s49157" name="Fotografía de Photo Editor" r:id="rId11" imgW="5304762" imgH="5811061" progId="">
                <p:embed/>
              </p:oleObj>
            </a:graphicData>
          </a:graphic>
        </p:graphicFrame>
      </p:grpSp>
      <p:graphicFrame>
        <p:nvGraphicFramePr>
          <p:cNvPr id="971789" name="Object 13"/>
          <p:cNvGraphicFramePr>
            <a:graphicFrameLocks noChangeAspect="1"/>
          </p:cNvGraphicFramePr>
          <p:nvPr>
            <p:ph sz="quarter" idx="2"/>
          </p:nvPr>
        </p:nvGraphicFramePr>
        <p:xfrm>
          <a:off x="7010400" y="990600"/>
          <a:ext cx="1995488" cy="2185988"/>
        </p:xfrm>
        <a:graphic>
          <a:graphicData uri="http://schemas.openxmlformats.org/presentationml/2006/ole">
            <p:oleObj spid="_x0000_s49154" name="Fotografía de Photo Editor" r:id="rId12" imgW="5304762" imgH="5811061" progId="">
              <p:embed/>
            </p:oleObj>
          </a:graphicData>
        </a:graphic>
      </p:graphicFrame>
      <p:pic>
        <p:nvPicPr>
          <p:cNvPr id="971790" name="Picture 14" descr="resortpool"/>
          <p:cNvPicPr>
            <a:picLocks noChangeAspect="1" noChangeArrowheads="1"/>
          </p:cNvPicPr>
          <p:nvPr/>
        </p:nvPicPr>
        <p:blipFill>
          <a:blip r:embed="rId13" cstate="print"/>
          <a:srcRect/>
          <a:stretch>
            <a:fillRect/>
          </a:stretch>
        </p:blipFill>
        <p:spPr bwMode="auto">
          <a:xfrm>
            <a:off x="4860925" y="2427288"/>
            <a:ext cx="2454275" cy="1839912"/>
          </a:xfrm>
          <a:prstGeom prst="rect">
            <a:avLst/>
          </a:prstGeom>
          <a:noFill/>
        </p:spPr>
      </p:pic>
      <p:sp>
        <p:nvSpPr>
          <p:cNvPr id="971791" name="Rectangle 15"/>
          <p:cNvSpPr>
            <a:spLocks noGrp="1" noChangeArrowheads="1"/>
          </p:cNvSpPr>
          <p:nvPr>
            <p:ph sz="quarter" idx="3"/>
          </p:nvPr>
        </p:nvSpPr>
        <p:spPr>
          <a:xfrm flipV="1">
            <a:off x="8458200" y="7696200"/>
            <a:ext cx="228600" cy="1066800"/>
          </a:xfrm>
        </p:spPr>
        <p:txBody>
          <a:bodyPr/>
          <a:lstStyle/>
          <a:p>
            <a:endParaRPr lang="en-US" sz="2400"/>
          </a:p>
        </p:txBody>
      </p:sp>
      <p:pic>
        <p:nvPicPr>
          <p:cNvPr id="971792" name="Picture 16" descr="Costa Rica Dec 07 156"/>
          <p:cNvPicPr>
            <a:picLocks noChangeAspect="1" noChangeArrowheads="1"/>
          </p:cNvPicPr>
          <p:nvPr/>
        </p:nvPicPr>
        <p:blipFill>
          <a:blip r:embed="rId14" cstate="print">
            <a:lum bright="12000" contrast="12000"/>
          </a:blip>
          <a:srcRect/>
          <a:stretch>
            <a:fillRect/>
          </a:stretch>
        </p:blipFill>
        <p:spPr bwMode="auto">
          <a:xfrm>
            <a:off x="6477000" y="4114800"/>
            <a:ext cx="2514600" cy="1885950"/>
          </a:xfrm>
          <a:prstGeom prst="rect">
            <a:avLst/>
          </a:prstGeom>
          <a:noFill/>
          <a:ln w="9525">
            <a:noFill/>
            <a:miter lim="800000"/>
            <a:headEnd/>
            <a:tailEnd/>
          </a:ln>
        </p:spPr>
      </p:pic>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71779">
                                            <p:txEl>
                                              <p:pRg st="0" end="0"/>
                                            </p:txEl>
                                          </p:spTgt>
                                        </p:tgtEl>
                                        <p:attrNameLst>
                                          <p:attrName>style.visibility</p:attrName>
                                        </p:attrNameLst>
                                      </p:cBhvr>
                                      <p:to>
                                        <p:strVal val="visible"/>
                                      </p:to>
                                    </p:set>
                                    <p:anim calcmode="lin" valueType="num">
                                      <p:cBhvr additive="base">
                                        <p:cTn id="7" dur="1000" fill="hold"/>
                                        <p:tgtEl>
                                          <p:spTgt spid="971779">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97177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71779">
                                            <p:txEl>
                                              <p:pRg st="1" end="1"/>
                                            </p:txEl>
                                          </p:spTgt>
                                        </p:tgtEl>
                                        <p:attrNameLst>
                                          <p:attrName>style.visibility</p:attrName>
                                        </p:attrNameLst>
                                      </p:cBhvr>
                                      <p:to>
                                        <p:strVal val="visible"/>
                                      </p:to>
                                    </p:set>
                                    <p:anim calcmode="lin" valueType="num">
                                      <p:cBhvr additive="base">
                                        <p:cTn id="11" dur="1000" fill="hold"/>
                                        <p:tgtEl>
                                          <p:spTgt spid="971779">
                                            <p:txEl>
                                              <p:pRg st="1" end="1"/>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971779">
                                            <p:txEl>
                                              <p:pRg st="1" end="1"/>
                                            </p:txEl>
                                          </p:spTgt>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971789"/>
                                        </p:tgtEl>
                                        <p:attrNameLst>
                                          <p:attrName>style.visibility</p:attrName>
                                        </p:attrNameLst>
                                      </p:cBhvr>
                                      <p:to>
                                        <p:strVal val="visible"/>
                                      </p:to>
                                    </p:set>
                                    <p:animEffect transition="in" filter="fade">
                                      <p:cBhvr>
                                        <p:cTn id="15" dur="1000"/>
                                        <p:tgtEl>
                                          <p:spTgt spid="971789"/>
                                        </p:tgtEl>
                                      </p:cBhvr>
                                    </p:animEffect>
                                  </p:childTnLst>
                                </p:cTn>
                              </p:par>
                              <p:par>
                                <p:cTn id="16" presetID="2" presetClass="entr" presetSubtype="4" fill="hold" grpId="0" nodeType="withEffect">
                                  <p:stCondLst>
                                    <p:cond delay="0"/>
                                  </p:stCondLst>
                                  <p:childTnLst>
                                    <p:set>
                                      <p:cBhvr>
                                        <p:cTn id="17" dur="1" fill="hold">
                                          <p:stCondLst>
                                            <p:cond delay="0"/>
                                          </p:stCondLst>
                                        </p:cTn>
                                        <p:tgtEl>
                                          <p:spTgt spid="971779">
                                            <p:txEl>
                                              <p:pRg st="0" end="0"/>
                                            </p:txEl>
                                          </p:spTgt>
                                        </p:tgtEl>
                                        <p:attrNameLst>
                                          <p:attrName>style.visibility</p:attrName>
                                        </p:attrNameLst>
                                      </p:cBhvr>
                                      <p:to>
                                        <p:strVal val="visible"/>
                                      </p:to>
                                    </p:set>
                                    <p:anim calcmode="lin" valueType="num">
                                      <p:cBhvr additive="base">
                                        <p:cTn id="18" dur="1000" fill="hold"/>
                                        <p:tgtEl>
                                          <p:spTgt spid="971779">
                                            <p:txEl>
                                              <p:pRg st="0" end="0"/>
                                            </p:txEl>
                                          </p:spTgt>
                                        </p:tgtEl>
                                        <p:attrNameLst>
                                          <p:attrName>ppt_x</p:attrName>
                                        </p:attrNameLst>
                                      </p:cBhvr>
                                      <p:tavLst>
                                        <p:tav tm="0">
                                          <p:val>
                                            <p:strVal val="#ppt_x"/>
                                          </p:val>
                                        </p:tav>
                                        <p:tav tm="100000">
                                          <p:val>
                                            <p:strVal val="#ppt_x"/>
                                          </p:val>
                                        </p:tav>
                                      </p:tavLst>
                                    </p:anim>
                                    <p:anim calcmode="lin" valueType="num">
                                      <p:cBhvr additive="base">
                                        <p:cTn id="19" dur="1000" fill="hold"/>
                                        <p:tgtEl>
                                          <p:spTgt spid="971779">
                                            <p:txEl>
                                              <p:pRg st="0" end="0"/>
                                            </p:txEl>
                                          </p:spTgt>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971779">
                                            <p:txEl>
                                              <p:pRg st="1" end="1"/>
                                            </p:txEl>
                                          </p:spTgt>
                                        </p:tgtEl>
                                        <p:attrNameLst>
                                          <p:attrName>style.visibility</p:attrName>
                                        </p:attrNameLst>
                                      </p:cBhvr>
                                      <p:to>
                                        <p:strVal val="visible"/>
                                      </p:to>
                                    </p:set>
                                    <p:anim calcmode="lin" valueType="num">
                                      <p:cBhvr additive="base">
                                        <p:cTn id="22" dur="1000" fill="hold"/>
                                        <p:tgtEl>
                                          <p:spTgt spid="971779">
                                            <p:txEl>
                                              <p:pRg st="1" end="1"/>
                                            </p:txEl>
                                          </p:spTgt>
                                        </p:tgtEl>
                                        <p:attrNameLst>
                                          <p:attrName>ppt_x</p:attrName>
                                        </p:attrNameLst>
                                      </p:cBhvr>
                                      <p:tavLst>
                                        <p:tav tm="0">
                                          <p:val>
                                            <p:strVal val="#ppt_x"/>
                                          </p:val>
                                        </p:tav>
                                        <p:tav tm="100000">
                                          <p:val>
                                            <p:strVal val="#ppt_x"/>
                                          </p:val>
                                        </p:tav>
                                      </p:tavLst>
                                    </p:anim>
                                    <p:anim calcmode="lin" valueType="num">
                                      <p:cBhvr additive="base">
                                        <p:cTn id="23" dur="1000" fill="hold"/>
                                        <p:tgtEl>
                                          <p:spTgt spid="97177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971779">
                                            <p:txEl>
                                              <p:pRg st="3" end="3"/>
                                            </p:txEl>
                                          </p:spTgt>
                                        </p:tgtEl>
                                        <p:attrNameLst>
                                          <p:attrName>style.visibility</p:attrName>
                                        </p:attrNameLst>
                                      </p:cBhvr>
                                      <p:to>
                                        <p:strVal val="visible"/>
                                      </p:to>
                                    </p:set>
                                    <p:anim calcmode="lin" valueType="num">
                                      <p:cBhvr additive="base">
                                        <p:cTn id="28" dur="1000" fill="hold"/>
                                        <p:tgtEl>
                                          <p:spTgt spid="971779">
                                            <p:txEl>
                                              <p:pRg st="3" end="3"/>
                                            </p:txEl>
                                          </p:spTgt>
                                        </p:tgtEl>
                                        <p:attrNameLst>
                                          <p:attrName>ppt_x</p:attrName>
                                        </p:attrNameLst>
                                      </p:cBhvr>
                                      <p:tavLst>
                                        <p:tav tm="0">
                                          <p:val>
                                            <p:strVal val="#ppt_x"/>
                                          </p:val>
                                        </p:tav>
                                        <p:tav tm="100000">
                                          <p:val>
                                            <p:strVal val="#ppt_x"/>
                                          </p:val>
                                        </p:tav>
                                      </p:tavLst>
                                    </p:anim>
                                    <p:anim calcmode="lin" valueType="num">
                                      <p:cBhvr additive="base">
                                        <p:cTn id="29" dur="1000" fill="hold"/>
                                        <p:tgtEl>
                                          <p:spTgt spid="971779">
                                            <p:txEl>
                                              <p:pRg st="3" end="3"/>
                                            </p:txEl>
                                          </p:spTgt>
                                        </p:tgtEl>
                                        <p:attrNameLst>
                                          <p:attrName>ppt_y</p:attrName>
                                        </p:attrNameLst>
                                      </p:cBhvr>
                                      <p:tavLst>
                                        <p:tav tm="0">
                                          <p:val>
                                            <p:strVal val="1+#ppt_h/2"/>
                                          </p:val>
                                        </p:tav>
                                        <p:tav tm="100000">
                                          <p:val>
                                            <p:strVal val="#ppt_y"/>
                                          </p:val>
                                        </p:tav>
                                      </p:tavLst>
                                    </p:anim>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971790"/>
                                        </p:tgtEl>
                                        <p:attrNameLst>
                                          <p:attrName>style.visibility</p:attrName>
                                        </p:attrNameLst>
                                      </p:cBhvr>
                                      <p:to>
                                        <p:strVal val="visible"/>
                                      </p:to>
                                    </p:set>
                                    <p:animEffect transition="in" filter="fade">
                                      <p:cBhvr>
                                        <p:cTn id="33" dur="1000"/>
                                        <p:tgtEl>
                                          <p:spTgt spid="971790"/>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971779">
                                            <p:txEl>
                                              <p:pRg st="5" end="5"/>
                                            </p:txEl>
                                          </p:spTgt>
                                        </p:tgtEl>
                                        <p:attrNameLst>
                                          <p:attrName>style.visibility</p:attrName>
                                        </p:attrNameLst>
                                      </p:cBhvr>
                                      <p:to>
                                        <p:strVal val="visible"/>
                                      </p:to>
                                    </p:set>
                                    <p:anim calcmode="lin" valueType="num">
                                      <p:cBhvr additive="base">
                                        <p:cTn id="38" dur="500" fill="hold"/>
                                        <p:tgtEl>
                                          <p:spTgt spid="971779">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971779">
                                            <p:txEl>
                                              <p:pRg st="5" end="5"/>
                                            </p:txEl>
                                          </p:spTgt>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971779">
                                            <p:txEl>
                                              <p:pRg st="6" end="6"/>
                                            </p:txEl>
                                          </p:spTgt>
                                        </p:tgtEl>
                                        <p:attrNameLst>
                                          <p:attrName>style.visibility</p:attrName>
                                        </p:attrNameLst>
                                      </p:cBhvr>
                                      <p:to>
                                        <p:strVal val="visible"/>
                                      </p:to>
                                    </p:set>
                                    <p:anim calcmode="lin" valueType="num">
                                      <p:cBhvr additive="base">
                                        <p:cTn id="42" dur="500" fill="hold"/>
                                        <p:tgtEl>
                                          <p:spTgt spid="971779">
                                            <p:txEl>
                                              <p:pRg st="6" end="6"/>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97177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971779">
                                            <p:txEl>
                                              <p:pRg st="8" end="8"/>
                                            </p:txEl>
                                          </p:spTgt>
                                        </p:tgtEl>
                                        <p:attrNameLst>
                                          <p:attrName>style.visibility</p:attrName>
                                        </p:attrNameLst>
                                      </p:cBhvr>
                                      <p:to>
                                        <p:strVal val="visible"/>
                                      </p:to>
                                    </p:set>
                                    <p:anim calcmode="lin" valueType="num">
                                      <p:cBhvr additive="base">
                                        <p:cTn id="48" dur="500" fill="hold"/>
                                        <p:tgtEl>
                                          <p:spTgt spid="971779">
                                            <p:txEl>
                                              <p:pRg st="8" end="8"/>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971779">
                                            <p:txEl>
                                              <p:pRg st="8" end="8"/>
                                            </p:txEl>
                                          </p:spTgt>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971779">
                                            <p:txEl>
                                              <p:pRg st="9" end="9"/>
                                            </p:txEl>
                                          </p:spTgt>
                                        </p:tgtEl>
                                        <p:attrNameLst>
                                          <p:attrName>style.visibility</p:attrName>
                                        </p:attrNameLst>
                                      </p:cBhvr>
                                      <p:to>
                                        <p:strVal val="visible"/>
                                      </p:to>
                                    </p:set>
                                    <p:anim calcmode="lin" valueType="num">
                                      <p:cBhvr additive="base">
                                        <p:cTn id="52" dur="500" fill="hold"/>
                                        <p:tgtEl>
                                          <p:spTgt spid="971779">
                                            <p:txEl>
                                              <p:pRg st="9" end="9"/>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971779">
                                            <p:txEl>
                                              <p:pRg st="9" end="9"/>
                                            </p:txEl>
                                          </p:spTgt>
                                        </p:tgtEl>
                                        <p:attrNameLst>
                                          <p:attrName>ppt_y</p:attrName>
                                        </p:attrNameLst>
                                      </p:cBhvr>
                                      <p:tavLst>
                                        <p:tav tm="0">
                                          <p:val>
                                            <p:strVal val="1+#ppt_h/2"/>
                                          </p:val>
                                        </p:tav>
                                        <p:tav tm="100000">
                                          <p:val>
                                            <p:strVal val="#ppt_y"/>
                                          </p:val>
                                        </p:tav>
                                      </p:tavLst>
                                    </p:anim>
                                  </p:childTnLst>
                                </p:cTn>
                              </p:par>
                              <p:par>
                                <p:cTn id="54" presetID="10" presetClass="entr" presetSubtype="0" fill="hold" nodeType="withEffect">
                                  <p:stCondLst>
                                    <p:cond delay="0"/>
                                  </p:stCondLst>
                                  <p:childTnLst>
                                    <p:set>
                                      <p:cBhvr>
                                        <p:cTn id="55" dur="1" fill="hold">
                                          <p:stCondLst>
                                            <p:cond delay="0"/>
                                          </p:stCondLst>
                                        </p:cTn>
                                        <p:tgtEl>
                                          <p:spTgt spid="971792"/>
                                        </p:tgtEl>
                                        <p:attrNameLst>
                                          <p:attrName>style.visibility</p:attrName>
                                        </p:attrNameLst>
                                      </p:cBhvr>
                                      <p:to>
                                        <p:strVal val="visible"/>
                                      </p:to>
                                    </p:set>
                                    <p:animEffect transition="in" filter="fade">
                                      <p:cBhvr>
                                        <p:cTn id="56" dur="1000"/>
                                        <p:tgtEl>
                                          <p:spTgt spid="9717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1779"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36699">
            <a:alpha val="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Not Mentioned: </a:t>
            </a:r>
            <a:br>
              <a:rPr lang="en-US" dirty="0" smtClean="0"/>
            </a:br>
            <a:r>
              <a:rPr lang="en-US" dirty="0" smtClean="0"/>
              <a:t>The Awards</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June 2006: Blackstone Valley Tourism Council won UNWTO’s Ulysses Prize</a:t>
            </a:r>
          </a:p>
          <a:p>
            <a:r>
              <a:rPr lang="en-US" dirty="0" smtClean="0"/>
              <a:t>September 2006: Council became first US institution to earn UNWTO’s best certification in tourism governance</a:t>
            </a:r>
          </a:p>
          <a:p>
            <a:r>
              <a:rPr lang="en-US" dirty="0" smtClean="0"/>
              <a:t>2007: </a:t>
            </a:r>
            <a:r>
              <a:rPr lang="en-US" dirty="0" err="1" smtClean="0"/>
              <a:t>Signzed</a:t>
            </a:r>
            <a:r>
              <a:rPr lang="en-US" dirty="0" smtClean="0"/>
              <a:t> </a:t>
            </a:r>
            <a:r>
              <a:rPr lang="en-US" dirty="0" err="1" smtClean="0"/>
              <a:t>Geotourism</a:t>
            </a:r>
            <a:r>
              <a:rPr lang="en-US" dirty="0" smtClean="0"/>
              <a:t> Charter</a:t>
            </a:r>
          </a:p>
          <a:p>
            <a:r>
              <a:rPr lang="en-US" dirty="0" smtClean="0"/>
              <a:t>2008: Tourism Council &amp; Sustainable Tourism Laboratory won WTTC’s </a:t>
            </a:r>
            <a:r>
              <a:rPr lang="en-US" dirty="0" err="1" smtClean="0"/>
              <a:t>Toruism</a:t>
            </a:r>
            <a:r>
              <a:rPr lang="en-US" dirty="0" smtClean="0"/>
              <a:t> for Tomorrow Destination Award</a:t>
            </a:r>
          </a:p>
          <a:p>
            <a:r>
              <a:rPr lang="en-US" dirty="0" smtClean="0"/>
              <a:t>2008: Award from World Travel Awards</a:t>
            </a:r>
          </a:p>
          <a:p>
            <a:r>
              <a:rPr lang="en-US" dirty="0" smtClean="0"/>
              <a:t>“Human energy”</a:t>
            </a:r>
          </a:p>
          <a:p>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336699">
            <a:alpha val="0"/>
          </a:srgbClr>
        </a:solidFill>
        <a:effectLst/>
      </p:bgPr>
    </p:bg>
    <p:spTree>
      <p:nvGrpSpPr>
        <p:cNvPr id="1" name=""/>
        <p:cNvGrpSpPr/>
        <p:nvPr/>
      </p:nvGrpSpPr>
      <p:grpSpPr>
        <a:xfrm>
          <a:off x="0" y="0"/>
          <a:ext cx="0" cy="0"/>
          <a:chOff x="0" y="0"/>
          <a:chExt cx="0" cy="0"/>
        </a:xfrm>
      </p:grpSpPr>
      <p:sp>
        <p:nvSpPr>
          <p:cNvPr id="903170" name="Rectangle 2"/>
          <p:cNvSpPr>
            <a:spLocks noGrp="1" noChangeArrowheads="1"/>
          </p:cNvSpPr>
          <p:nvPr>
            <p:ph type="title" sz="quarter"/>
          </p:nvPr>
        </p:nvSpPr>
        <p:spPr/>
        <p:txBody>
          <a:bodyPr>
            <a:normAutofit fontScale="90000"/>
          </a:bodyPr>
          <a:lstStyle/>
          <a:p>
            <a:r>
              <a:rPr lang="en-US" sz="4000" b="1">
                <a:solidFill>
                  <a:srgbClr val="008000"/>
                </a:solidFill>
              </a:rPr>
              <a:t>          Costa Rica: </a:t>
            </a:r>
            <a:br>
              <a:rPr lang="en-US" sz="4000" b="1">
                <a:solidFill>
                  <a:srgbClr val="008000"/>
                </a:solidFill>
              </a:rPr>
            </a:br>
            <a:r>
              <a:rPr lang="en-US" sz="4000" b="1">
                <a:solidFill>
                  <a:srgbClr val="008000"/>
                </a:solidFill>
              </a:rPr>
              <a:t>          </a:t>
            </a:r>
            <a:r>
              <a:rPr lang="en-US" sz="3200" b="1">
                <a:solidFill>
                  <a:srgbClr val="008000"/>
                </a:solidFill>
              </a:rPr>
              <a:t>Residential Tourism</a:t>
            </a:r>
            <a:br>
              <a:rPr lang="en-US" sz="3200" b="1">
                <a:solidFill>
                  <a:srgbClr val="008000"/>
                </a:solidFill>
              </a:rPr>
            </a:br>
            <a:r>
              <a:rPr lang="en-US" sz="3200" b="1">
                <a:solidFill>
                  <a:srgbClr val="008000"/>
                </a:solidFill>
              </a:rPr>
              <a:t>            Pacific Coast </a:t>
            </a:r>
          </a:p>
        </p:txBody>
      </p:sp>
      <p:pic>
        <p:nvPicPr>
          <p:cNvPr id="903171" name="Picture 3" descr="Costa Rica Dec 07 186"/>
          <p:cNvPicPr>
            <a:picLocks noGrp="1" noChangeAspect="1" noChangeArrowheads="1"/>
          </p:cNvPicPr>
          <p:nvPr>
            <p:ph sz="quarter" idx="1"/>
          </p:nvPr>
        </p:nvPicPr>
        <p:blipFill>
          <a:blip r:embed="rId3" cstate="print"/>
          <a:srcRect/>
          <a:stretch>
            <a:fillRect/>
          </a:stretch>
        </p:blipFill>
        <p:spPr>
          <a:xfrm>
            <a:off x="6324600" y="4572000"/>
            <a:ext cx="2609850" cy="1957388"/>
          </a:xfrm>
          <a:noFill/>
          <a:ln/>
        </p:spPr>
      </p:pic>
      <p:pic>
        <p:nvPicPr>
          <p:cNvPr id="903172" name="Picture 4" descr="Costa Rica Dec 07 072"/>
          <p:cNvPicPr>
            <a:picLocks noGrp="1" noChangeAspect="1" noChangeArrowheads="1"/>
          </p:cNvPicPr>
          <p:nvPr>
            <p:ph sz="quarter" idx="2"/>
          </p:nvPr>
        </p:nvPicPr>
        <p:blipFill>
          <a:blip r:embed="rId4" cstate="print"/>
          <a:srcRect/>
          <a:stretch>
            <a:fillRect/>
          </a:stretch>
        </p:blipFill>
        <p:spPr>
          <a:xfrm>
            <a:off x="3429000" y="1658938"/>
            <a:ext cx="2562225" cy="1922462"/>
          </a:xfrm>
          <a:noFill/>
          <a:ln/>
        </p:spPr>
      </p:pic>
      <p:pic>
        <p:nvPicPr>
          <p:cNvPr id="903173" name="Picture 5" descr="Costa Rica Dec 07 175"/>
          <p:cNvPicPr>
            <a:picLocks noGrp="1" noChangeAspect="1" noChangeArrowheads="1"/>
          </p:cNvPicPr>
          <p:nvPr>
            <p:ph sz="quarter" idx="4"/>
          </p:nvPr>
        </p:nvPicPr>
        <p:blipFill>
          <a:blip r:embed="rId5" cstate="print"/>
          <a:srcRect/>
          <a:stretch>
            <a:fillRect/>
          </a:stretch>
        </p:blipFill>
        <p:spPr>
          <a:xfrm>
            <a:off x="6248400" y="2079625"/>
            <a:ext cx="2687638" cy="2187575"/>
          </a:xfrm>
          <a:ln/>
        </p:spPr>
      </p:pic>
      <p:pic>
        <p:nvPicPr>
          <p:cNvPr id="903174" name="Picture 6" descr="thm-costa-rica-map"/>
          <p:cNvPicPr>
            <a:picLocks noChangeAspect="1" noChangeArrowheads="1"/>
          </p:cNvPicPr>
          <p:nvPr/>
        </p:nvPicPr>
        <p:blipFill>
          <a:blip r:embed="rId6" cstate="print"/>
          <a:srcRect/>
          <a:stretch>
            <a:fillRect/>
          </a:stretch>
        </p:blipFill>
        <p:spPr bwMode="auto">
          <a:xfrm>
            <a:off x="280988" y="338138"/>
            <a:ext cx="2690812" cy="3090862"/>
          </a:xfrm>
          <a:prstGeom prst="rect">
            <a:avLst/>
          </a:prstGeom>
          <a:noFill/>
        </p:spPr>
      </p:pic>
      <p:pic>
        <p:nvPicPr>
          <p:cNvPr id="903175" name="Picture 7" descr="resortview"/>
          <p:cNvPicPr>
            <a:picLocks noChangeAspect="1" noChangeArrowheads="1"/>
          </p:cNvPicPr>
          <p:nvPr/>
        </p:nvPicPr>
        <p:blipFill>
          <a:blip r:embed="rId7" cstate="print"/>
          <a:srcRect/>
          <a:stretch>
            <a:fillRect/>
          </a:stretch>
        </p:blipFill>
        <p:spPr bwMode="auto">
          <a:xfrm>
            <a:off x="3581400" y="4114800"/>
            <a:ext cx="2454275" cy="2057400"/>
          </a:xfrm>
          <a:prstGeom prst="rect">
            <a:avLst/>
          </a:prstGeom>
          <a:noFill/>
        </p:spPr>
      </p:pic>
      <p:pic>
        <p:nvPicPr>
          <p:cNvPr id="903176" name="Picture 8" descr="IMG_1642"/>
          <p:cNvPicPr>
            <a:picLocks noChangeAspect="1" noChangeArrowheads="1"/>
          </p:cNvPicPr>
          <p:nvPr/>
        </p:nvPicPr>
        <p:blipFill>
          <a:blip r:embed="rId8" cstate="print"/>
          <a:srcRect/>
          <a:stretch>
            <a:fillRect/>
          </a:stretch>
        </p:blipFill>
        <p:spPr bwMode="auto">
          <a:xfrm>
            <a:off x="107950" y="3810000"/>
            <a:ext cx="3092450" cy="2514600"/>
          </a:xfrm>
          <a:prstGeom prst="rect">
            <a:avLst/>
          </a:prstGeom>
          <a:noFill/>
          <a:ln w="9525">
            <a:noFill/>
            <a:miter lim="800000"/>
            <a:headEnd/>
            <a:tailEnd/>
          </a:ln>
        </p:spPr>
      </p:pic>
      <p:sp>
        <p:nvSpPr>
          <p:cNvPr id="903177" name="Rectangle 9"/>
          <p:cNvSpPr>
            <a:spLocks noGrp="1" noChangeArrowheads="1"/>
          </p:cNvSpPr>
          <p:nvPr>
            <p:ph sz="quarter" idx="3"/>
          </p:nvPr>
        </p:nvSpPr>
        <p:spPr>
          <a:xfrm flipH="1" flipV="1">
            <a:off x="609600" y="7696200"/>
            <a:ext cx="228600" cy="76200"/>
          </a:xfrm>
        </p:spPr>
        <p:txBody>
          <a:bodyPr>
            <a:normAutofit fontScale="25000" lnSpcReduction="20000"/>
          </a:bodyPr>
          <a:lstStyle/>
          <a:p>
            <a:endParaRPr lang="en-US" sz="2400"/>
          </a:p>
        </p:txBody>
      </p:sp>
      <p:pic>
        <p:nvPicPr>
          <p:cNvPr id="903178" name="Picture 10" descr="CESD_Cropped_Logo"/>
          <p:cNvPicPr>
            <a:picLocks noChangeAspect="1" noChangeArrowheads="1"/>
          </p:cNvPicPr>
          <p:nvPr/>
        </p:nvPicPr>
        <p:blipFill>
          <a:blip r:embed="rId9" cstate="print"/>
          <a:srcRect/>
          <a:stretch>
            <a:fillRect/>
          </a:stretch>
        </p:blipFill>
        <p:spPr bwMode="auto">
          <a:xfrm>
            <a:off x="7467600" y="228600"/>
            <a:ext cx="1524000" cy="1292225"/>
          </a:xfrm>
          <a:prstGeom prst="rect">
            <a:avLst/>
          </a:prstGeom>
          <a:noFill/>
          <a:ln w="9525">
            <a:noFill/>
            <a:miter lim="800000"/>
            <a:headEnd/>
            <a:tailEnd/>
          </a:ln>
        </p:spPr>
      </p:pic>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03172"/>
                                        </p:tgtEl>
                                        <p:attrNameLst>
                                          <p:attrName>style.visibility</p:attrName>
                                        </p:attrNameLst>
                                      </p:cBhvr>
                                      <p:to>
                                        <p:strVal val="visible"/>
                                      </p:to>
                                    </p:set>
                                    <p:animEffect transition="in" filter="fade">
                                      <p:cBhvr>
                                        <p:cTn id="7" dur="1000"/>
                                        <p:tgtEl>
                                          <p:spTgt spid="90317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903173"/>
                                        </p:tgtEl>
                                        <p:attrNameLst>
                                          <p:attrName>style.visibility</p:attrName>
                                        </p:attrNameLst>
                                      </p:cBhvr>
                                      <p:to>
                                        <p:strVal val="visible"/>
                                      </p:to>
                                    </p:set>
                                    <p:animEffect transition="in" filter="fade">
                                      <p:cBhvr>
                                        <p:cTn id="11" dur="1000"/>
                                        <p:tgtEl>
                                          <p:spTgt spid="903173"/>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903176"/>
                                        </p:tgtEl>
                                        <p:attrNameLst>
                                          <p:attrName>style.visibility</p:attrName>
                                        </p:attrNameLst>
                                      </p:cBhvr>
                                      <p:to>
                                        <p:strVal val="visible"/>
                                      </p:to>
                                    </p:set>
                                    <p:animEffect transition="in" filter="fade">
                                      <p:cBhvr>
                                        <p:cTn id="15" dur="1000"/>
                                        <p:tgtEl>
                                          <p:spTgt spid="903176"/>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903175"/>
                                        </p:tgtEl>
                                        <p:attrNameLst>
                                          <p:attrName>style.visibility</p:attrName>
                                        </p:attrNameLst>
                                      </p:cBhvr>
                                      <p:to>
                                        <p:strVal val="visible"/>
                                      </p:to>
                                    </p:set>
                                    <p:animEffect transition="in" filter="fade">
                                      <p:cBhvr>
                                        <p:cTn id="19" dur="1000"/>
                                        <p:tgtEl>
                                          <p:spTgt spid="903175"/>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903171"/>
                                        </p:tgtEl>
                                        <p:attrNameLst>
                                          <p:attrName>style.visibility</p:attrName>
                                        </p:attrNameLst>
                                      </p:cBhvr>
                                      <p:to>
                                        <p:strVal val="visible"/>
                                      </p:to>
                                    </p:set>
                                    <p:animEffect transition="in" filter="fade">
                                      <p:cBhvr>
                                        <p:cTn id="23" dur="1000"/>
                                        <p:tgtEl>
                                          <p:spTgt spid="903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336699">
            <a:alpha val="0"/>
          </a:srgbClr>
        </a:solidFill>
        <a:effectLst/>
      </p:bgPr>
    </p:bg>
    <p:spTree>
      <p:nvGrpSpPr>
        <p:cNvPr id="1" name=""/>
        <p:cNvGrpSpPr/>
        <p:nvPr/>
      </p:nvGrpSpPr>
      <p:grpSpPr>
        <a:xfrm>
          <a:off x="0" y="0"/>
          <a:ext cx="0" cy="0"/>
          <a:chOff x="0" y="0"/>
          <a:chExt cx="0" cy="0"/>
        </a:xfrm>
      </p:grpSpPr>
      <p:sp>
        <p:nvSpPr>
          <p:cNvPr id="973826" name="Rectangle 2"/>
          <p:cNvSpPr>
            <a:spLocks noGrp="1" noChangeArrowheads="1"/>
          </p:cNvSpPr>
          <p:nvPr>
            <p:ph type="title"/>
          </p:nvPr>
        </p:nvSpPr>
        <p:spPr>
          <a:xfrm>
            <a:off x="457200" y="0"/>
            <a:ext cx="8229600" cy="1417638"/>
          </a:xfrm>
        </p:spPr>
        <p:txBody>
          <a:bodyPr anchor="t">
            <a:normAutofit fontScale="90000"/>
          </a:bodyPr>
          <a:lstStyle/>
          <a:p>
            <a:pPr algn="l">
              <a:lnSpc>
                <a:spcPct val="80000"/>
              </a:lnSpc>
            </a:pPr>
            <a:r>
              <a:rPr lang="es-ES_tradnl" sz="4000">
                <a:solidFill>
                  <a:srgbClr val="008000"/>
                </a:solidFill>
              </a:rPr>
              <a:t/>
            </a:r>
            <a:br>
              <a:rPr lang="es-ES_tradnl" sz="4000">
                <a:solidFill>
                  <a:srgbClr val="008000"/>
                </a:solidFill>
              </a:rPr>
            </a:br>
            <a:r>
              <a:rPr lang="es-ES_tradnl" sz="4000">
                <a:solidFill>
                  <a:srgbClr val="008000"/>
                </a:solidFill>
              </a:rPr>
              <a:t>     </a:t>
            </a:r>
            <a:r>
              <a:rPr lang="es-ES_tradnl" sz="4000" b="1">
                <a:solidFill>
                  <a:srgbClr val="008000"/>
                </a:solidFill>
              </a:rPr>
              <a:t>Golf Courses</a:t>
            </a:r>
            <a:r>
              <a:rPr lang="es-ES_tradnl" sz="2800" b="1">
                <a:solidFill>
                  <a:schemeClr val="accent2"/>
                </a:solidFill>
              </a:rPr>
              <a:t/>
            </a:r>
            <a:br>
              <a:rPr lang="es-ES_tradnl" sz="2800" b="1">
                <a:solidFill>
                  <a:schemeClr val="accent2"/>
                </a:solidFill>
              </a:rPr>
            </a:br>
            <a:endParaRPr lang="es-ES_tradnl" sz="4000"/>
          </a:p>
        </p:txBody>
      </p:sp>
      <p:sp>
        <p:nvSpPr>
          <p:cNvPr id="973827" name="Rectangle 3"/>
          <p:cNvSpPr>
            <a:spLocks noGrp="1" noChangeArrowheads="1"/>
          </p:cNvSpPr>
          <p:nvPr>
            <p:ph type="body" sz="half" idx="1"/>
          </p:nvPr>
        </p:nvSpPr>
        <p:spPr>
          <a:xfrm>
            <a:off x="381000" y="1524000"/>
            <a:ext cx="4419600" cy="4525963"/>
          </a:xfrm>
        </p:spPr>
        <p:txBody>
          <a:bodyPr/>
          <a:lstStyle/>
          <a:p>
            <a:pPr>
              <a:lnSpc>
                <a:spcPct val="80000"/>
              </a:lnSpc>
              <a:buClr>
                <a:srgbClr val="008000"/>
              </a:buClr>
              <a:buFont typeface="Wingdings" pitchFamily="2" charset="2"/>
              <a:buChar char="v"/>
            </a:pPr>
            <a:r>
              <a:rPr lang="en-US" sz="2400" b="1"/>
              <a:t>Golf courses considered necessary for resorts.</a:t>
            </a:r>
          </a:p>
          <a:p>
            <a:pPr>
              <a:lnSpc>
                <a:spcPct val="80000"/>
              </a:lnSpc>
              <a:buClr>
                <a:srgbClr val="008000"/>
              </a:buClr>
              <a:buFont typeface="Wingdings" pitchFamily="2" charset="2"/>
              <a:buChar char="v"/>
            </a:pPr>
            <a:r>
              <a:rPr lang="en-US" sz="2400" b="1"/>
              <a:t>Daily water consumption = </a:t>
            </a:r>
          </a:p>
          <a:p>
            <a:pPr>
              <a:lnSpc>
                <a:spcPct val="80000"/>
              </a:lnSpc>
              <a:buClr>
                <a:srgbClr val="008000"/>
              </a:buClr>
              <a:buFont typeface="Wingdings" pitchFamily="2" charset="2"/>
              <a:buNone/>
            </a:pPr>
            <a:r>
              <a:rPr lang="en-US" sz="2400" b="1"/>
              <a:t>     3-7000 person town. </a:t>
            </a:r>
          </a:p>
          <a:p>
            <a:pPr>
              <a:lnSpc>
                <a:spcPct val="80000"/>
              </a:lnSpc>
              <a:buClr>
                <a:srgbClr val="008000"/>
              </a:buClr>
              <a:buFont typeface="Wingdings" pitchFamily="2" charset="2"/>
              <a:buChar char="v"/>
            </a:pPr>
            <a:r>
              <a:rPr lang="en-US" sz="2400" b="1"/>
              <a:t>Pesticides: 1500 lbs/year.</a:t>
            </a:r>
          </a:p>
          <a:p>
            <a:pPr>
              <a:lnSpc>
                <a:spcPct val="80000"/>
              </a:lnSpc>
              <a:buClr>
                <a:srgbClr val="008000"/>
              </a:buClr>
              <a:buFont typeface="Wingdings" pitchFamily="2" charset="2"/>
              <a:buChar char="v"/>
            </a:pPr>
            <a:r>
              <a:rPr lang="en-US" sz="2400" b="1"/>
              <a:t>3.1% of tourists to Costa Rica play golf.</a:t>
            </a:r>
          </a:p>
          <a:p>
            <a:pPr>
              <a:lnSpc>
                <a:spcPct val="80000"/>
              </a:lnSpc>
              <a:buClr>
                <a:srgbClr val="008000"/>
              </a:buClr>
              <a:buFont typeface="Wingdings" pitchFamily="2" charset="2"/>
              <a:buChar char="v"/>
            </a:pPr>
            <a:r>
              <a:rPr lang="en-US" sz="2400" b="1"/>
              <a:t>Condominiums next to golf courses sell for 20% more.</a:t>
            </a:r>
          </a:p>
          <a:p>
            <a:pPr>
              <a:lnSpc>
                <a:spcPct val="80000"/>
              </a:lnSpc>
              <a:buClr>
                <a:srgbClr val="008000"/>
              </a:buClr>
              <a:buFont typeface="Wingdings" pitchFamily="2" charset="2"/>
              <a:buChar char="v"/>
            </a:pPr>
            <a:r>
              <a:rPr lang="en-US" sz="2400" b="1"/>
              <a:t>Real purpose: real estate speculation</a:t>
            </a:r>
          </a:p>
          <a:p>
            <a:pPr lvl="1">
              <a:lnSpc>
                <a:spcPct val="80000"/>
              </a:lnSpc>
              <a:buClr>
                <a:srgbClr val="008000"/>
              </a:buClr>
              <a:buFont typeface="Wingdings" pitchFamily="2" charset="2"/>
              <a:buNone/>
            </a:pPr>
            <a:r>
              <a:rPr lang="en-US" sz="2000" b="1"/>
              <a:t>     ….  &amp; they call it ‘eco’!</a:t>
            </a:r>
            <a:endParaRPr lang="en-US" sz="2000" b="1" i="1"/>
          </a:p>
        </p:txBody>
      </p:sp>
      <p:pic>
        <p:nvPicPr>
          <p:cNvPr id="973828" name="Picture 4" descr="golf course"/>
          <p:cNvPicPr>
            <a:picLocks noGrp="1" noChangeAspect="1" noChangeArrowheads="1"/>
          </p:cNvPicPr>
          <p:nvPr>
            <p:ph sz="half" idx="4294967295"/>
          </p:nvPr>
        </p:nvPicPr>
        <p:blipFill>
          <a:blip r:embed="rId4" cstate="print"/>
          <a:srcRect/>
          <a:stretch>
            <a:fillRect/>
          </a:stretch>
        </p:blipFill>
        <p:spPr>
          <a:xfrm>
            <a:off x="5943600" y="457200"/>
            <a:ext cx="2743200" cy="2147888"/>
          </a:xfrm>
          <a:noFill/>
          <a:ln/>
        </p:spPr>
      </p:pic>
      <p:pic>
        <p:nvPicPr>
          <p:cNvPr id="973829" name="Picture 3"/>
          <p:cNvPicPr>
            <a:picLocks noChangeAspect="1" noChangeArrowheads="1"/>
          </p:cNvPicPr>
          <p:nvPr/>
        </p:nvPicPr>
        <p:blipFill>
          <a:blip r:embed="rId5" cstate="print"/>
          <a:srcRect/>
          <a:stretch>
            <a:fillRect/>
          </a:stretch>
        </p:blipFill>
        <p:spPr bwMode="auto">
          <a:xfrm>
            <a:off x="0" y="6096000"/>
            <a:ext cx="1219200" cy="762000"/>
          </a:xfrm>
          <a:prstGeom prst="rect">
            <a:avLst/>
          </a:prstGeom>
          <a:noFill/>
        </p:spPr>
      </p:pic>
      <p:graphicFrame>
        <p:nvGraphicFramePr>
          <p:cNvPr id="973830" name="Object 6"/>
          <p:cNvGraphicFramePr>
            <a:graphicFrameLocks noChangeAspect="1"/>
          </p:cNvGraphicFramePr>
          <p:nvPr/>
        </p:nvGraphicFramePr>
        <p:xfrm>
          <a:off x="1219200" y="6096000"/>
          <a:ext cx="1260475" cy="762000"/>
        </p:xfrm>
        <a:graphic>
          <a:graphicData uri="http://schemas.openxmlformats.org/presentationml/2006/ole">
            <p:oleObj spid="_x0000_s50178" name="Slide" r:id="rId6" imgW="4572180" imgH="3428876" progId="PowerPoint.Slide.8">
              <p:embed/>
            </p:oleObj>
          </a:graphicData>
        </a:graphic>
      </p:graphicFrame>
      <p:pic>
        <p:nvPicPr>
          <p:cNvPr id="973831" name="Picture 7" descr="TURTLES7"/>
          <p:cNvPicPr>
            <a:picLocks noChangeAspect="1" noChangeArrowheads="1"/>
          </p:cNvPicPr>
          <p:nvPr/>
        </p:nvPicPr>
        <p:blipFill>
          <a:blip r:embed="rId7" cstate="print"/>
          <a:srcRect/>
          <a:stretch>
            <a:fillRect/>
          </a:stretch>
        </p:blipFill>
        <p:spPr bwMode="auto">
          <a:xfrm>
            <a:off x="2438400" y="6096000"/>
            <a:ext cx="1106488" cy="762000"/>
          </a:xfrm>
          <a:prstGeom prst="rect">
            <a:avLst/>
          </a:prstGeom>
          <a:noFill/>
        </p:spPr>
      </p:pic>
      <p:graphicFrame>
        <p:nvGraphicFramePr>
          <p:cNvPr id="973832" name="Object 8"/>
          <p:cNvGraphicFramePr>
            <a:graphicFrameLocks noChangeAspect="1"/>
          </p:cNvGraphicFramePr>
          <p:nvPr/>
        </p:nvGraphicFramePr>
        <p:xfrm>
          <a:off x="3505200" y="6096000"/>
          <a:ext cx="1143000" cy="762000"/>
        </p:xfrm>
        <a:graphic>
          <a:graphicData uri="http://schemas.openxmlformats.org/presentationml/2006/ole">
            <p:oleObj spid="_x0000_s50179" name="Slide" r:id="rId8" imgW="4571948" imgH="3429086" progId="PowerPoint.Slide.8">
              <p:embed/>
            </p:oleObj>
          </a:graphicData>
        </a:graphic>
      </p:graphicFrame>
      <p:pic>
        <p:nvPicPr>
          <p:cNvPr id="973833" name="Picture 8" descr="Crucero pic"/>
          <p:cNvPicPr>
            <a:picLocks noChangeAspect="1" noChangeArrowheads="1"/>
          </p:cNvPicPr>
          <p:nvPr/>
        </p:nvPicPr>
        <p:blipFill>
          <a:blip r:embed="rId9" cstate="print"/>
          <a:srcRect/>
          <a:stretch>
            <a:fillRect/>
          </a:stretch>
        </p:blipFill>
        <p:spPr bwMode="auto">
          <a:xfrm>
            <a:off x="4648200" y="6096000"/>
            <a:ext cx="1241425" cy="762000"/>
          </a:xfrm>
          <a:prstGeom prst="rect">
            <a:avLst/>
          </a:prstGeom>
          <a:noFill/>
        </p:spPr>
      </p:pic>
      <p:pic>
        <p:nvPicPr>
          <p:cNvPr id="973834" name="Picture 10" descr="DEFORESTATION_swipnet"/>
          <p:cNvPicPr>
            <a:picLocks noChangeAspect="1" noChangeArrowheads="1"/>
          </p:cNvPicPr>
          <p:nvPr/>
        </p:nvPicPr>
        <p:blipFill>
          <a:blip r:embed="rId10" cstate="print"/>
          <a:srcRect/>
          <a:stretch>
            <a:fillRect/>
          </a:stretch>
        </p:blipFill>
        <p:spPr bwMode="auto">
          <a:xfrm>
            <a:off x="5867400" y="6096000"/>
            <a:ext cx="1100138" cy="762000"/>
          </a:xfrm>
          <a:prstGeom prst="rect">
            <a:avLst/>
          </a:prstGeom>
          <a:noFill/>
        </p:spPr>
      </p:pic>
      <p:pic>
        <p:nvPicPr>
          <p:cNvPr id="973835" name="Picture 6"/>
          <p:cNvPicPr>
            <a:picLocks noChangeAspect="1" noChangeArrowheads="1"/>
          </p:cNvPicPr>
          <p:nvPr/>
        </p:nvPicPr>
        <p:blipFill>
          <a:blip r:embed="rId11" cstate="print"/>
          <a:srcRect/>
          <a:stretch>
            <a:fillRect/>
          </a:stretch>
        </p:blipFill>
        <p:spPr bwMode="auto">
          <a:xfrm>
            <a:off x="6934200" y="6096000"/>
            <a:ext cx="1066800" cy="762000"/>
          </a:xfrm>
          <a:prstGeom prst="rect">
            <a:avLst/>
          </a:prstGeom>
          <a:noFill/>
        </p:spPr>
      </p:pic>
      <p:graphicFrame>
        <p:nvGraphicFramePr>
          <p:cNvPr id="973836" name="Object 4"/>
          <p:cNvGraphicFramePr>
            <a:graphicFrameLocks noChangeAspect="1"/>
          </p:cNvGraphicFramePr>
          <p:nvPr/>
        </p:nvGraphicFramePr>
        <p:xfrm>
          <a:off x="8001000" y="6096000"/>
          <a:ext cx="1143000" cy="762000"/>
        </p:xfrm>
        <a:graphic>
          <a:graphicData uri="http://schemas.openxmlformats.org/presentationml/2006/ole">
            <p:oleObj spid="_x0000_s50180" name="Fotografía de Photo Editor" r:id="rId12" imgW="5304762" imgH="5811061" progId="">
              <p:embed/>
            </p:oleObj>
          </a:graphicData>
        </a:graphic>
      </p:graphicFrame>
      <p:pic>
        <p:nvPicPr>
          <p:cNvPr id="973837" name="Picture 13" descr="Costa Rica Dec 07 165"/>
          <p:cNvPicPr>
            <a:picLocks noGrp="1" noChangeAspect="1" noChangeArrowheads="1"/>
          </p:cNvPicPr>
          <p:nvPr>
            <p:ph sz="half" idx="2"/>
          </p:nvPr>
        </p:nvPicPr>
        <p:blipFill>
          <a:blip r:embed="rId13" cstate="print"/>
          <a:srcRect/>
          <a:stretch>
            <a:fillRect/>
          </a:stretch>
        </p:blipFill>
        <p:spPr>
          <a:xfrm>
            <a:off x="4648200" y="2438400"/>
            <a:ext cx="2895600" cy="2171700"/>
          </a:xfrm>
          <a:noFill/>
          <a:ln/>
        </p:spPr>
      </p:pic>
      <p:pic>
        <p:nvPicPr>
          <p:cNvPr id="973838" name="Picture 14" descr="IMG_1634"/>
          <p:cNvPicPr>
            <a:picLocks noChangeAspect="1" noChangeArrowheads="1"/>
          </p:cNvPicPr>
          <p:nvPr/>
        </p:nvPicPr>
        <p:blipFill>
          <a:blip r:embed="rId14" cstate="print">
            <a:lum bright="-6000" contrast="6000"/>
          </a:blip>
          <a:srcRect/>
          <a:stretch>
            <a:fillRect/>
          </a:stretch>
        </p:blipFill>
        <p:spPr bwMode="auto">
          <a:xfrm>
            <a:off x="6661150" y="4267200"/>
            <a:ext cx="2254250" cy="1690688"/>
          </a:xfrm>
          <a:prstGeom prst="rect">
            <a:avLst/>
          </a:prstGeom>
          <a:noFill/>
          <a:ln w="9525">
            <a:noFill/>
            <a:miter lim="800000"/>
            <a:headEnd/>
            <a:tailEnd/>
          </a:ln>
        </p:spPr>
      </p:pic>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73827">
                                            <p:txEl>
                                              <p:pRg st="0" end="0"/>
                                            </p:txEl>
                                          </p:spTgt>
                                        </p:tgtEl>
                                        <p:attrNameLst>
                                          <p:attrName>style.visibility</p:attrName>
                                        </p:attrNameLst>
                                      </p:cBhvr>
                                      <p:to>
                                        <p:strVal val="visible"/>
                                      </p:to>
                                    </p:set>
                                    <p:anim calcmode="lin" valueType="num">
                                      <p:cBhvr additive="base">
                                        <p:cTn id="7" dur="1000" fill="hold"/>
                                        <p:tgtEl>
                                          <p:spTgt spid="973827">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973827">
                                            <p:txEl>
                                              <p:pRg st="0" end="0"/>
                                            </p:txEl>
                                          </p:spTgt>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973828"/>
                                        </p:tgtEl>
                                        <p:attrNameLst>
                                          <p:attrName>style.visibility</p:attrName>
                                        </p:attrNameLst>
                                      </p:cBhvr>
                                      <p:to>
                                        <p:strVal val="visible"/>
                                      </p:to>
                                    </p:set>
                                    <p:animEffect transition="in" filter="fade">
                                      <p:cBhvr>
                                        <p:cTn id="11" dur="1000"/>
                                        <p:tgtEl>
                                          <p:spTgt spid="973828"/>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973827">
                                            <p:txEl>
                                              <p:pRg st="1" end="1"/>
                                            </p:txEl>
                                          </p:spTgt>
                                        </p:tgtEl>
                                        <p:attrNameLst>
                                          <p:attrName>style.visibility</p:attrName>
                                        </p:attrNameLst>
                                      </p:cBhvr>
                                      <p:to>
                                        <p:strVal val="visible"/>
                                      </p:to>
                                    </p:set>
                                    <p:anim calcmode="lin" valueType="num">
                                      <p:cBhvr additive="base">
                                        <p:cTn id="16" dur="1000" fill="hold"/>
                                        <p:tgtEl>
                                          <p:spTgt spid="973827">
                                            <p:txEl>
                                              <p:pRg st="1" end="1"/>
                                            </p:txEl>
                                          </p:spTgt>
                                        </p:tgtEl>
                                        <p:attrNameLst>
                                          <p:attrName>ppt_x</p:attrName>
                                        </p:attrNameLst>
                                      </p:cBhvr>
                                      <p:tavLst>
                                        <p:tav tm="0">
                                          <p:val>
                                            <p:strVal val="#ppt_x"/>
                                          </p:val>
                                        </p:tav>
                                        <p:tav tm="100000">
                                          <p:val>
                                            <p:strVal val="#ppt_x"/>
                                          </p:val>
                                        </p:tav>
                                      </p:tavLst>
                                    </p:anim>
                                    <p:anim calcmode="lin" valueType="num">
                                      <p:cBhvr additive="base">
                                        <p:cTn id="17" dur="1000" fill="hold"/>
                                        <p:tgtEl>
                                          <p:spTgt spid="973827">
                                            <p:txEl>
                                              <p:pRg st="1" end="1"/>
                                            </p:txEl>
                                          </p:spTgt>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973827">
                                            <p:txEl>
                                              <p:pRg st="2" end="2"/>
                                            </p:txEl>
                                          </p:spTgt>
                                        </p:tgtEl>
                                        <p:attrNameLst>
                                          <p:attrName>style.visibility</p:attrName>
                                        </p:attrNameLst>
                                      </p:cBhvr>
                                      <p:to>
                                        <p:strVal val="visible"/>
                                      </p:to>
                                    </p:set>
                                    <p:anim calcmode="lin" valueType="num">
                                      <p:cBhvr additive="base">
                                        <p:cTn id="20" dur="1000" fill="hold"/>
                                        <p:tgtEl>
                                          <p:spTgt spid="973827">
                                            <p:txEl>
                                              <p:pRg st="2" end="2"/>
                                            </p:txEl>
                                          </p:spTgt>
                                        </p:tgtEl>
                                        <p:attrNameLst>
                                          <p:attrName>ppt_x</p:attrName>
                                        </p:attrNameLst>
                                      </p:cBhvr>
                                      <p:tavLst>
                                        <p:tav tm="0">
                                          <p:val>
                                            <p:strVal val="#ppt_x"/>
                                          </p:val>
                                        </p:tav>
                                        <p:tav tm="100000">
                                          <p:val>
                                            <p:strVal val="#ppt_x"/>
                                          </p:val>
                                        </p:tav>
                                      </p:tavLst>
                                    </p:anim>
                                    <p:anim calcmode="lin" valueType="num">
                                      <p:cBhvr additive="base">
                                        <p:cTn id="21" dur="1000" fill="hold"/>
                                        <p:tgtEl>
                                          <p:spTgt spid="9738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973827">
                                            <p:txEl>
                                              <p:pRg st="3" end="3"/>
                                            </p:txEl>
                                          </p:spTgt>
                                        </p:tgtEl>
                                        <p:attrNameLst>
                                          <p:attrName>style.visibility</p:attrName>
                                        </p:attrNameLst>
                                      </p:cBhvr>
                                      <p:to>
                                        <p:strVal val="visible"/>
                                      </p:to>
                                    </p:set>
                                    <p:anim calcmode="lin" valueType="num">
                                      <p:cBhvr additive="base">
                                        <p:cTn id="26" dur="1000" fill="hold"/>
                                        <p:tgtEl>
                                          <p:spTgt spid="973827">
                                            <p:txEl>
                                              <p:pRg st="3" end="3"/>
                                            </p:txEl>
                                          </p:spTgt>
                                        </p:tgtEl>
                                        <p:attrNameLst>
                                          <p:attrName>ppt_x</p:attrName>
                                        </p:attrNameLst>
                                      </p:cBhvr>
                                      <p:tavLst>
                                        <p:tav tm="0">
                                          <p:val>
                                            <p:strVal val="#ppt_x"/>
                                          </p:val>
                                        </p:tav>
                                        <p:tav tm="100000">
                                          <p:val>
                                            <p:strVal val="#ppt_x"/>
                                          </p:val>
                                        </p:tav>
                                      </p:tavLst>
                                    </p:anim>
                                    <p:anim calcmode="lin" valueType="num">
                                      <p:cBhvr additive="base">
                                        <p:cTn id="27" dur="1000" fill="hold"/>
                                        <p:tgtEl>
                                          <p:spTgt spid="97382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973827">
                                            <p:txEl>
                                              <p:pRg st="4" end="4"/>
                                            </p:txEl>
                                          </p:spTgt>
                                        </p:tgtEl>
                                        <p:attrNameLst>
                                          <p:attrName>style.visibility</p:attrName>
                                        </p:attrNameLst>
                                      </p:cBhvr>
                                      <p:to>
                                        <p:strVal val="visible"/>
                                      </p:to>
                                    </p:set>
                                    <p:anim calcmode="lin" valueType="num">
                                      <p:cBhvr additive="base">
                                        <p:cTn id="32" dur="1000" fill="hold"/>
                                        <p:tgtEl>
                                          <p:spTgt spid="973827">
                                            <p:txEl>
                                              <p:pRg st="4" end="4"/>
                                            </p:txEl>
                                          </p:spTgt>
                                        </p:tgtEl>
                                        <p:attrNameLst>
                                          <p:attrName>ppt_x</p:attrName>
                                        </p:attrNameLst>
                                      </p:cBhvr>
                                      <p:tavLst>
                                        <p:tav tm="0">
                                          <p:val>
                                            <p:strVal val="#ppt_x"/>
                                          </p:val>
                                        </p:tav>
                                        <p:tav tm="100000">
                                          <p:val>
                                            <p:strVal val="#ppt_x"/>
                                          </p:val>
                                        </p:tav>
                                      </p:tavLst>
                                    </p:anim>
                                    <p:anim calcmode="lin" valueType="num">
                                      <p:cBhvr additive="base">
                                        <p:cTn id="33" dur="1000" fill="hold"/>
                                        <p:tgtEl>
                                          <p:spTgt spid="97382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973827">
                                            <p:txEl>
                                              <p:pRg st="5" end="5"/>
                                            </p:txEl>
                                          </p:spTgt>
                                        </p:tgtEl>
                                        <p:attrNameLst>
                                          <p:attrName>style.visibility</p:attrName>
                                        </p:attrNameLst>
                                      </p:cBhvr>
                                      <p:to>
                                        <p:strVal val="visible"/>
                                      </p:to>
                                    </p:set>
                                    <p:anim calcmode="lin" valueType="num">
                                      <p:cBhvr additive="base">
                                        <p:cTn id="38" dur="1000" fill="hold"/>
                                        <p:tgtEl>
                                          <p:spTgt spid="973827">
                                            <p:txEl>
                                              <p:pRg st="5" end="5"/>
                                            </p:txEl>
                                          </p:spTgt>
                                        </p:tgtEl>
                                        <p:attrNameLst>
                                          <p:attrName>ppt_x</p:attrName>
                                        </p:attrNameLst>
                                      </p:cBhvr>
                                      <p:tavLst>
                                        <p:tav tm="0">
                                          <p:val>
                                            <p:strVal val="#ppt_x"/>
                                          </p:val>
                                        </p:tav>
                                        <p:tav tm="100000">
                                          <p:val>
                                            <p:strVal val="#ppt_x"/>
                                          </p:val>
                                        </p:tav>
                                      </p:tavLst>
                                    </p:anim>
                                    <p:anim calcmode="lin" valueType="num">
                                      <p:cBhvr additive="base">
                                        <p:cTn id="39" dur="1000" fill="hold"/>
                                        <p:tgtEl>
                                          <p:spTgt spid="973827">
                                            <p:txEl>
                                              <p:pRg st="5" end="5"/>
                                            </p:txEl>
                                          </p:spTgt>
                                        </p:tgtEl>
                                        <p:attrNameLst>
                                          <p:attrName>ppt_y</p:attrName>
                                        </p:attrNameLst>
                                      </p:cBhvr>
                                      <p:tavLst>
                                        <p:tav tm="0">
                                          <p:val>
                                            <p:strVal val="1+#ppt_h/2"/>
                                          </p:val>
                                        </p:tav>
                                        <p:tav tm="100000">
                                          <p:val>
                                            <p:strVal val="#ppt_y"/>
                                          </p:val>
                                        </p:tav>
                                      </p:tavLst>
                                    </p:anim>
                                  </p:childTnLst>
                                </p:cTn>
                              </p:par>
                              <p:par>
                                <p:cTn id="40" presetID="10" presetClass="entr" presetSubtype="0" fill="hold" nodeType="withEffect">
                                  <p:stCondLst>
                                    <p:cond delay="0"/>
                                  </p:stCondLst>
                                  <p:childTnLst>
                                    <p:set>
                                      <p:cBhvr>
                                        <p:cTn id="41" dur="1" fill="hold">
                                          <p:stCondLst>
                                            <p:cond delay="0"/>
                                          </p:stCondLst>
                                        </p:cTn>
                                        <p:tgtEl>
                                          <p:spTgt spid="973837"/>
                                        </p:tgtEl>
                                        <p:attrNameLst>
                                          <p:attrName>style.visibility</p:attrName>
                                        </p:attrNameLst>
                                      </p:cBhvr>
                                      <p:to>
                                        <p:strVal val="visible"/>
                                      </p:to>
                                    </p:set>
                                    <p:animEffect transition="in" filter="fade">
                                      <p:cBhvr>
                                        <p:cTn id="42" dur="1000"/>
                                        <p:tgtEl>
                                          <p:spTgt spid="973837"/>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973827">
                                            <p:txEl>
                                              <p:pRg st="6" end="6"/>
                                            </p:txEl>
                                          </p:spTgt>
                                        </p:tgtEl>
                                        <p:attrNameLst>
                                          <p:attrName>style.visibility</p:attrName>
                                        </p:attrNameLst>
                                      </p:cBhvr>
                                      <p:to>
                                        <p:strVal val="visible"/>
                                      </p:to>
                                    </p:set>
                                    <p:anim calcmode="lin" valueType="num">
                                      <p:cBhvr additive="base">
                                        <p:cTn id="47" dur="1000" fill="hold"/>
                                        <p:tgtEl>
                                          <p:spTgt spid="973827">
                                            <p:txEl>
                                              <p:pRg st="6" end="6"/>
                                            </p:txEl>
                                          </p:spTgt>
                                        </p:tgtEl>
                                        <p:attrNameLst>
                                          <p:attrName>ppt_x</p:attrName>
                                        </p:attrNameLst>
                                      </p:cBhvr>
                                      <p:tavLst>
                                        <p:tav tm="0">
                                          <p:val>
                                            <p:strVal val="#ppt_x"/>
                                          </p:val>
                                        </p:tav>
                                        <p:tav tm="100000">
                                          <p:val>
                                            <p:strVal val="#ppt_x"/>
                                          </p:val>
                                        </p:tav>
                                      </p:tavLst>
                                    </p:anim>
                                    <p:anim calcmode="lin" valueType="num">
                                      <p:cBhvr additive="base">
                                        <p:cTn id="48" dur="1000" fill="hold"/>
                                        <p:tgtEl>
                                          <p:spTgt spid="973827">
                                            <p:txEl>
                                              <p:pRg st="6" end="6"/>
                                            </p:txEl>
                                          </p:spTgt>
                                        </p:tgtEl>
                                        <p:attrNameLst>
                                          <p:attrName>ppt_y</p:attrName>
                                        </p:attrNameLst>
                                      </p:cBhvr>
                                      <p:tavLst>
                                        <p:tav tm="0">
                                          <p:val>
                                            <p:strVal val="1+#ppt_h/2"/>
                                          </p:val>
                                        </p:tav>
                                        <p:tav tm="100000">
                                          <p:val>
                                            <p:strVal val="#ppt_y"/>
                                          </p:val>
                                        </p:tav>
                                      </p:tavLst>
                                    </p:anim>
                                  </p:childTnLst>
                                </p:cTn>
                              </p:par>
                            </p:childTnLst>
                          </p:cTn>
                        </p:par>
                        <p:par>
                          <p:cTn id="49" fill="hold">
                            <p:stCondLst>
                              <p:cond delay="1000"/>
                            </p:stCondLst>
                            <p:childTnLst>
                              <p:par>
                                <p:cTn id="50" presetID="2" presetClass="entr" presetSubtype="4" fill="hold" grpId="0" nodeType="afterEffect">
                                  <p:stCondLst>
                                    <p:cond delay="0"/>
                                  </p:stCondLst>
                                  <p:childTnLst>
                                    <p:set>
                                      <p:cBhvr>
                                        <p:cTn id="51" dur="1" fill="hold">
                                          <p:stCondLst>
                                            <p:cond delay="0"/>
                                          </p:stCondLst>
                                        </p:cTn>
                                        <p:tgtEl>
                                          <p:spTgt spid="973827">
                                            <p:txEl>
                                              <p:pRg st="7" end="7"/>
                                            </p:txEl>
                                          </p:spTgt>
                                        </p:tgtEl>
                                        <p:attrNameLst>
                                          <p:attrName>style.visibility</p:attrName>
                                        </p:attrNameLst>
                                      </p:cBhvr>
                                      <p:to>
                                        <p:strVal val="visible"/>
                                      </p:to>
                                    </p:set>
                                    <p:anim calcmode="lin" valueType="num">
                                      <p:cBhvr additive="base">
                                        <p:cTn id="52" dur="1000" fill="hold"/>
                                        <p:tgtEl>
                                          <p:spTgt spid="973827">
                                            <p:txEl>
                                              <p:pRg st="7" end="7"/>
                                            </p:txEl>
                                          </p:spTgt>
                                        </p:tgtEl>
                                        <p:attrNameLst>
                                          <p:attrName>ppt_x</p:attrName>
                                        </p:attrNameLst>
                                      </p:cBhvr>
                                      <p:tavLst>
                                        <p:tav tm="0">
                                          <p:val>
                                            <p:strVal val="#ppt_x"/>
                                          </p:val>
                                        </p:tav>
                                        <p:tav tm="100000">
                                          <p:val>
                                            <p:strVal val="#ppt_x"/>
                                          </p:val>
                                        </p:tav>
                                      </p:tavLst>
                                    </p:anim>
                                    <p:anim calcmode="lin" valueType="num">
                                      <p:cBhvr additive="base">
                                        <p:cTn id="53" dur="1000" fill="hold"/>
                                        <p:tgtEl>
                                          <p:spTgt spid="973827">
                                            <p:txEl>
                                              <p:pRg st="7" end="7"/>
                                            </p:txEl>
                                          </p:spTgt>
                                        </p:tgtEl>
                                        <p:attrNameLst>
                                          <p:attrName>ppt_y</p:attrName>
                                        </p:attrNameLst>
                                      </p:cBhvr>
                                      <p:tavLst>
                                        <p:tav tm="0">
                                          <p:val>
                                            <p:strVal val="1+#ppt_h/2"/>
                                          </p:val>
                                        </p:tav>
                                        <p:tav tm="100000">
                                          <p:val>
                                            <p:strVal val="#ppt_y"/>
                                          </p:val>
                                        </p:tav>
                                      </p:tavLst>
                                    </p:anim>
                                  </p:childTnLst>
                                </p:cTn>
                              </p:par>
                              <p:par>
                                <p:cTn id="54" presetID="10" presetClass="entr" presetSubtype="0" fill="hold" nodeType="withEffect">
                                  <p:stCondLst>
                                    <p:cond delay="0"/>
                                  </p:stCondLst>
                                  <p:childTnLst>
                                    <p:set>
                                      <p:cBhvr>
                                        <p:cTn id="55" dur="1" fill="hold">
                                          <p:stCondLst>
                                            <p:cond delay="0"/>
                                          </p:stCondLst>
                                        </p:cTn>
                                        <p:tgtEl>
                                          <p:spTgt spid="973838"/>
                                        </p:tgtEl>
                                        <p:attrNameLst>
                                          <p:attrName>style.visibility</p:attrName>
                                        </p:attrNameLst>
                                      </p:cBhvr>
                                      <p:to>
                                        <p:strVal val="visible"/>
                                      </p:to>
                                    </p:set>
                                    <p:animEffect transition="in" filter="fade">
                                      <p:cBhvr>
                                        <p:cTn id="56" dur="1000"/>
                                        <p:tgtEl>
                                          <p:spTgt spid="9738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3827"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336699">
            <a:alpha val="0"/>
          </a:srgbClr>
        </a:solidFill>
        <a:effectLst/>
      </p:bgPr>
    </p:bg>
    <p:spTree>
      <p:nvGrpSpPr>
        <p:cNvPr id="1" name=""/>
        <p:cNvGrpSpPr/>
        <p:nvPr/>
      </p:nvGrpSpPr>
      <p:grpSpPr>
        <a:xfrm>
          <a:off x="0" y="0"/>
          <a:ext cx="0" cy="0"/>
          <a:chOff x="0" y="0"/>
          <a:chExt cx="0" cy="0"/>
        </a:xfrm>
      </p:grpSpPr>
      <p:sp>
        <p:nvSpPr>
          <p:cNvPr id="262146" name="Rectangle 2"/>
          <p:cNvSpPr>
            <a:spLocks noGrp="1" noChangeArrowheads="1"/>
          </p:cNvSpPr>
          <p:nvPr>
            <p:ph type="ctrTitle"/>
          </p:nvPr>
        </p:nvSpPr>
        <p:spPr/>
        <p:txBody>
          <a:bodyPr>
            <a:normAutofit/>
          </a:bodyPr>
          <a:lstStyle/>
          <a:p>
            <a:r>
              <a:rPr lang="en-US" b="1" dirty="0">
                <a:solidFill>
                  <a:srgbClr val="00CC00"/>
                </a:solidFill>
                <a:latin typeface="Tahoma" pitchFamily="34" charset="0"/>
              </a:rPr>
              <a:t>Trends in </a:t>
            </a:r>
            <a:r>
              <a:rPr lang="en-US" b="1" dirty="0" smtClean="0">
                <a:solidFill>
                  <a:srgbClr val="00CC00"/>
                </a:solidFill>
                <a:latin typeface="Tahoma" pitchFamily="34" charset="0"/>
              </a:rPr>
              <a:t>Responsible Tourism</a:t>
            </a:r>
            <a:endParaRPr lang="en-US" b="1" dirty="0">
              <a:solidFill>
                <a:srgbClr val="00CC00"/>
              </a:solidFill>
              <a:latin typeface="Tahoma" pitchFamily="34" charset="0"/>
            </a:endParaRPr>
          </a:p>
        </p:txBody>
      </p:sp>
      <p:sp>
        <p:nvSpPr>
          <p:cNvPr id="262147" name="Rectangle 3"/>
          <p:cNvSpPr>
            <a:spLocks noGrp="1" noChangeArrowheads="1"/>
          </p:cNvSpPr>
          <p:nvPr>
            <p:ph type="subTitle" idx="1"/>
          </p:nvPr>
        </p:nvSpPr>
        <p:spPr>
          <a:xfrm>
            <a:off x="1143000" y="3886200"/>
            <a:ext cx="7772400" cy="1836738"/>
          </a:xfrm>
        </p:spPr>
        <p:txBody>
          <a:bodyPr/>
          <a:lstStyle/>
          <a:p>
            <a:r>
              <a:rPr lang="en-US" sz="2800" b="1" dirty="0">
                <a:solidFill>
                  <a:schemeClr val="tx2"/>
                </a:solidFill>
                <a:latin typeface="Tahoma" pitchFamily="34" charset="0"/>
              </a:rPr>
              <a:t>     </a:t>
            </a:r>
            <a:r>
              <a:rPr lang="en-US" sz="2800" b="1" dirty="0" smtClean="0">
                <a:solidFill>
                  <a:srgbClr val="0000FF"/>
                </a:solidFill>
                <a:latin typeface="Tahoma" pitchFamily="34" charset="0"/>
              </a:rPr>
              <a:t>(2) Consumer &amp; Industry Demand</a:t>
            </a:r>
            <a:endParaRPr lang="en-US" sz="2800" b="1" dirty="0">
              <a:solidFill>
                <a:srgbClr val="0000FF"/>
              </a:solidFill>
              <a:latin typeface="Tahoma" pitchFamily="34" charset="0"/>
            </a:endParaRPr>
          </a:p>
        </p:txBody>
      </p:sp>
      <p:pic>
        <p:nvPicPr>
          <p:cNvPr id="262149" name="Picture 5"/>
          <p:cNvPicPr>
            <a:picLocks noChangeAspect="1" noChangeArrowheads="1"/>
          </p:cNvPicPr>
          <p:nvPr/>
        </p:nvPicPr>
        <p:blipFill>
          <a:blip r:embed="rId3" cstate="print"/>
          <a:srcRect/>
          <a:stretch>
            <a:fillRect/>
          </a:stretch>
        </p:blipFill>
        <p:spPr bwMode="auto">
          <a:xfrm>
            <a:off x="0" y="5861050"/>
            <a:ext cx="9144000" cy="996950"/>
          </a:xfrm>
          <a:prstGeom prst="rect">
            <a:avLst/>
          </a:prstGeom>
          <a:noFill/>
        </p:spPr>
      </p:pic>
    </p:spTree>
  </p:cSld>
  <p:clrMapOvr>
    <a:masterClrMapping/>
  </p:clrMapOvr>
  <p:transition spd="med">
    <p:zoom dir="in"/>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336699">
            <a:alpha val="0"/>
          </a:srgbClr>
        </a:solidFill>
        <a:effectLst/>
      </p:bgPr>
    </p:bg>
    <p:spTree>
      <p:nvGrpSpPr>
        <p:cNvPr id="1" name=""/>
        <p:cNvGrpSpPr/>
        <p:nvPr/>
      </p:nvGrpSpPr>
      <p:grpSpPr>
        <a:xfrm>
          <a:off x="0" y="0"/>
          <a:ext cx="0" cy="0"/>
          <a:chOff x="0" y="0"/>
          <a:chExt cx="0" cy="0"/>
        </a:xfrm>
      </p:grpSpPr>
      <p:sp>
        <p:nvSpPr>
          <p:cNvPr id="917506" name="Rectangle 2"/>
          <p:cNvSpPr>
            <a:spLocks noGrp="1" noChangeArrowheads="1"/>
          </p:cNvSpPr>
          <p:nvPr>
            <p:ph type="title"/>
          </p:nvPr>
        </p:nvSpPr>
        <p:spPr>
          <a:xfrm>
            <a:off x="304800" y="228600"/>
            <a:ext cx="8229600" cy="1143000"/>
          </a:xfrm>
        </p:spPr>
        <p:txBody>
          <a:bodyPr>
            <a:normAutofit fontScale="90000"/>
          </a:bodyPr>
          <a:lstStyle/>
          <a:p>
            <a:r>
              <a:rPr lang="en-US" sz="4000" b="1">
                <a:solidFill>
                  <a:srgbClr val="008000"/>
                </a:solidFill>
              </a:rPr>
              <a:t>#1: Consumer Demands Driving Development Decisions</a:t>
            </a:r>
          </a:p>
        </p:txBody>
      </p:sp>
      <p:sp>
        <p:nvSpPr>
          <p:cNvPr id="917507" name="Rectangle 3"/>
          <p:cNvSpPr>
            <a:spLocks noGrp="1" noChangeArrowheads="1"/>
          </p:cNvSpPr>
          <p:nvPr>
            <p:ph type="body" idx="1"/>
          </p:nvPr>
        </p:nvSpPr>
        <p:spPr>
          <a:xfrm>
            <a:off x="304800" y="914400"/>
            <a:ext cx="8229600" cy="4525963"/>
          </a:xfrm>
        </p:spPr>
        <p:txBody>
          <a:bodyPr/>
          <a:lstStyle/>
          <a:p>
            <a:endParaRPr lang="en-US" b="1" dirty="0"/>
          </a:p>
          <a:p>
            <a:endParaRPr lang="en-US" b="1" dirty="0"/>
          </a:p>
          <a:p>
            <a:pPr lvl="1"/>
            <a:endParaRPr lang="en-US" dirty="0"/>
          </a:p>
        </p:txBody>
      </p:sp>
      <p:pic>
        <p:nvPicPr>
          <p:cNvPr id="917508" name="Picture 3"/>
          <p:cNvPicPr>
            <a:picLocks noChangeAspect="1" noChangeArrowheads="1"/>
          </p:cNvPicPr>
          <p:nvPr/>
        </p:nvPicPr>
        <p:blipFill>
          <a:blip r:embed="rId4" cstate="print"/>
          <a:srcRect/>
          <a:stretch>
            <a:fillRect/>
          </a:stretch>
        </p:blipFill>
        <p:spPr bwMode="auto">
          <a:xfrm>
            <a:off x="0" y="6096000"/>
            <a:ext cx="1219200" cy="762000"/>
          </a:xfrm>
          <a:prstGeom prst="rect">
            <a:avLst/>
          </a:prstGeom>
          <a:noFill/>
        </p:spPr>
      </p:pic>
      <p:graphicFrame>
        <p:nvGraphicFramePr>
          <p:cNvPr id="917509" name="Object 5"/>
          <p:cNvGraphicFramePr>
            <a:graphicFrameLocks noChangeAspect="1"/>
          </p:cNvGraphicFramePr>
          <p:nvPr/>
        </p:nvGraphicFramePr>
        <p:xfrm>
          <a:off x="1219200" y="6096000"/>
          <a:ext cx="1260475" cy="762000"/>
        </p:xfrm>
        <a:graphic>
          <a:graphicData uri="http://schemas.openxmlformats.org/presentationml/2006/ole">
            <p:oleObj spid="_x0000_s51202" name="Slide" r:id="rId5" imgW="4572180" imgH="3428876" progId="PowerPoint.Slide.8">
              <p:embed/>
            </p:oleObj>
          </a:graphicData>
        </a:graphic>
      </p:graphicFrame>
      <p:pic>
        <p:nvPicPr>
          <p:cNvPr id="917510" name="Picture 6" descr="TURTLES7"/>
          <p:cNvPicPr>
            <a:picLocks noChangeAspect="1" noChangeArrowheads="1"/>
          </p:cNvPicPr>
          <p:nvPr/>
        </p:nvPicPr>
        <p:blipFill>
          <a:blip r:embed="rId6" cstate="print"/>
          <a:srcRect/>
          <a:stretch>
            <a:fillRect/>
          </a:stretch>
        </p:blipFill>
        <p:spPr bwMode="auto">
          <a:xfrm>
            <a:off x="2438400" y="6096000"/>
            <a:ext cx="1106488" cy="762000"/>
          </a:xfrm>
          <a:prstGeom prst="rect">
            <a:avLst/>
          </a:prstGeom>
          <a:noFill/>
        </p:spPr>
      </p:pic>
      <p:graphicFrame>
        <p:nvGraphicFramePr>
          <p:cNvPr id="917511" name="Object 7"/>
          <p:cNvGraphicFramePr>
            <a:graphicFrameLocks noChangeAspect="1"/>
          </p:cNvGraphicFramePr>
          <p:nvPr/>
        </p:nvGraphicFramePr>
        <p:xfrm>
          <a:off x="3505200" y="6096000"/>
          <a:ext cx="1143000" cy="762000"/>
        </p:xfrm>
        <a:graphic>
          <a:graphicData uri="http://schemas.openxmlformats.org/presentationml/2006/ole">
            <p:oleObj spid="_x0000_s51203" name="Slide" r:id="rId7" imgW="4571948" imgH="3429086" progId="PowerPoint.Slide.8">
              <p:embed/>
            </p:oleObj>
          </a:graphicData>
        </a:graphic>
      </p:graphicFrame>
      <p:pic>
        <p:nvPicPr>
          <p:cNvPr id="917512" name="Picture 8" descr="Crucero pic"/>
          <p:cNvPicPr>
            <a:picLocks noChangeAspect="1" noChangeArrowheads="1"/>
          </p:cNvPicPr>
          <p:nvPr/>
        </p:nvPicPr>
        <p:blipFill>
          <a:blip r:embed="rId8" cstate="print"/>
          <a:srcRect/>
          <a:stretch>
            <a:fillRect/>
          </a:stretch>
        </p:blipFill>
        <p:spPr bwMode="auto">
          <a:xfrm>
            <a:off x="4648200" y="6096000"/>
            <a:ext cx="1241425" cy="762000"/>
          </a:xfrm>
          <a:prstGeom prst="rect">
            <a:avLst/>
          </a:prstGeom>
          <a:noFill/>
        </p:spPr>
      </p:pic>
      <p:pic>
        <p:nvPicPr>
          <p:cNvPr id="917513" name="Picture 9" descr="DEFORESTATION_swipnet"/>
          <p:cNvPicPr>
            <a:picLocks noChangeAspect="1" noChangeArrowheads="1"/>
          </p:cNvPicPr>
          <p:nvPr/>
        </p:nvPicPr>
        <p:blipFill>
          <a:blip r:embed="rId9" cstate="print"/>
          <a:srcRect/>
          <a:stretch>
            <a:fillRect/>
          </a:stretch>
        </p:blipFill>
        <p:spPr bwMode="auto">
          <a:xfrm>
            <a:off x="5867400" y="6096000"/>
            <a:ext cx="1100138" cy="762000"/>
          </a:xfrm>
          <a:prstGeom prst="rect">
            <a:avLst/>
          </a:prstGeom>
          <a:noFill/>
        </p:spPr>
      </p:pic>
      <p:pic>
        <p:nvPicPr>
          <p:cNvPr id="917514" name="Picture 6"/>
          <p:cNvPicPr>
            <a:picLocks noChangeAspect="1" noChangeArrowheads="1"/>
          </p:cNvPicPr>
          <p:nvPr/>
        </p:nvPicPr>
        <p:blipFill>
          <a:blip r:embed="rId10" cstate="print"/>
          <a:srcRect/>
          <a:stretch>
            <a:fillRect/>
          </a:stretch>
        </p:blipFill>
        <p:spPr bwMode="auto">
          <a:xfrm>
            <a:off x="6934200" y="6096000"/>
            <a:ext cx="1066800" cy="762000"/>
          </a:xfrm>
          <a:prstGeom prst="rect">
            <a:avLst/>
          </a:prstGeom>
          <a:noFill/>
        </p:spPr>
      </p:pic>
      <p:graphicFrame>
        <p:nvGraphicFramePr>
          <p:cNvPr id="917515" name="Object 4"/>
          <p:cNvGraphicFramePr>
            <a:graphicFrameLocks noChangeAspect="1"/>
          </p:cNvGraphicFramePr>
          <p:nvPr>
            <p:ph idx="4294967295"/>
          </p:nvPr>
        </p:nvGraphicFramePr>
        <p:xfrm>
          <a:off x="8001000" y="6096000"/>
          <a:ext cx="1143000" cy="762000"/>
        </p:xfrm>
        <a:graphic>
          <a:graphicData uri="http://schemas.openxmlformats.org/presentationml/2006/ole">
            <p:oleObj spid="_x0000_s51204" name="Fotografía de Photo Editor" r:id="rId11" imgW="5304762" imgH="5811061" progId="">
              <p:embed/>
            </p:oleObj>
          </a:graphicData>
        </a:graphic>
      </p:graphicFrame>
      <p:grpSp>
        <p:nvGrpSpPr>
          <p:cNvPr id="2" name="Group 12"/>
          <p:cNvGrpSpPr>
            <a:grpSpLocks noChangeAspect="1"/>
          </p:cNvGrpSpPr>
          <p:nvPr/>
        </p:nvGrpSpPr>
        <p:grpSpPr bwMode="auto">
          <a:xfrm>
            <a:off x="1905000" y="1600200"/>
            <a:ext cx="6721475" cy="4321175"/>
            <a:chOff x="2520" y="2013"/>
            <a:chExt cx="12243" cy="7917"/>
          </a:xfrm>
        </p:grpSpPr>
        <p:sp>
          <p:nvSpPr>
            <p:cNvPr id="917517" name="AutoShape 13"/>
            <p:cNvSpPr>
              <a:spLocks noChangeAspect="1" noChangeArrowheads="1" noTextEdit="1"/>
            </p:cNvSpPr>
            <p:nvPr/>
          </p:nvSpPr>
          <p:spPr bwMode="auto">
            <a:xfrm>
              <a:off x="2520" y="2013"/>
              <a:ext cx="12243" cy="7917"/>
            </a:xfrm>
            <a:prstGeom prst="rect">
              <a:avLst/>
            </a:prstGeom>
            <a:noFill/>
            <a:ln w="9525">
              <a:noFill/>
              <a:miter lim="800000"/>
              <a:headEnd/>
              <a:tailEnd/>
            </a:ln>
          </p:spPr>
          <p:txBody>
            <a:bodyPr/>
            <a:lstStyle/>
            <a:p>
              <a:endParaRPr lang="en-US"/>
            </a:p>
          </p:txBody>
        </p:sp>
        <p:pic>
          <p:nvPicPr>
            <p:cNvPr id="917518" name="Picture 14"/>
            <p:cNvPicPr>
              <a:picLocks noChangeAspect="1" noChangeArrowheads="1"/>
            </p:cNvPicPr>
            <p:nvPr/>
          </p:nvPicPr>
          <p:blipFill>
            <a:blip r:embed="rId12" cstate="print"/>
            <a:srcRect t="81171"/>
            <a:stretch>
              <a:fillRect/>
            </a:stretch>
          </p:blipFill>
          <p:spPr bwMode="auto">
            <a:xfrm>
              <a:off x="4405" y="7835"/>
              <a:ext cx="6838" cy="1121"/>
            </a:xfrm>
            <a:prstGeom prst="rect">
              <a:avLst/>
            </a:prstGeom>
            <a:noFill/>
            <a:ln w="9525">
              <a:noFill/>
              <a:miter lim="800000"/>
              <a:headEnd/>
              <a:tailEnd/>
            </a:ln>
            <a:effectLst/>
          </p:spPr>
        </p:pic>
        <p:pic>
          <p:nvPicPr>
            <p:cNvPr id="917519" name="Picture 15"/>
            <p:cNvPicPr>
              <a:picLocks noChangeAspect="1" noChangeArrowheads="1"/>
            </p:cNvPicPr>
            <p:nvPr/>
          </p:nvPicPr>
          <p:blipFill>
            <a:blip r:embed="rId12" cstate="print"/>
            <a:srcRect b="68785"/>
            <a:stretch>
              <a:fillRect/>
            </a:stretch>
          </p:blipFill>
          <p:spPr bwMode="auto">
            <a:xfrm>
              <a:off x="4220" y="3095"/>
              <a:ext cx="7200" cy="1858"/>
            </a:xfrm>
            <a:prstGeom prst="rect">
              <a:avLst/>
            </a:prstGeom>
            <a:noFill/>
            <a:ln w="9525">
              <a:noFill/>
              <a:miter lim="800000"/>
              <a:headEnd/>
              <a:tailEnd/>
            </a:ln>
            <a:effectLst/>
          </p:spPr>
        </p:pic>
        <p:pic>
          <p:nvPicPr>
            <p:cNvPr id="917520" name="Picture 16"/>
            <p:cNvPicPr>
              <a:picLocks noChangeAspect="1" noChangeArrowheads="1"/>
            </p:cNvPicPr>
            <p:nvPr/>
          </p:nvPicPr>
          <p:blipFill>
            <a:blip r:embed="rId12" cstate="print"/>
            <a:srcRect t="35904" b="45415"/>
            <a:stretch>
              <a:fillRect/>
            </a:stretch>
          </p:blipFill>
          <p:spPr bwMode="auto">
            <a:xfrm>
              <a:off x="4405" y="5139"/>
              <a:ext cx="6831" cy="1113"/>
            </a:xfrm>
            <a:prstGeom prst="rect">
              <a:avLst/>
            </a:prstGeom>
            <a:noFill/>
            <a:ln w="9525">
              <a:noFill/>
              <a:miter lim="800000"/>
              <a:headEnd/>
              <a:tailEnd/>
            </a:ln>
            <a:effectLst/>
          </p:spPr>
        </p:pic>
        <p:pic>
          <p:nvPicPr>
            <p:cNvPr id="917521" name="Picture 17"/>
            <p:cNvPicPr>
              <a:picLocks noChangeAspect="1" noChangeArrowheads="1"/>
            </p:cNvPicPr>
            <p:nvPr/>
          </p:nvPicPr>
          <p:blipFill>
            <a:blip r:embed="rId12" cstate="print"/>
            <a:srcRect t="57727" b="21970"/>
            <a:stretch>
              <a:fillRect/>
            </a:stretch>
          </p:blipFill>
          <p:spPr bwMode="auto">
            <a:xfrm>
              <a:off x="4312" y="6439"/>
              <a:ext cx="7016" cy="1208"/>
            </a:xfrm>
            <a:prstGeom prst="rect">
              <a:avLst/>
            </a:prstGeom>
            <a:noFill/>
            <a:ln w="9525">
              <a:noFill/>
              <a:miter lim="800000"/>
              <a:headEnd/>
              <a:tailEnd/>
            </a:ln>
            <a:effectLst/>
          </p:spPr>
        </p:pic>
        <p:sp>
          <p:nvSpPr>
            <p:cNvPr id="917522" name="Rectangle 18"/>
            <p:cNvSpPr>
              <a:spLocks noChangeArrowheads="1"/>
            </p:cNvSpPr>
            <p:nvPr/>
          </p:nvSpPr>
          <p:spPr bwMode="auto">
            <a:xfrm>
              <a:off x="6213" y="7961"/>
              <a:ext cx="3279" cy="561"/>
            </a:xfrm>
            <a:prstGeom prst="rect">
              <a:avLst/>
            </a:prstGeom>
            <a:noFill/>
            <a:ln w="9525">
              <a:noFill/>
              <a:miter lim="800000"/>
              <a:headEnd/>
              <a:tailEnd/>
            </a:ln>
            <a:effectLst/>
          </p:spPr>
          <p:txBody>
            <a:bodyPr lIns="48390" tIns="24195" rIns="48390" bIns="24195">
              <a:spAutoFit/>
            </a:bodyPr>
            <a:lstStyle/>
            <a:p>
              <a:pPr algn="ctr" eaLnBrk="0" hangingPunct="0"/>
              <a:r>
                <a:rPr lang="en-US" sz="1700" b="1">
                  <a:solidFill>
                    <a:srgbClr val="081D58"/>
                  </a:solidFill>
                </a:rPr>
                <a:t>Safety - Health</a:t>
              </a:r>
              <a:endParaRPr lang="en-US" sz="1700" b="1">
                <a:solidFill>
                  <a:srgbClr val="000000"/>
                </a:solidFill>
              </a:endParaRPr>
            </a:p>
          </p:txBody>
        </p:sp>
        <p:sp>
          <p:nvSpPr>
            <p:cNvPr id="917523" name="Rectangle 19"/>
            <p:cNvSpPr>
              <a:spLocks noChangeArrowheads="1"/>
            </p:cNvSpPr>
            <p:nvPr/>
          </p:nvSpPr>
          <p:spPr bwMode="auto">
            <a:xfrm>
              <a:off x="6528" y="6795"/>
              <a:ext cx="2437" cy="535"/>
            </a:xfrm>
            <a:prstGeom prst="rect">
              <a:avLst/>
            </a:prstGeom>
            <a:noFill/>
            <a:ln w="9525">
              <a:noFill/>
              <a:miter lim="800000"/>
              <a:headEnd/>
              <a:tailEnd/>
            </a:ln>
            <a:effectLst/>
          </p:spPr>
          <p:txBody>
            <a:bodyPr wrap="none" lIns="48390" tIns="24195" rIns="48390" bIns="24195">
              <a:spAutoFit/>
            </a:bodyPr>
            <a:lstStyle/>
            <a:p>
              <a:pPr algn="ctr" eaLnBrk="0" hangingPunct="0"/>
              <a:r>
                <a:rPr lang="en-US" sz="1600" b="1" dirty="0">
                  <a:solidFill>
                    <a:srgbClr val="081D58"/>
                  </a:solidFill>
                </a:rPr>
                <a:t>Accessibility</a:t>
              </a:r>
              <a:endParaRPr lang="en-US" sz="1600" b="1" dirty="0">
                <a:solidFill>
                  <a:srgbClr val="000000"/>
                </a:solidFill>
              </a:endParaRPr>
            </a:p>
          </p:txBody>
        </p:sp>
        <p:sp>
          <p:nvSpPr>
            <p:cNvPr id="917524" name="Rectangle 20"/>
            <p:cNvSpPr>
              <a:spLocks noChangeArrowheads="1"/>
            </p:cNvSpPr>
            <p:nvPr/>
          </p:nvSpPr>
          <p:spPr bwMode="auto">
            <a:xfrm>
              <a:off x="5868" y="5090"/>
              <a:ext cx="3930" cy="1217"/>
            </a:xfrm>
            <a:prstGeom prst="rect">
              <a:avLst/>
            </a:prstGeom>
            <a:noFill/>
            <a:ln w="9525">
              <a:noFill/>
              <a:miter lim="800000"/>
              <a:headEnd/>
              <a:tailEnd/>
            </a:ln>
            <a:effectLst/>
          </p:spPr>
          <p:txBody>
            <a:bodyPr lIns="48390" tIns="24195" rIns="48390" bIns="24195">
              <a:spAutoFit/>
            </a:bodyPr>
            <a:lstStyle/>
            <a:p>
              <a:pPr algn="ctr" eaLnBrk="0" hangingPunct="0"/>
              <a:endParaRPr lang="en-US" sz="1200" b="1" dirty="0">
                <a:solidFill>
                  <a:srgbClr val="081D58"/>
                </a:solidFill>
              </a:endParaRPr>
            </a:p>
            <a:p>
              <a:pPr algn="ctr" eaLnBrk="0" hangingPunct="0"/>
              <a:r>
                <a:rPr lang="en-US" sz="1400" b="1" dirty="0">
                  <a:solidFill>
                    <a:srgbClr val="081D58"/>
                  </a:solidFill>
                </a:rPr>
                <a:t>Quality of </a:t>
              </a:r>
              <a:br>
                <a:rPr lang="en-US" sz="1400" b="1" dirty="0">
                  <a:solidFill>
                    <a:srgbClr val="081D58"/>
                  </a:solidFill>
                </a:rPr>
              </a:br>
              <a:r>
                <a:rPr lang="en-US" sz="1400" b="1" dirty="0">
                  <a:solidFill>
                    <a:srgbClr val="081D58"/>
                  </a:solidFill>
                </a:rPr>
                <a:t>the experience</a:t>
              </a:r>
            </a:p>
          </p:txBody>
        </p:sp>
        <p:sp>
          <p:nvSpPr>
            <p:cNvPr id="917525" name="Rectangle 21"/>
            <p:cNvSpPr>
              <a:spLocks noChangeArrowheads="1"/>
            </p:cNvSpPr>
            <p:nvPr/>
          </p:nvSpPr>
          <p:spPr bwMode="auto">
            <a:xfrm>
              <a:off x="6193" y="3392"/>
              <a:ext cx="3271" cy="1413"/>
            </a:xfrm>
            <a:prstGeom prst="rect">
              <a:avLst/>
            </a:prstGeom>
            <a:noFill/>
            <a:ln w="9525">
              <a:noFill/>
              <a:miter lim="800000"/>
              <a:headEnd/>
              <a:tailEnd/>
            </a:ln>
            <a:effectLst/>
          </p:spPr>
          <p:txBody>
            <a:bodyPr lIns="48390" tIns="24195" rIns="48390" bIns="24195"/>
            <a:lstStyle/>
            <a:p>
              <a:pPr algn="ctr" eaLnBrk="0" hangingPunct="0"/>
              <a:endParaRPr lang="en-US" sz="1100" b="1" dirty="0">
                <a:solidFill>
                  <a:srgbClr val="081D58"/>
                </a:solidFill>
              </a:endParaRPr>
            </a:p>
            <a:p>
              <a:pPr algn="ctr" eaLnBrk="0" hangingPunct="0"/>
              <a:r>
                <a:rPr lang="en-US" sz="1400" b="1" dirty="0">
                  <a:solidFill>
                    <a:srgbClr val="081D58"/>
                  </a:solidFill>
                </a:rPr>
                <a:t>Environmental</a:t>
              </a:r>
            </a:p>
            <a:p>
              <a:pPr algn="ctr" eaLnBrk="0" hangingPunct="0"/>
              <a:r>
                <a:rPr lang="en-US" sz="1400" b="1" dirty="0">
                  <a:solidFill>
                    <a:srgbClr val="081D58"/>
                  </a:solidFill>
                </a:rPr>
                <a:t>&amp; Cultural</a:t>
              </a:r>
            </a:p>
            <a:p>
              <a:pPr algn="ctr" eaLnBrk="0" hangingPunct="0"/>
              <a:r>
                <a:rPr lang="en-US" sz="1400" b="1" dirty="0">
                  <a:solidFill>
                    <a:srgbClr val="081D58"/>
                  </a:solidFill>
                </a:rPr>
                <a:t>Sustainability</a:t>
              </a:r>
              <a:endParaRPr lang="en-US" sz="1400" b="1" dirty="0">
                <a:solidFill>
                  <a:srgbClr val="000000"/>
                </a:solidFill>
              </a:endParaRPr>
            </a:p>
          </p:txBody>
        </p:sp>
        <p:sp>
          <p:nvSpPr>
            <p:cNvPr id="917526" name="Oval 22"/>
            <p:cNvSpPr>
              <a:spLocks noChangeArrowheads="1"/>
            </p:cNvSpPr>
            <p:nvPr/>
          </p:nvSpPr>
          <p:spPr bwMode="auto">
            <a:xfrm>
              <a:off x="9810" y="3970"/>
              <a:ext cx="4036" cy="1173"/>
            </a:xfrm>
            <a:prstGeom prst="ellipse">
              <a:avLst/>
            </a:prstGeom>
            <a:noFill/>
            <a:ln w="76200">
              <a:solidFill>
                <a:srgbClr val="000000"/>
              </a:solidFill>
              <a:round/>
              <a:headEnd/>
              <a:tailEnd/>
            </a:ln>
            <a:effectLst/>
          </p:spPr>
          <p:txBody>
            <a:bodyPr lIns="48390" tIns="24195" rIns="48390" bIns="24195" anchor="ctr">
              <a:spAutoFit/>
            </a:bodyPr>
            <a:lstStyle/>
            <a:p>
              <a:pPr algn="ctr" eaLnBrk="0" hangingPunct="0"/>
              <a:r>
                <a:rPr lang="en-US" sz="1200" b="1">
                  <a:solidFill>
                    <a:srgbClr val="000000"/>
                  </a:solidFill>
                  <a:effectLst>
                    <a:outerShdw blurRad="38100" dist="38100" dir="2700000" algn="tl">
                      <a:srgbClr val="C0C0C0"/>
                    </a:outerShdw>
                  </a:effectLst>
                  <a:latin typeface="Verdana" pitchFamily="34" charset="0"/>
                </a:rPr>
                <a:t>Acceptable price for value offered</a:t>
              </a:r>
            </a:p>
          </p:txBody>
        </p:sp>
        <p:sp>
          <p:nvSpPr>
            <p:cNvPr id="917527" name="Rectangle 23"/>
            <p:cNvSpPr>
              <a:spLocks noChangeArrowheads="1"/>
            </p:cNvSpPr>
            <p:nvPr/>
          </p:nvSpPr>
          <p:spPr bwMode="auto">
            <a:xfrm>
              <a:off x="4896" y="2013"/>
              <a:ext cx="6127" cy="1207"/>
            </a:xfrm>
            <a:prstGeom prst="rect">
              <a:avLst/>
            </a:prstGeom>
            <a:noFill/>
            <a:ln w="9525">
              <a:noFill/>
              <a:miter lim="800000"/>
              <a:headEnd/>
              <a:tailEnd/>
            </a:ln>
          </p:spPr>
          <p:txBody>
            <a:bodyPr lIns="48390" tIns="24195" rIns="48390" bIns="24195" anchor="ctr"/>
            <a:lstStyle/>
            <a:p>
              <a:pPr algn="ctr" eaLnBrk="0" hangingPunct="0"/>
              <a:endParaRPr lang="en-US" sz="2500">
                <a:solidFill>
                  <a:srgbClr val="000000"/>
                </a:solidFill>
              </a:endParaRPr>
            </a:p>
          </p:txBody>
        </p:sp>
        <p:sp>
          <p:nvSpPr>
            <p:cNvPr id="917528" name="Text Box 24"/>
            <p:cNvSpPr txBox="1">
              <a:spLocks noChangeArrowheads="1"/>
            </p:cNvSpPr>
            <p:nvPr/>
          </p:nvSpPr>
          <p:spPr bwMode="auto">
            <a:xfrm>
              <a:off x="10645" y="8979"/>
              <a:ext cx="3227" cy="337"/>
            </a:xfrm>
            <a:prstGeom prst="rect">
              <a:avLst/>
            </a:prstGeom>
            <a:noFill/>
            <a:ln w="9525">
              <a:noFill/>
              <a:miter lim="800000"/>
              <a:headEnd/>
              <a:tailEnd/>
            </a:ln>
          </p:spPr>
          <p:txBody>
            <a:bodyPr lIns="48390" tIns="24195" rIns="48390" bIns="24195">
              <a:spAutoFit/>
            </a:bodyPr>
            <a:lstStyle/>
            <a:p>
              <a:pPr algn="ctr" eaLnBrk="0" hangingPunct="0"/>
              <a:r>
                <a:rPr lang="en-US" sz="900">
                  <a:solidFill>
                    <a:srgbClr val="3333CC"/>
                  </a:solidFill>
                  <a:latin typeface="Times New Roman" pitchFamily="18" charset="0"/>
                </a:rPr>
                <a:t>Courtesy of Ariane Janer, Brazil</a:t>
              </a:r>
            </a:p>
          </p:txBody>
        </p:sp>
      </p:gr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917507">
                                            <p:txEl>
                                              <p:pRg st="0" end="0"/>
                                            </p:txEl>
                                          </p:spTgt>
                                        </p:tgtEl>
                                        <p:attrNameLst>
                                          <p:attrName>style.visibility</p:attrName>
                                        </p:attrNameLst>
                                      </p:cBhvr>
                                      <p:to>
                                        <p:strVal val="visible"/>
                                      </p:to>
                                    </p:set>
                                    <p:anim calcmode="lin" valueType="num">
                                      <p:cBhvr additive="base">
                                        <p:cTn id="7" dur="1000" fill="hold"/>
                                        <p:tgtEl>
                                          <p:spTgt spid="917507">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91750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7507"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336699">
            <a:alpha val="0"/>
          </a:srgbClr>
        </a:solidFill>
        <a:effectLst/>
      </p:bgPr>
    </p:bg>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a:xfrm>
            <a:off x="685800" y="762000"/>
            <a:ext cx="8458200" cy="1371600"/>
          </a:xfrm>
        </p:spPr>
        <p:txBody>
          <a:bodyPr/>
          <a:lstStyle/>
          <a:p>
            <a:r>
              <a:rPr lang="en-US" b="1">
                <a:solidFill>
                  <a:srgbClr val="00CC00"/>
                </a:solidFill>
                <a:latin typeface="Arial Unicode MS" pitchFamily="34" charset="-128"/>
              </a:rPr>
              <a:t>Ecotourism / Nature Tourism 	</a:t>
            </a:r>
            <a:r>
              <a:rPr lang="en-US" sz="3600" b="1">
                <a:solidFill>
                  <a:srgbClr val="00CC00"/>
                </a:solidFill>
                <a:latin typeface="Arial Unicode MS" pitchFamily="34" charset="-128"/>
              </a:rPr>
              <a:t>	</a:t>
            </a:r>
          </a:p>
        </p:txBody>
      </p:sp>
      <p:sp>
        <p:nvSpPr>
          <p:cNvPr id="193539" name="Rectangle 3"/>
          <p:cNvSpPr>
            <a:spLocks noChangeArrowheads="1"/>
          </p:cNvSpPr>
          <p:nvPr/>
        </p:nvSpPr>
        <p:spPr bwMode="auto">
          <a:xfrm>
            <a:off x="381000" y="5029200"/>
            <a:ext cx="5715000" cy="685800"/>
          </a:xfrm>
          <a:prstGeom prst="rect">
            <a:avLst/>
          </a:prstGeom>
          <a:noFill/>
          <a:ln w="9525">
            <a:noFill/>
            <a:miter lim="800000"/>
            <a:headEnd/>
            <a:tailEnd/>
          </a:ln>
          <a:effectLst/>
        </p:spPr>
        <p:txBody>
          <a:bodyPr anchor="b"/>
          <a:lstStyle/>
          <a:p>
            <a:pPr algn="ctr"/>
            <a:r>
              <a:rPr lang="en-US" sz="3200" b="1">
                <a:solidFill>
                  <a:schemeClr val="tx2"/>
                </a:solidFill>
                <a:latin typeface="Arial Unicode MS" pitchFamily="34" charset="-128"/>
              </a:rPr>
              <a:t>…than mass tourism</a:t>
            </a:r>
          </a:p>
        </p:txBody>
      </p:sp>
      <p:graphicFrame>
        <p:nvGraphicFramePr>
          <p:cNvPr id="193540" name="Object 4"/>
          <p:cNvGraphicFramePr>
            <a:graphicFrameLocks noChangeAspect="1"/>
          </p:cNvGraphicFramePr>
          <p:nvPr>
            <p:ph sz="quarter" idx="2"/>
          </p:nvPr>
        </p:nvGraphicFramePr>
        <p:xfrm>
          <a:off x="609600" y="2133600"/>
          <a:ext cx="3124200" cy="2189163"/>
        </p:xfrm>
        <a:graphic>
          <a:graphicData uri="http://schemas.openxmlformats.org/presentationml/2006/ole">
            <p:oleObj spid="_x0000_s34818" name="Slide" r:id="rId4" imgW="4572000" imgH="3429000" progId="PowerPoint.Slide.8">
              <p:embed/>
            </p:oleObj>
          </a:graphicData>
        </a:graphic>
      </p:graphicFrame>
      <p:pic>
        <p:nvPicPr>
          <p:cNvPr id="193541" name="Picture 5" descr="playa_N"/>
          <p:cNvPicPr>
            <a:picLocks noGrp="1" noChangeAspect="1" noChangeArrowheads="1"/>
          </p:cNvPicPr>
          <p:nvPr>
            <p:ph sz="quarter" idx="3"/>
          </p:nvPr>
        </p:nvPicPr>
        <p:blipFill>
          <a:blip r:embed="rId5" cstate="print"/>
          <a:srcRect/>
          <a:stretch>
            <a:fillRect/>
          </a:stretch>
        </p:blipFill>
        <p:spPr>
          <a:xfrm>
            <a:off x="5486400" y="4267200"/>
            <a:ext cx="3429000" cy="2271713"/>
          </a:xfrm>
          <a:noFill/>
          <a:ln/>
        </p:spPr>
      </p:pic>
      <p:sp>
        <p:nvSpPr>
          <p:cNvPr id="193542" name="Text Box 6"/>
          <p:cNvSpPr txBox="1">
            <a:spLocks noChangeArrowheads="1"/>
          </p:cNvSpPr>
          <p:nvPr/>
        </p:nvSpPr>
        <p:spPr bwMode="auto">
          <a:xfrm>
            <a:off x="3886200" y="2863850"/>
            <a:ext cx="4592638" cy="579438"/>
          </a:xfrm>
          <a:prstGeom prst="rect">
            <a:avLst/>
          </a:prstGeom>
          <a:noFill/>
          <a:ln w="9525">
            <a:noFill/>
            <a:miter lim="800000"/>
            <a:headEnd/>
            <a:tailEnd/>
          </a:ln>
          <a:effectLst/>
        </p:spPr>
        <p:txBody>
          <a:bodyPr wrap="none">
            <a:spAutoFit/>
          </a:bodyPr>
          <a:lstStyle/>
          <a:p>
            <a:r>
              <a:rPr lang="en-US" sz="3200" b="1">
                <a:solidFill>
                  <a:schemeClr val="tx2"/>
                </a:solidFill>
                <a:latin typeface="Arial Unicode MS" pitchFamily="34" charset="-128"/>
              </a:rPr>
              <a:t>...Growing 3 times faster</a:t>
            </a:r>
          </a:p>
        </p:txBody>
      </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93540"/>
                                        </p:tgtEl>
                                        <p:attrNameLst>
                                          <p:attrName>style.visibility</p:attrName>
                                        </p:attrNameLst>
                                      </p:cBhvr>
                                      <p:to>
                                        <p:strVal val="visible"/>
                                      </p:to>
                                    </p:set>
                                    <p:anim calcmode="lin" valueType="num">
                                      <p:cBhvr additive="base">
                                        <p:cTn id="7" dur="1000" fill="hold"/>
                                        <p:tgtEl>
                                          <p:spTgt spid="193540"/>
                                        </p:tgtEl>
                                        <p:attrNameLst>
                                          <p:attrName>ppt_x</p:attrName>
                                        </p:attrNameLst>
                                      </p:cBhvr>
                                      <p:tavLst>
                                        <p:tav tm="0">
                                          <p:val>
                                            <p:strVal val="0-#ppt_w/2"/>
                                          </p:val>
                                        </p:tav>
                                        <p:tav tm="100000">
                                          <p:val>
                                            <p:strVal val="#ppt_x"/>
                                          </p:val>
                                        </p:tav>
                                      </p:tavLst>
                                    </p:anim>
                                    <p:anim calcmode="lin" valueType="num">
                                      <p:cBhvr additive="base">
                                        <p:cTn id="8" dur="1000" fill="hold"/>
                                        <p:tgtEl>
                                          <p:spTgt spid="19354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193542"/>
                                        </p:tgtEl>
                                        <p:attrNameLst>
                                          <p:attrName>style.visibility</p:attrName>
                                        </p:attrNameLst>
                                      </p:cBhvr>
                                      <p:to>
                                        <p:strVal val="visible"/>
                                      </p:to>
                                    </p:set>
                                    <p:anim calcmode="lin" valueType="num">
                                      <p:cBhvr additive="base">
                                        <p:cTn id="12" dur="1000" fill="hold"/>
                                        <p:tgtEl>
                                          <p:spTgt spid="193542"/>
                                        </p:tgtEl>
                                        <p:attrNameLst>
                                          <p:attrName>ppt_x</p:attrName>
                                        </p:attrNameLst>
                                      </p:cBhvr>
                                      <p:tavLst>
                                        <p:tav tm="0">
                                          <p:val>
                                            <p:strVal val="#ppt_x"/>
                                          </p:val>
                                        </p:tav>
                                        <p:tav tm="100000">
                                          <p:val>
                                            <p:strVal val="#ppt_x"/>
                                          </p:val>
                                        </p:tav>
                                      </p:tavLst>
                                    </p:anim>
                                    <p:anim calcmode="lin" valueType="num">
                                      <p:cBhvr additive="base">
                                        <p:cTn id="13" dur="1000" fill="hold"/>
                                        <p:tgtEl>
                                          <p:spTgt spid="193542"/>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1" presetClass="entr" presetSubtype="0" fill="hold" grpId="0" nodeType="afterEffect">
                                  <p:stCondLst>
                                    <p:cond delay="500"/>
                                  </p:stCondLst>
                                  <p:childTnLst>
                                    <p:set>
                                      <p:cBhvr>
                                        <p:cTn id="16" dur="1" fill="hold">
                                          <p:stCondLst>
                                            <p:cond delay="0"/>
                                          </p:stCondLst>
                                        </p:cTn>
                                        <p:tgtEl>
                                          <p:spTgt spid="193539">
                                            <p:txEl>
                                              <p:pRg st="0" end="0"/>
                                            </p:txEl>
                                          </p:spTgt>
                                        </p:tgtEl>
                                        <p:attrNameLst>
                                          <p:attrName>style.visibility</p:attrName>
                                        </p:attrNameLst>
                                      </p:cBhvr>
                                      <p:to>
                                        <p:strVal val="visible"/>
                                      </p:to>
                                    </p:set>
                                  </p:childTnLst>
                                </p:cTn>
                              </p:par>
                            </p:childTnLst>
                          </p:cTn>
                        </p:par>
                        <p:par>
                          <p:cTn id="17" fill="hold">
                            <p:stCondLst>
                              <p:cond delay="2500"/>
                            </p:stCondLst>
                            <p:childTnLst>
                              <p:par>
                                <p:cTn id="18" presetID="2" presetClass="entr" presetSubtype="4" fill="hold" grpId="1" nodeType="afterEffect">
                                  <p:stCondLst>
                                    <p:cond delay="0"/>
                                  </p:stCondLst>
                                  <p:childTnLst>
                                    <p:set>
                                      <p:cBhvr>
                                        <p:cTn id="19" dur="1" fill="hold">
                                          <p:stCondLst>
                                            <p:cond delay="0"/>
                                          </p:stCondLst>
                                        </p:cTn>
                                        <p:tgtEl>
                                          <p:spTgt spid="193539">
                                            <p:txEl>
                                              <p:pRg st="0" end="0"/>
                                            </p:txEl>
                                          </p:spTgt>
                                        </p:tgtEl>
                                        <p:attrNameLst>
                                          <p:attrName>style.visibility</p:attrName>
                                        </p:attrNameLst>
                                      </p:cBhvr>
                                      <p:to>
                                        <p:strVal val="visible"/>
                                      </p:to>
                                    </p:set>
                                    <p:anim calcmode="lin" valueType="num">
                                      <p:cBhvr additive="base">
                                        <p:cTn id="20" dur="1000" fill="hold"/>
                                        <p:tgtEl>
                                          <p:spTgt spid="193539">
                                            <p:txEl>
                                              <p:pRg st="0" end="0"/>
                                            </p:txEl>
                                          </p:spTgt>
                                        </p:tgtEl>
                                        <p:attrNameLst>
                                          <p:attrName>ppt_x</p:attrName>
                                        </p:attrNameLst>
                                      </p:cBhvr>
                                      <p:tavLst>
                                        <p:tav tm="0">
                                          <p:val>
                                            <p:strVal val="#ppt_x"/>
                                          </p:val>
                                        </p:tav>
                                        <p:tav tm="100000">
                                          <p:val>
                                            <p:strVal val="#ppt_x"/>
                                          </p:val>
                                        </p:tav>
                                      </p:tavLst>
                                    </p:anim>
                                    <p:anim calcmode="lin" valueType="num">
                                      <p:cBhvr additive="base">
                                        <p:cTn id="21" dur="1000" fill="hold"/>
                                        <p:tgtEl>
                                          <p:spTgt spid="193539">
                                            <p:txEl>
                                              <p:pRg st="0" end="0"/>
                                            </p:txEl>
                                          </p:spTgt>
                                        </p:tgtEl>
                                        <p:attrNameLst>
                                          <p:attrName>ppt_y</p:attrName>
                                        </p:attrNameLst>
                                      </p:cBhvr>
                                      <p:tavLst>
                                        <p:tav tm="0">
                                          <p:val>
                                            <p:strVal val="1+#ppt_h/2"/>
                                          </p:val>
                                        </p:tav>
                                        <p:tav tm="100000">
                                          <p:val>
                                            <p:strVal val="#ppt_y"/>
                                          </p:val>
                                        </p:tav>
                                      </p:tavLst>
                                    </p:anim>
                                  </p:childTnLst>
                                </p:cTn>
                              </p:par>
                            </p:childTnLst>
                          </p:cTn>
                        </p:par>
                        <p:par>
                          <p:cTn id="22" fill="hold">
                            <p:stCondLst>
                              <p:cond delay="3500"/>
                            </p:stCondLst>
                            <p:childTnLst>
                              <p:par>
                                <p:cTn id="23" presetID="2" presetClass="entr" presetSubtype="2" fill="hold" nodeType="afterEffect">
                                  <p:stCondLst>
                                    <p:cond delay="0"/>
                                  </p:stCondLst>
                                  <p:childTnLst>
                                    <p:set>
                                      <p:cBhvr>
                                        <p:cTn id="24" dur="1" fill="hold">
                                          <p:stCondLst>
                                            <p:cond delay="0"/>
                                          </p:stCondLst>
                                        </p:cTn>
                                        <p:tgtEl>
                                          <p:spTgt spid="193541"/>
                                        </p:tgtEl>
                                        <p:attrNameLst>
                                          <p:attrName>style.visibility</p:attrName>
                                        </p:attrNameLst>
                                      </p:cBhvr>
                                      <p:to>
                                        <p:strVal val="visible"/>
                                      </p:to>
                                    </p:set>
                                    <p:anim calcmode="lin" valueType="num">
                                      <p:cBhvr additive="base">
                                        <p:cTn id="25" dur="1000" fill="hold"/>
                                        <p:tgtEl>
                                          <p:spTgt spid="193541"/>
                                        </p:tgtEl>
                                        <p:attrNameLst>
                                          <p:attrName>ppt_x</p:attrName>
                                        </p:attrNameLst>
                                      </p:cBhvr>
                                      <p:tavLst>
                                        <p:tav tm="0">
                                          <p:val>
                                            <p:strVal val="1+#ppt_w/2"/>
                                          </p:val>
                                        </p:tav>
                                        <p:tav tm="100000">
                                          <p:val>
                                            <p:strVal val="#ppt_x"/>
                                          </p:val>
                                        </p:tav>
                                      </p:tavLst>
                                    </p:anim>
                                    <p:anim calcmode="lin" valueType="num">
                                      <p:cBhvr additive="base">
                                        <p:cTn id="26" dur="1000" fill="hold"/>
                                        <p:tgtEl>
                                          <p:spTgt spid="1935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539" grpId="0" build="allAtOnce"/>
      <p:bldP spid="193539" grpId="1" build="allAtOnce"/>
      <p:bldP spid="193542" grpId="0"/>
    </p:bld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bg>
      <p:bgPr>
        <a:solidFill>
          <a:srgbClr val="336699">
            <a:alpha val="0"/>
          </a:srgbClr>
        </a:solidFill>
        <a:effectLst/>
      </p:bgPr>
    </p:bg>
    <p:spTree>
      <p:nvGrpSpPr>
        <p:cNvPr id="1" name=""/>
        <p:cNvGrpSpPr/>
        <p:nvPr/>
      </p:nvGrpSpPr>
      <p:grpSpPr>
        <a:xfrm>
          <a:off x="0" y="0"/>
          <a:ext cx="0" cy="0"/>
          <a:chOff x="0" y="0"/>
          <a:chExt cx="0" cy="0"/>
        </a:xfrm>
      </p:grpSpPr>
      <p:sp>
        <p:nvSpPr>
          <p:cNvPr id="293890" name="Rectangle 2"/>
          <p:cNvSpPr>
            <a:spLocks noGrp="1" noChangeArrowheads="1"/>
          </p:cNvSpPr>
          <p:nvPr>
            <p:ph type="title"/>
          </p:nvPr>
        </p:nvSpPr>
        <p:spPr>
          <a:xfrm>
            <a:off x="990600" y="152400"/>
            <a:ext cx="7772400" cy="1752600"/>
          </a:xfrm>
          <a:noFill/>
          <a:ln/>
          <a:effectLst>
            <a:outerShdw dist="35921" dir="2700000" algn="ctr" rotWithShape="0">
              <a:schemeClr val="tx1"/>
            </a:outerShdw>
          </a:effectLst>
        </p:spPr>
        <p:txBody>
          <a:bodyPr/>
          <a:lstStyle/>
          <a:p>
            <a:r>
              <a:rPr lang="en-US" sz="3200" b="1">
                <a:solidFill>
                  <a:schemeClr val="folHlink"/>
                </a:solidFill>
                <a:latin typeface="Arial Unicode MS" pitchFamily="34" charset="-128"/>
              </a:rPr>
              <a:t>Nature/Ecotourism Outperforms </a:t>
            </a:r>
            <a:br>
              <a:rPr lang="en-US" sz="3200" b="1">
                <a:solidFill>
                  <a:schemeClr val="folHlink"/>
                </a:solidFill>
                <a:latin typeface="Arial Unicode MS" pitchFamily="34" charset="-128"/>
              </a:rPr>
            </a:br>
            <a:r>
              <a:rPr lang="en-US" sz="3200" b="1">
                <a:solidFill>
                  <a:schemeClr val="folHlink"/>
                </a:solidFill>
                <a:latin typeface="Arial Unicode MS" pitchFamily="34" charset="-128"/>
              </a:rPr>
              <a:t>Sun &amp; Sand Market</a:t>
            </a:r>
          </a:p>
        </p:txBody>
      </p:sp>
      <p:graphicFrame>
        <p:nvGraphicFramePr>
          <p:cNvPr id="293891" name="Object 3"/>
          <p:cNvGraphicFramePr>
            <a:graphicFrameLocks noChangeAspect="1"/>
          </p:cNvGraphicFramePr>
          <p:nvPr>
            <p:ph type="body" idx="1"/>
          </p:nvPr>
        </p:nvGraphicFramePr>
        <p:xfrm>
          <a:off x="1676400" y="1981200"/>
          <a:ext cx="6470650" cy="4113213"/>
        </p:xfrm>
        <a:graphic>
          <a:graphicData uri="http://schemas.openxmlformats.org/presentationml/2006/ole">
            <p:oleObj spid="_x0000_s33794" name="Microsoft Graph Chart" r:id="rId4" imgW="6381649" imgH="4057606" progId="MSGraph.Chart.8">
              <p:embed followColorScheme="full"/>
            </p:oleObj>
          </a:graphicData>
        </a:graphic>
      </p:graphicFrame>
      <p:sp>
        <p:nvSpPr>
          <p:cNvPr id="293892" name="Text Box 4"/>
          <p:cNvSpPr txBox="1">
            <a:spLocks noChangeArrowheads="1"/>
          </p:cNvSpPr>
          <p:nvPr/>
        </p:nvSpPr>
        <p:spPr bwMode="auto">
          <a:xfrm>
            <a:off x="838200" y="3098800"/>
            <a:ext cx="1233488" cy="336550"/>
          </a:xfrm>
          <a:prstGeom prst="rect">
            <a:avLst/>
          </a:prstGeom>
          <a:noFill/>
          <a:ln w="9525">
            <a:noFill/>
            <a:miter lim="800000"/>
            <a:headEnd/>
            <a:tailEnd/>
          </a:ln>
          <a:effectLst/>
        </p:spPr>
        <p:txBody>
          <a:bodyPr wrap="none">
            <a:spAutoFit/>
          </a:bodyPr>
          <a:lstStyle/>
          <a:p>
            <a:pPr eaLnBrk="0" hangingPunct="0"/>
            <a:r>
              <a:rPr lang="en-US" sz="1600">
                <a:latin typeface="Arial Black" pitchFamily="34" charset="0"/>
              </a:rPr>
              <a:t>% growth</a:t>
            </a:r>
            <a:endParaRPr lang="en-US" sz="2000">
              <a:latin typeface="Arial Black" pitchFamily="34" charset="0"/>
            </a:endParaRPr>
          </a:p>
        </p:txBody>
      </p:sp>
      <p:sp>
        <p:nvSpPr>
          <p:cNvPr id="293893" name="Text Box 5"/>
          <p:cNvSpPr txBox="1">
            <a:spLocks noChangeArrowheads="1"/>
          </p:cNvSpPr>
          <p:nvPr/>
        </p:nvSpPr>
        <p:spPr bwMode="auto">
          <a:xfrm>
            <a:off x="2819400" y="5765800"/>
            <a:ext cx="3578225" cy="336550"/>
          </a:xfrm>
          <a:prstGeom prst="rect">
            <a:avLst/>
          </a:prstGeom>
          <a:noFill/>
          <a:ln w="9525">
            <a:noFill/>
            <a:miter lim="800000"/>
            <a:headEnd/>
            <a:tailEnd/>
          </a:ln>
          <a:effectLst/>
        </p:spPr>
        <p:txBody>
          <a:bodyPr wrap="none">
            <a:spAutoFit/>
          </a:bodyPr>
          <a:lstStyle/>
          <a:p>
            <a:pPr eaLnBrk="0" hangingPunct="0"/>
            <a:r>
              <a:rPr lang="en-US" sz="1600">
                <a:latin typeface="Arial Black" pitchFamily="34" charset="0"/>
              </a:rPr>
              <a:t>Projected growth rates (years)</a:t>
            </a:r>
            <a:endParaRPr lang="en-US" sz="2000">
              <a:latin typeface="Arial Black" pitchFamily="34" charset="0"/>
            </a:endParaRPr>
          </a:p>
        </p:txBody>
      </p:sp>
      <p:sp>
        <p:nvSpPr>
          <p:cNvPr id="293894" name="Text Box 6"/>
          <p:cNvSpPr txBox="1">
            <a:spLocks noChangeArrowheads="1"/>
          </p:cNvSpPr>
          <p:nvPr/>
        </p:nvSpPr>
        <p:spPr bwMode="auto">
          <a:xfrm>
            <a:off x="7543800" y="6172200"/>
            <a:ext cx="874713" cy="304800"/>
          </a:xfrm>
          <a:prstGeom prst="rect">
            <a:avLst/>
          </a:prstGeom>
          <a:noFill/>
          <a:ln w="9525">
            <a:noFill/>
            <a:miter lim="800000"/>
            <a:headEnd/>
            <a:tailEnd/>
          </a:ln>
          <a:effectLst/>
        </p:spPr>
        <p:txBody>
          <a:bodyPr wrap="none">
            <a:spAutoFit/>
          </a:bodyPr>
          <a:lstStyle/>
          <a:p>
            <a:pPr eaLnBrk="0" hangingPunct="0"/>
            <a:r>
              <a:rPr lang="en-US" sz="1400">
                <a:latin typeface="Haettenschweiler" pitchFamily="34" charset="0"/>
              </a:rPr>
              <a:t>Source: TIES</a:t>
            </a:r>
            <a:r>
              <a:rPr lang="en-US" sz="1200">
                <a:latin typeface="Haettenschweiler" pitchFamily="34" charset="0"/>
              </a:rPr>
              <a:t> </a:t>
            </a:r>
          </a:p>
        </p:txBody>
      </p:sp>
    </p:spTree>
  </p:cSld>
  <p:clrMapOvr>
    <a:masterClrMapping/>
  </p:clrMapOvr>
  <p:transition spd="slow">
    <p:pull dir="rd"/>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336699">
            <a:alpha val="0"/>
          </a:srgbClr>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normAutofit fontScale="90000"/>
          </a:bodyPr>
          <a:lstStyle/>
          <a:p>
            <a:pPr algn="l"/>
            <a:r>
              <a:rPr lang="en-US" sz="4000" b="1">
                <a:solidFill>
                  <a:srgbClr val="009900"/>
                </a:solidFill>
              </a:rPr>
              <a:t>            </a:t>
            </a:r>
            <a:r>
              <a:rPr lang="en-US" sz="3600" b="1">
                <a:solidFill>
                  <a:srgbClr val="009900"/>
                </a:solidFill>
              </a:rPr>
              <a:t>Consumer Demand</a:t>
            </a:r>
            <a:r>
              <a:rPr lang="en-US" sz="4000" b="1">
                <a:solidFill>
                  <a:srgbClr val="009900"/>
                </a:solidFill>
              </a:rPr>
              <a:t/>
            </a:r>
            <a:br>
              <a:rPr lang="en-US" sz="4000" b="1">
                <a:solidFill>
                  <a:srgbClr val="009900"/>
                </a:solidFill>
              </a:rPr>
            </a:br>
            <a:endParaRPr lang="en-US" sz="4000" b="1">
              <a:solidFill>
                <a:srgbClr val="009900"/>
              </a:solidFill>
            </a:endParaRPr>
          </a:p>
        </p:txBody>
      </p:sp>
      <p:sp>
        <p:nvSpPr>
          <p:cNvPr id="106499" name="Rectangle 3"/>
          <p:cNvSpPr>
            <a:spLocks noGrp="1" noChangeArrowheads="1"/>
          </p:cNvSpPr>
          <p:nvPr>
            <p:ph type="body" idx="1"/>
          </p:nvPr>
        </p:nvSpPr>
        <p:spPr>
          <a:xfrm>
            <a:off x="457200" y="1371600"/>
            <a:ext cx="8229600" cy="4754563"/>
          </a:xfrm>
        </p:spPr>
        <p:txBody>
          <a:bodyPr/>
          <a:lstStyle/>
          <a:p>
            <a:r>
              <a:rPr lang="en-US" sz="2400"/>
              <a:t>About 13% (18.6m) U.S. outbound travelers can be regarded as ecotourists. </a:t>
            </a:r>
            <a:r>
              <a:rPr lang="en-US" sz="1200" b="1"/>
              <a:t>(Dept. of Commerce)</a:t>
            </a:r>
          </a:p>
          <a:p>
            <a:r>
              <a:rPr lang="en-US" sz="2400"/>
              <a:t>Ecotourism in U.S. estimated to be $77 billion market and represents 5% of overall U.S. travel market. </a:t>
            </a:r>
            <a:r>
              <a:rPr lang="en-US" sz="1200" b="1"/>
              <a:t>(LOHAS)</a:t>
            </a:r>
          </a:p>
          <a:p>
            <a:r>
              <a:rPr lang="en-US" sz="2400"/>
              <a:t>More than 75% say their travel should not damage environment; 38% willing to pay more. </a:t>
            </a:r>
            <a:r>
              <a:rPr lang="en-US" sz="1200" b="1"/>
              <a:t>(TIA/NGT)</a:t>
            </a:r>
          </a:p>
          <a:p>
            <a:r>
              <a:rPr lang="en-US" sz="2400"/>
              <a:t>80% (118 million) have included historic or cultural activity while traveling.</a:t>
            </a:r>
            <a:r>
              <a:rPr lang="en-US" sz="2400" b="1"/>
              <a:t> </a:t>
            </a:r>
            <a:r>
              <a:rPr lang="en-US" sz="1200" b="1"/>
              <a:t>(TIA)</a:t>
            </a:r>
          </a:p>
          <a:p>
            <a:r>
              <a:rPr lang="en-US" sz="2400"/>
              <a:t>In U.S., 80% of tourists say they want hotels they chose to not damage the environment is important, </a:t>
            </a:r>
            <a:r>
              <a:rPr lang="en-US" sz="2400" i="1"/>
              <a:t>but</a:t>
            </a:r>
            <a:r>
              <a:rPr lang="en-US" sz="2400"/>
              <a:t> </a:t>
            </a:r>
            <a:r>
              <a:rPr lang="en-US" sz="2400" i="1"/>
              <a:t>only 14%</a:t>
            </a:r>
            <a:r>
              <a:rPr lang="en-US" sz="2400"/>
              <a:t> ask if hotel has environmental policy</a:t>
            </a:r>
            <a:r>
              <a:rPr lang="en-US" sz="2800"/>
              <a:t>. </a:t>
            </a:r>
            <a:r>
              <a:rPr lang="en-US" sz="1200" b="1"/>
              <a:t>(IHEI)</a:t>
            </a:r>
            <a:r>
              <a:rPr lang="en-US" sz="2800"/>
              <a:t>  </a:t>
            </a:r>
          </a:p>
        </p:txBody>
      </p:sp>
      <p:graphicFrame>
        <p:nvGraphicFramePr>
          <p:cNvPr id="106500" name="Object 4"/>
          <p:cNvGraphicFramePr>
            <a:graphicFrameLocks noChangeAspect="1"/>
          </p:cNvGraphicFramePr>
          <p:nvPr>
            <p:ph idx="4294967295"/>
          </p:nvPr>
        </p:nvGraphicFramePr>
        <p:xfrm>
          <a:off x="0" y="5861050"/>
          <a:ext cx="9144000" cy="996950"/>
        </p:xfrm>
        <a:graphic>
          <a:graphicData uri="http://schemas.openxmlformats.org/presentationml/2006/ole">
            <p:oleObj spid="_x0000_s39938" name="Image" r:id="rId3" imgW="11436640" imgH="1385104" progId="">
              <p:embed/>
            </p:oleObj>
          </a:graphicData>
        </a:graphic>
      </p:graphicFrame>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6499">
                                            <p:txEl>
                                              <p:pRg st="0" end="0"/>
                                            </p:txEl>
                                          </p:spTgt>
                                        </p:tgtEl>
                                        <p:attrNameLst>
                                          <p:attrName>style.visibility</p:attrName>
                                        </p:attrNameLst>
                                      </p:cBhvr>
                                      <p:to>
                                        <p:strVal val="visible"/>
                                      </p:to>
                                    </p:set>
                                    <p:anim calcmode="lin" valueType="num">
                                      <p:cBhvr additive="base">
                                        <p:cTn id="7" dur="1000" fill="hold"/>
                                        <p:tgtEl>
                                          <p:spTgt spid="106499">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10649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6499">
                                            <p:txEl>
                                              <p:pRg st="1" end="1"/>
                                            </p:txEl>
                                          </p:spTgt>
                                        </p:tgtEl>
                                        <p:attrNameLst>
                                          <p:attrName>style.visibility</p:attrName>
                                        </p:attrNameLst>
                                      </p:cBhvr>
                                      <p:to>
                                        <p:strVal val="visible"/>
                                      </p:to>
                                    </p:set>
                                    <p:anim calcmode="lin" valueType="num">
                                      <p:cBhvr additive="base">
                                        <p:cTn id="13" dur="1000" fill="hold"/>
                                        <p:tgtEl>
                                          <p:spTgt spid="106499">
                                            <p:txEl>
                                              <p:pRg st="1" end="1"/>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10649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6499">
                                            <p:txEl>
                                              <p:pRg st="2" end="2"/>
                                            </p:txEl>
                                          </p:spTgt>
                                        </p:tgtEl>
                                        <p:attrNameLst>
                                          <p:attrName>style.visibility</p:attrName>
                                        </p:attrNameLst>
                                      </p:cBhvr>
                                      <p:to>
                                        <p:strVal val="visible"/>
                                      </p:to>
                                    </p:set>
                                    <p:anim calcmode="lin" valueType="num">
                                      <p:cBhvr additive="base">
                                        <p:cTn id="19" dur="1000" fill="hold"/>
                                        <p:tgtEl>
                                          <p:spTgt spid="106499">
                                            <p:txEl>
                                              <p:pRg st="2" end="2"/>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10649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6499">
                                            <p:txEl>
                                              <p:pRg st="3" end="3"/>
                                            </p:txEl>
                                          </p:spTgt>
                                        </p:tgtEl>
                                        <p:attrNameLst>
                                          <p:attrName>style.visibility</p:attrName>
                                        </p:attrNameLst>
                                      </p:cBhvr>
                                      <p:to>
                                        <p:strVal val="visible"/>
                                      </p:to>
                                    </p:set>
                                    <p:anim calcmode="lin" valueType="num">
                                      <p:cBhvr additive="base">
                                        <p:cTn id="25" dur="1000" fill="hold"/>
                                        <p:tgtEl>
                                          <p:spTgt spid="106499">
                                            <p:txEl>
                                              <p:pRg st="3" end="3"/>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10649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6499">
                                            <p:txEl>
                                              <p:pRg st="4" end="4"/>
                                            </p:txEl>
                                          </p:spTgt>
                                        </p:tgtEl>
                                        <p:attrNameLst>
                                          <p:attrName>style.visibility</p:attrName>
                                        </p:attrNameLst>
                                      </p:cBhvr>
                                      <p:to>
                                        <p:strVal val="visible"/>
                                      </p:to>
                                    </p:set>
                                    <p:anim calcmode="lin" valueType="num">
                                      <p:cBhvr additive="base">
                                        <p:cTn id="31" dur="1000" fill="hold"/>
                                        <p:tgtEl>
                                          <p:spTgt spid="106499">
                                            <p:txEl>
                                              <p:pRg st="4" end="4"/>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10649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9"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336699">
            <a:alpha val="0"/>
          </a:srgbClr>
        </a:solidFill>
        <a:effectLst/>
      </p:bgPr>
    </p:bg>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p:txBody>
          <a:bodyPr>
            <a:normAutofit fontScale="90000"/>
          </a:bodyPr>
          <a:lstStyle/>
          <a:p>
            <a:r>
              <a:rPr lang="en-US" sz="4000" b="1" dirty="0">
                <a:solidFill>
                  <a:srgbClr val="009900"/>
                </a:solidFill>
              </a:rPr>
              <a:t> </a:t>
            </a:r>
            <a:br>
              <a:rPr lang="en-US" sz="4000" b="1" dirty="0">
                <a:solidFill>
                  <a:srgbClr val="009900"/>
                </a:solidFill>
              </a:rPr>
            </a:br>
            <a:r>
              <a:rPr lang="en-US" b="1" dirty="0">
                <a:solidFill>
                  <a:srgbClr val="009900"/>
                </a:solidFill>
              </a:rPr>
              <a:t> Consumer Demand: Global</a:t>
            </a:r>
            <a:br>
              <a:rPr lang="en-US" b="1" dirty="0">
                <a:solidFill>
                  <a:srgbClr val="009900"/>
                </a:solidFill>
              </a:rPr>
            </a:br>
            <a:endParaRPr lang="en-US" b="1" dirty="0">
              <a:solidFill>
                <a:srgbClr val="009900"/>
              </a:solidFill>
            </a:endParaRPr>
          </a:p>
        </p:txBody>
      </p:sp>
      <p:sp>
        <p:nvSpPr>
          <p:cNvPr id="191491" name="Rectangle 3"/>
          <p:cNvSpPr>
            <a:spLocks noGrp="1" noChangeArrowheads="1"/>
          </p:cNvSpPr>
          <p:nvPr>
            <p:ph type="body" idx="1"/>
          </p:nvPr>
        </p:nvSpPr>
        <p:spPr>
          <a:xfrm>
            <a:off x="457200" y="1676400"/>
            <a:ext cx="8229600" cy="4449763"/>
          </a:xfrm>
        </p:spPr>
        <p:txBody>
          <a:bodyPr/>
          <a:lstStyle/>
          <a:p>
            <a:r>
              <a:rPr lang="en-US" b="1" dirty="0">
                <a:latin typeface="Arial Unicode MS" pitchFamily="34" charset="-128"/>
              </a:rPr>
              <a:t>Tourists</a:t>
            </a:r>
            <a:r>
              <a:rPr lang="en-US" dirty="0">
                <a:latin typeface="Arial Unicode MS" pitchFamily="34" charset="-128"/>
              </a:rPr>
              <a:t>: ¾ say their travel should not damage environment.</a:t>
            </a:r>
          </a:p>
          <a:p>
            <a:r>
              <a:rPr lang="en-US" b="1" dirty="0">
                <a:latin typeface="Arial Unicode MS" pitchFamily="34" charset="-128"/>
              </a:rPr>
              <a:t>Tourists</a:t>
            </a:r>
            <a:r>
              <a:rPr lang="en-US" dirty="0">
                <a:latin typeface="Arial Unicode MS" pitchFamily="34" charset="-128"/>
              </a:rPr>
              <a:t>: majority say they want to learn about customs, geography, culture.</a:t>
            </a:r>
          </a:p>
          <a:p>
            <a:r>
              <a:rPr lang="en-US" b="1" dirty="0">
                <a:latin typeface="Arial Unicode MS" pitchFamily="34" charset="-128"/>
              </a:rPr>
              <a:t>Tourists</a:t>
            </a:r>
            <a:r>
              <a:rPr lang="en-US" dirty="0">
                <a:latin typeface="Arial Unicode MS" pitchFamily="34" charset="-128"/>
              </a:rPr>
              <a:t>: At least 1/3 say they are willing  </a:t>
            </a:r>
            <a:r>
              <a:rPr lang="en-US" i="1" dirty="0">
                <a:latin typeface="Arial Unicode MS" pitchFamily="34" charset="-128"/>
              </a:rPr>
              <a:t>pay more </a:t>
            </a:r>
            <a:r>
              <a:rPr lang="en-US" dirty="0">
                <a:latin typeface="Arial Unicode MS" pitchFamily="34" charset="-128"/>
              </a:rPr>
              <a:t>to companies that benefit local communities and conservation.</a:t>
            </a:r>
          </a:p>
          <a:p>
            <a:endParaRPr lang="en-US" sz="3600" dirty="0">
              <a:latin typeface="Arial Unicode MS" pitchFamily="34" charset="-128"/>
            </a:endParaRPr>
          </a:p>
        </p:txBody>
      </p:sp>
      <p:graphicFrame>
        <p:nvGraphicFramePr>
          <p:cNvPr id="191492" name="Object 4"/>
          <p:cNvGraphicFramePr>
            <a:graphicFrameLocks noChangeAspect="1"/>
          </p:cNvGraphicFramePr>
          <p:nvPr>
            <p:ph idx="4294967295"/>
          </p:nvPr>
        </p:nvGraphicFramePr>
        <p:xfrm>
          <a:off x="0" y="5861050"/>
          <a:ext cx="9144000" cy="996950"/>
        </p:xfrm>
        <a:graphic>
          <a:graphicData uri="http://schemas.openxmlformats.org/presentationml/2006/ole">
            <p:oleObj spid="_x0000_s35842" name="Image" r:id="rId4" imgW="11436640" imgH="1385104" progId="">
              <p:embed/>
            </p:oleObj>
          </a:graphicData>
        </a:graphic>
      </p:graphicFrame>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1491">
                                            <p:txEl>
                                              <p:pRg st="0" end="0"/>
                                            </p:txEl>
                                          </p:spTgt>
                                        </p:tgtEl>
                                        <p:attrNameLst>
                                          <p:attrName>style.visibility</p:attrName>
                                        </p:attrNameLst>
                                      </p:cBhvr>
                                      <p:to>
                                        <p:strVal val="visible"/>
                                      </p:to>
                                    </p:set>
                                    <p:anim calcmode="lin" valueType="num">
                                      <p:cBhvr additive="base">
                                        <p:cTn id="7" dur="1000" fill="hold"/>
                                        <p:tgtEl>
                                          <p:spTgt spid="191491">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1914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1491">
                                            <p:txEl>
                                              <p:pRg st="1" end="1"/>
                                            </p:txEl>
                                          </p:spTgt>
                                        </p:tgtEl>
                                        <p:attrNameLst>
                                          <p:attrName>style.visibility</p:attrName>
                                        </p:attrNameLst>
                                      </p:cBhvr>
                                      <p:to>
                                        <p:strVal val="visible"/>
                                      </p:to>
                                    </p:set>
                                    <p:anim calcmode="lin" valueType="num">
                                      <p:cBhvr additive="base">
                                        <p:cTn id="13" dur="1000" fill="hold"/>
                                        <p:tgtEl>
                                          <p:spTgt spid="191491">
                                            <p:txEl>
                                              <p:pRg st="1" end="1"/>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1914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1491">
                                            <p:txEl>
                                              <p:pRg st="2" end="2"/>
                                            </p:txEl>
                                          </p:spTgt>
                                        </p:tgtEl>
                                        <p:attrNameLst>
                                          <p:attrName>style.visibility</p:attrName>
                                        </p:attrNameLst>
                                      </p:cBhvr>
                                      <p:to>
                                        <p:strVal val="visible"/>
                                      </p:to>
                                    </p:set>
                                    <p:anim calcmode="lin" valueType="num">
                                      <p:cBhvr additive="base">
                                        <p:cTn id="19" dur="1000" fill="hold"/>
                                        <p:tgtEl>
                                          <p:spTgt spid="191491">
                                            <p:txEl>
                                              <p:pRg st="2" end="2"/>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19149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1"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336699">
            <a:alpha val="0"/>
          </a:srgbClr>
        </a:solidFill>
        <a:effectLst/>
      </p:bgPr>
    </p:bg>
    <p:spTree>
      <p:nvGrpSpPr>
        <p:cNvPr id="1" name=""/>
        <p:cNvGrpSpPr/>
        <p:nvPr/>
      </p:nvGrpSpPr>
      <p:grpSpPr>
        <a:xfrm>
          <a:off x="0" y="0"/>
          <a:ext cx="0" cy="0"/>
          <a:chOff x="0" y="0"/>
          <a:chExt cx="0" cy="0"/>
        </a:xfrm>
      </p:grpSpPr>
      <p:sp>
        <p:nvSpPr>
          <p:cNvPr id="921602" name="Rectangle 2"/>
          <p:cNvSpPr>
            <a:spLocks noGrp="1" noChangeArrowheads="1"/>
          </p:cNvSpPr>
          <p:nvPr>
            <p:ph type="title"/>
          </p:nvPr>
        </p:nvSpPr>
        <p:spPr/>
        <p:txBody>
          <a:bodyPr/>
          <a:lstStyle/>
          <a:p>
            <a:r>
              <a:rPr lang="en-US" b="1" dirty="0">
                <a:solidFill>
                  <a:srgbClr val="008000"/>
                </a:solidFill>
              </a:rPr>
              <a:t>#2: New Resort “Innovators”</a:t>
            </a:r>
          </a:p>
        </p:txBody>
      </p:sp>
      <p:sp>
        <p:nvSpPr>
          <p:cNvPr id="921603" name="Rectangle 3"/>
          <p:cNvSpPr>
            <a:spLocks noGrp="1" noChangeArrowheads="1"/>
          </p:cNvSpPr>
          <p:nvPr>
            <p:ph type="body" sz="half" idx="1"/>
          </p:nvPr>
        </p:nvSpPr>
        <p:spPr>
          <a:xfrm>
            <a:off x="0" y="1371600"/>
            <a:ext cx="4800600" cy="4754563"/>
          </a:xfrm>
        </p:spPr>
        <p:txBody>
          <a:bodyPr/>
          <a:lstStyle/>
          <a:p>
            <a:pPr>
              <a:buClr>
                <a:srgbClr val="008000"/>
              </a:buClr>
              <a:buFont typeface="Wingdings" pitchFamily="2" charset="2"/>
              <a:buChar char="v"/>
            </a:pPr>
            <a:r>
              <a:rPr lang="en-US" sz="2400" b="1" dirty="0" smtClean="0"/>
              <a:t>Chris Blackwell, Island Outpost </a:t>
            </a:r>
          </a:p>
          <a:p>
            <a:pPr>
              <a:buClr>
                <a:srgbClr val="008000"/>
              </a:buClr>
              <a:buFont typeface="Wingdings" pitchFamily="2" charset="2"/>
              <a:buChar char="v"/>
            </a:pPr>
            <a:r>
              <a:rPr lang="en-US" sz="2400" b="1" dirty="0" smtClean="0"/>
              <a:t>Loreto </a:t>
            </a:r>
            <a:r>
              <a:rPr lang="en-US" sz="2400" b="1" dirty="0"/>
              <a:t>Bay, Baja Cal, Mexico</a:t>
            </a:r>
          </a:p>
          <a:p>
            <a:pPr>
              <a:buClr>
                <a:srgbClr val="008000"/>
              </a:buClr>
              <a:buFont typeface="Wingdings" pitchFamily="2" charset="2"/>
              <a:buChar char="v"/>
            </a:pPr>
            <a:r>
              <a:rPr lang="en-US" sz="2400" b="1" dirty="0"/>
              <a:t>St. Kitts Peninsula Resort</a:t>
            </a:r>
          </a:p>
          <a:p>
            <a:pPr>
              <a:buClr>
                <a:srgbClr val="008000"/>
              </a:buClr>
              <a:buFont typeface="Wingdings" pitchFamily="2" charset="2"/>
              <a:buChar char="v"/>
            </a:pPr>
            <a:r>
              <a:rPr lang="en-US" sz="2400" b="1" dirty="0"/>
              <a:t>STAR Island, Bahamas</a:t>
            </a:r>
          </a:p>
          <a:p>
            <a:pPr>
              <a:buClr>
                <a:srgbClr val="008000"/>
              </a:buClr>
              <a:buFont typeface="Wingdings" pitchFamily="2" charset="2"/>
              <a:buChar char="v"/>
            </a:pPr>
            <a:r>
              <a:rPr lang="en-US" sz="2400" b="1" dirty="0" err="1"/>
              <a:t>Blackadore</a:t>
            </a:r>
            <a:r>
              <a:rPr lang="en-US" sz="2400" b="1" dirty="0"/>
              <a:t>, Belize</a:t>
            </a:r>
          </a:p>
          <a:p>
            <a:pPr>
              <a:buClr>
                <a:srgbClr val="008000"/>
              </a:buClr>
              <a:buFont typeface="Wingdings" pitchFamily="2" charset="2"/>
              <a:buChar char="v"/>
            </a:pPr>
            <a:r>
              <a:rPr lang="en-US" sz="2400" b="1" dirty="0"/>
              <a:t>Punta </a:t>
            </a:r>
            <a:r>
              <a:rPr lang="en-US" sz="2400" b="1" dirty="0" err="1"/>
              <a:t>Islita</a:t>
            </a:r>
            <a:r>
              <a:rPr lang="en-US" sz="2400" b="1" dirty="0"/>
              <a:t>, Costa Rica</a:t>
            </a:r>
          </a:p>
          <a:p>
            <a:pPr>
              <a:buClr>
                <a:srgbClr val="008000"/>
              </a:buClr>
              <a:buFont typeface="Wingdings" pitchFamily="2" charset="2"/>
              <a:buChar char="v"/>
            </a:pPr>
            <a:r>
              <a:rPr lang="en-US" sz="2400" b="1" dirty="0"/>
              <a:t>Ritz Carlton, Turks &amp; </a:t>
            </a:r>
            <a:r>
              <a:rPr lang="en-US" sz="2400" b="1" dirty="0" err="1"/>
              <a:t>Cacos</a:t>
            </a:r>
            <a:endParaRPr lang="en-US" sz="2400" b="1" dirty="0"/>
          </a:p>
          <a:p>
            <a:pPr>
              <a:buClr>
                <a:srgbClr val="008000"/>
              </a:buClr>
              <a:buFont typeface="Wingdings" pitchFamily="2" charset="2"/>
              <a:buChar char="v"/>
            </a:pPr>
            <a:r>
              <a:rPr lang="en-US" sz="2400" b="1" dirty="0"/>
              <a:t>Playa Viva, Mexico</a:t>
            </a:r>
          </a:p>
          <a:p>
            <a:pPr>
              <a:buClr>
                <a:srgbClr val="008000"/>
              </a:buClr>
              <a:buFont typeface="Wingdings" pitchFamily="2" charset="2"/>
              <a:buChar char="v"/>
            </a:pPr>
            <a:r>
              <a:rPr lang="en-US" sz="2400" b="1" dirty="0"/>
              <a:t>Costa </a:t>
            </a:r>
            <a:r>
              <a:rPr lang="en-US" sz="2400" b="1" dirty="0" err="1"/>
              <a:t>Ladera</a:t>
            </a:r>
            <a:r>
              <a:rPr lang="en-US" sz="2400" b="1" dirty="0"/>
              <a:t>, Baja Cal, Mex.</a:t>
            </a:r>
          </a:p>
          <a:p>
            <a:pPr>
              <a:buClr>
                <a:srgbClr val="008000"/>
              </a:buClr>
              <a:buFont typeface="Wingdings" pitchFamily="2" charset="2"/>
              <a:buChar char="v"/>
            </a:pPr>
            <a:r>
              <a:rPr lang="en-US" sz="2400" b="1" dirty="0" err="1" smtClean="0"/>
              <a:t>Mithun</a:t>
            </a:r>
            <a:r>
              <a:rPr lang="en-US" sz="2400" b="1" dirty="0" smtClean="0"/>
              <a:t> </a:t>
            </a:r>
            <a:r>
              <a:rPr lang="en-US" sz="2400" b="1" dirty="0"/>
              <a:t>Architects, U.S.</a:t>
            </a:r>
          </a:p>
          <a:p>
            <a:pPr>
              <a:buClr>
                <a:srgbClr val="008000"/>
              </a:buClr>
              <a:buFont typeface="Wingdings" pitchFamily="2" charset="2"/>
              <a:buNone/>
            </a:pPr>
            <a:endParaRPr lang="en-US" sz="2400" b="1" dirty="0"/>
          </a:p>
        </p:txBody>
      </p:sp>
      <p:pic>
        <p:nvPicPr>
          <p:cNvPr id="921604" name="Picture 4"/>
          <p:cNvPicPr>
            <a:picLocks noGrp="1" noChangeAspect="1" noChangeArrowheads="1"/>
          </p:cNvPicPr>
          <p:nvPr>
            <p:ph sz="quarter" idx="2"/>
          </p:nvPr>
        </p:nvPicPr>
        <p:blipFill>
          <a:blip r:embed="rId4" cstate="print"/>
          <a:srcRect/>
          <a:stretch>
            <a:fillRect/>
          </a:stretch>
        </p:blipFill>
        <p:spPr>
          <a:xfrm>
            <a:off x="5257800" y="1371600"/>
            <a:ext cx="1085850" cy="908050"/>
          </a:xfrm>
          <a:noFill/>
          <a:ln/>
        </p:spPr>
      </p:pic>
      <p:pic>
        <p:nvPicPr>
          <p:cNvPr id="921605" name="Picture 3"/>
          <p:cNvPicPr>
            <a:picLocks noChangeAspect="1" noChangeArrowheads="1"/>
          </p:cNvPicPr>
          <p:nvPr/>
        </p:nvPicPr>
        <p:blipFill>
          <a:blip r:embed="rId5" cstate="print"/>
          <a:srcRect/>
          <a:stretch>
            <a:fillRect/>
          </a:stretch>
        </p:blipFill>
        <p:spPr bwMode="auto">
          <a:xfrm>
            <a:off x="0" y="6096000"/>
            <a:ext cx="1219200" cy="762000"/>
          </a:xfrm>
          <a:prstGeom prst="rect">
            <a:avLst/>
          </a:prstGeom>
          <a:noFill/>
        </p:spPr>
      </p:pic>
      <p:graphicFrame>
        <p:nvGraphicFramePr>
          <p:cNvPr id="921606" name="Object 6"/>
          <p:cNvGraphicFramePr>
            <a:graphicFrameLocks noChangeAspect="1"/>
          </p:cNvGraphicFramePr>
          <p:nvPr/>
        </p:nvGraphicFramePr>
        <p:xfrm>
          <a:off x="1219200" y="6096000"/>
          <a:ext cx="1260475" cy="762000"/>
        </p:xfrm>
        <a:graphic>
          <a:graphicData uri="http://schemas.openxmlformats.org/presentationml/2006/ole">
            <p:oleObj spid="_x0000_s53250" name="Slide" r:id="rId6" imgW="4572180" imgH="3428876" progId="PowerPoint.Slide.8">
              <p:embed/>
            </p:oleObj>
          </a:graphicData>
        </a:graphic>
      </p:graphicFrame>
      <p:pic>
        <p:nvPicPr>
          <p:cNvPr id="921607" name="Picture 7" descr="TURTLES7"/>
          <p:cNvPicPr>
            <a:picLocks noChangeAspect="1" noChangeArrowheads="1"/>
          </p:cNvPicPr>
          <p:nvPr/>
        </p:nvPicPr>
        <p:blipFill>
          <a:blip r:embed="rId7" cstate="print"/>
          <a:srcRect/>
          <a:stretch>
            <a:fillRect/>
          </a:stretch>
        </p:blipFill>
        <p:spPr bwMode="auto">
          <a:xfrm>
            <a:off x="2438400" y="6096000"/>
            <a:ext cx="1106488" cy="762000"/>
          </a:xfrm>
          <a:prstGeom prst="rect">
            <a:avLst/>
          </a:prstGeom>
          <a:noFill/>
        </p:spPr>
      </p:pic>
      <p:graphicFrame>
        <p:nvGraphicFramePr>
          <p:cNvPr id="921608" name="Object 8"/>
          <p:cNvGraphicFramePr>
            <a:graphicFrameLocks noChangeAspect="1"/>
          </p:cNvGraphicFramePr>
          <p:nvPr/>
        </p:nvGraphicFramePr>
        <p:xfrm>
          <a:off x="3505200" y="6096000"/>
          <a:ext cx="1143000" cy="762000"/>
        </p:xfrm>
        <a:graphic>
          <a:graphicData uri="http://schemas.openxmlformats.org/presentationml/2006/ole">
            <p:oleObj spid="_x0000_s53251" name="Slide" r:id="rId8" imgW="4571948" imgH="3429086" progId="PowerPoint.Slide.8">
              <p:embed/>
            </p:oleObj>
          </a:graphicData>
        </a:graphic>
      </p:graphicFrame>
      <p:pic>
        <p:nvPicPr>
          <p:cNvPr id="921609" name="Picture 8" descr="Crucero pic"/>
          <p:cNvPicPr>
            <a:picLocks noChangeAspect="1" noChangeArrowheads="1"/>
          </p:cNvPicPr>
          <p:nvPr/>
        </p:nvPicPr>
        <p:blipFill>
          <a:blip r:embed="rId9" cstate="print"/>
          <a:srcRect/>
          <a:stretch>
            <a:fillRect/>
          </a:stretch>
        </p:blipFill>
        <p:spPr bwMode="auto">
          <a:xfrm>
            <a:off x="4648200" y="6096000"/>
            <a:ext cx="1241425" cy="762000"/>
          </a:xfrm>
          <a:prstGeom prst="rect">
            <a:avLst/>
          </a:prstGeom>
          <a:noFill/>
        </p:spPr>
      </p:pic>
      <p:pic>
        <p:nvPicPr>
          <p:cNvPr id="921610" name="Picture 10" descr="DEFORESTATION_swipnet"/>
          <p:cNvPicPr>
            <a:picLocks noChangeAspect="1" noChangeArrowheads="1"/>
          </p:cNvPicPr>
          <p:nvPr/>
        </p:nvPicPr>
        <p:blipFill>
          <a:blip r:embed="rId10" cstate="print"/>
          <a:srcRect/>
          <a:stretch>
            <a:fillRect/>
          </a:stretch>
        </p:blipFill>
        <p:spPr bwMode="auto">
          <a:xfrm>
            <a:off x="5867400" y="6096000"/>
            <a:ext cx="1100138" cy="762000"/>
          </a:xfrm>
          <a:prstGeom prst="rect">
            <a:avLst/>
          </a:prstGeom>
          <a:noFill/>
        </p:spPr>
      </p:pic>
      <p:pic>
        <p:nvPicPr>
          <p:cNvPr id="921611" name="Picture 6"/>
          <p:cNvPicPr>
            <a:picLocks noChangeAspect="1" noChangeArrowheads="1"/>
          </p:cNvPicPr>
          <p:nvPr/>
        </p:nvPicPr>
        <p:blipFill>
          <a:blip r:embed="rId11" cstate="print"/>
          <a:srcRect/>
          <a:stretch>
            <a:fillRect/>
          </a:stretch>
        </p:blipFill>
        <p:spPr bwMode="auto">
          <a:xfrm>
            <a:off x="6934200" y="6096000"/>
            <a:ext cx="1066800" cy="762000"/>
          </a:xfrm>
          <a:prstGeom prst="rect">
            <a:avLst/>
          </a:prstGeom>
          <a:noFill/>
        </p:spPr>
      </p:pic>
      <p:sp>
        <p:nvSpPr>
          <p:cNvPr id="921612" name="Rectangle 12"/>
          <p:cNvSpPr>
            <a:spLocks noChangeArrowheads="1"/>
          </p:cNvSpPr>
          <p:nvPr/>
        </p:nvSpPr>
        <p:spPr bwMode="auto">
          <a:xfrm>
            <a:off x="0" y="941388"/>
            <a:ext cx="9144000" cy="0"/>
          </a:xfrm>
          <a:prstGeom prst="rect">
            <a:avLst/>
          </a:prstGeom>
          <a:noFill/>
          <a:ln w="9525">
            <a:noFill/>
            <a:miter lim="800000"/>
            <a:headEnd/>
            <a:tailEnd/>
          </a:ln>
          <a:effectLst/>
        </p:spPr>
        <p:txBody>
          <a:bodyPr wrap="none" anchor="ctr">
            <a:spAutoFit/>
          </a:bodyPr>
          <a:lstStyle/>
          <a:p>
            <a:endParaRPr lang="en-US"/>
          </a:p>
        </p:txBody>
      </p:sp>
      <p:graphicFrame>
        <p:nvGraphicFramePr>
          <p:cNvPr id="921613" name="Object 4"/>
          <p:cNvGraphicFramePr>
            <a:graphicFrameLocks noChangeAspect="1"/>
          </p:cNvGraphicFramePr>
          <p:nvPr>
            <p:ph idx="4294967295"/>
          </p:nvPr>
        </p:nvGraphicFramePr>
        <p:xfrm>
          <a:off x="8001000" y="6096000"/>
          <a:ext cx="1143000" cy="762000"/>
        </p:xfrm>
        <a:graphic>
          <a:graphicData uri="http://schemas.openxmlformats.org/presentationml/2006/ole">
            <p:oleObj spid="_x0000_s53252" name="Fotografía de Photo Editor" r:id="rId12" imgW="5304762" imgH="5811061" progId="">
              <p:embed/>
            </p:oleObj>
          </a:graphicData>
        </a:graphic>
      </p:graphicFrame>
      <p:pic>
        <p:nvPicPr>
          <p:cNvPr id="921614" name="Picture 14" descr="http://www.caribbeanparadisehomes.com/UserFiles/Image/stkitts_logo.jpg"/>
          <p:cNvPicPr>
            <a:picLocks noGrp="1" noChangeAspect="1" noChangeArrowheads="1"/>
          </p:cNvPicPr>
          <p:nvPr>
            <p:ph sz="quarter" idx="3"/>
          </p:nvPr>
        </p:nvPicPr>
        <p:blipFill>
          <a:blip r:embed="rId13" r:link="rId14" cstate="print"/>
          <a:srcRect/>
          <a:stretch>
            <a:fillRect/>
          </a:stretch>
        </p:blipFill>
        <p:spPr>
          <a:xfrm>
            <a:off x="7010400" y="1371600"/>
            <a:ext cx="1371600" cy="679450"/>
          </a:xfrm>
          <a:noFill/>
          <a:ln/>
        </p:spPr>
      </p:pic>
      <p:pic>
        <p:nvPicPr>
          <p:cNvPr id="921615" name="Picture 15" descr="http://www.enjoycentralamerica.com/costa-rica/hotels/images/logopuntaislita.jpg"/>
          <p:cNvPicPr>
            <a:picLocks noChangeAspect="1" noChangeArrowheads="1"/>
          </p:cNvPicPr>
          <p:nvPr/>
        </p:nvPicPr>
        <p:blipFill>
          <a:blip r:embed="rId15" r:link="rId16" cstate="print"/>
          <a:srcRect/>
          <a:stretch>
            <a:fillRect/>
          </a:stretch>
        </p:blipFill>
        <p:spPr bwMode="auto">
          <a:xfrm>
            <a:off x="4876800" y="3719513"/>
            <a:ext cx="1676400" cy="852487"/>
          </a:xfrm>
          <a:prstGeom prst="rect">
            <a:avLst/>
          </a:prstGeom>
          <a:noFill/>
          <a:ln w="9525">
            <a:noFill/>
            <a:miter lim="800000"/>
            <a:headEnd/>
            <a:tailEnd/>
          </a:ln>
        </p:spPr>
      </p:pic>
      <p:pic>
        <p:nvPicPr>
          <p:cNvPr id="921616" name="Picture 16" descr="http://www.ritzcarlton.com/NR/rdonlyres/B4084987-FFDD-4219-A987-1C40E205658A/0/logo_molassasreef.gif"/>
          <p:cNvPicPr>
            <a:picLocks noChangeAspect="1" noChangeArrowheads="1"/>
          </p:cNvPicPr>
          <p:nvPr/>
        </p:nvPicPr>
        <p:blipFill>
          <a:blip r:embed="rId17" r:link="rId18" cstate="print"/>
          <a:srcRect/>
          <a:stretch>
            <a:fillRect/>
          </a:stretch>
        </p:blipFill>
        <p:spPr bwMode="auto">
          <a:xfrm>
            <a:off x="7010400" y="3429000"/>
            <a:ext cx="1676400" cy="569913"/>
          </a:xfrm>
          <a:prstGeom prst="rect">
            <a:avLst/>
          </a:prstGeom>
          <a:noFill/>
          <a:ln w="9525">
            <a:noFill/>
            <a:miter lim="800000"/>
            <a:headEnd/>
            <a:tailEnd/>
          </a:ln>
        </p:spPr>
      </p:pic>
      <p:pic>
        <p:nvPicPr>
          <p:cNvPr id="921617" name="Picture 17" descr="Playa Viva"/>
          <p:cNvPicPr>
            <a:picLocks noChangeAspect="1" noChangeArrowheads="1"/>
          </p:cNvPicPr>
          <p:nvPr/>
        </p:nvPicPr>
        <p:blipFill>
          <a:blip r:embed="rId19" r:link="rId20" cstate="print">
            <a:lum bright="-12000"/>
          </a:blip>
          <a:srcRect/>
          <a:stretch>
            <a:fillRect/>
          </a:stretch>
        </p:blipFill>
        <p:spPr bwMode="auto">
          <a:xfrm>
            <a:off x="4648200" y="4648200"/>
            <a:ext cx="1333500" cy="906463"/>
          </a:xfrm>
          <a:prstGeom prst="rect">
            <a:avLst/>
          </a:prstGeom>
          <a:noFill/>
          <a:ln w="9525">
            <a:noFill/>
            <a:miter lim="800000"/>
            <a:headEnd/>
            <a:tailEnd/>
          </a:ln>
        </p:spPr>
      </p:pic>
      <p:pic>
        <p:nvPicPr>
          <p:cNvPr id="921618" name="Picture 18" descr="Star Island Bahamas logo"/>
          <p:cNvPicPr>
            <a:picLocks noChangeAspect="1" noChangeArrowheads="1"/>
          </p:cNvPicPr>
          <p:nvPr/>
        </p:nvPicPr>
        <p:blipFill>
          <a:blip r:embed="rId21" cstate="print">
            <a:lum bright="-30000"/>
          </a:blip>
          <a:srcRect/>
          <a:stretch>
            <a:fillRect/>
          </a:stretch>
        </p:blipFill>
        <p:spPr bwMode="auto">
          <a:xfrm>
            <a:off x="7010400" y="2286000"/>
            <a:ext cx="1905000" cy="827088"/>
          </a:xfrm>
          <a:prstGeom prst="rect">
            <a:avLst/>
          </a:prstGeom>
          <a:noFill/>
        </p:spPr>
      </p:pic>
      <p:pic>
        <p:nvPicPr>
          <p:cNvPr id="921620" name="Picture 20" descr="Costas Ladera"/>
          <p:cNvPicPr>
            <a:picLocks noChangeAspect="1" noChangeArrowheads="1"/>
          </p:cNvPicPr>
          <p:nvPr/>
        </p:nvPicPr>
        <p:blipFill>
          <a:blip r:embed="rId22" cstate="print">
            <a:lum bright="-6000"/>
          </a:blip>
          <a:srcRect/>
          <a:stretch>
            <a:fillRect/>
          </a:stretch>
        </p:blipFill>
        <p:spPr bwMode="auto">
          <a:xfrm>
            <a:off x="6934200" y="4237038"/>
            <a:ext cx="1458913" cy="868362"/>
          </a:xfrm>
          <a:prstGeom prst="rect">
            <a:avLst/>
          </a:prstGeom>
          <a:noFill/>
        </p:spPr>
      </p:pic>
      <p:pic>
        <p:nvPicPr>
          <p:cNvPr id="921621" name="Picture 21" descr="Canopy Development final"/>
          <p:cNvPicPr>
            <a:picLocks noChangeAspect="1" noChangeArrowheads="1"/>
          </p:cNvPicPr>
          <p:nvPr/>
        </p:nvPicPr>
        <p:blipFill>
          <a:blip r:embed="rId23" cstate="print">
            <a:lum bright="-6000"/>
          </a:blip>
          <a:srcRect/>
          <a:stretch>
            <a:fillRect/>
          </a:stretch>
        </p:blipFill>
        <p:spPr bwMode="auto">
          <a:xfrm>
            <a:off x="6327775" y="5302250"/>
            <a:ext cx="2587625" cy="641350"/>
          </a:xfrm>
          <a:prstGeom prst="rect">
            <a:avLst/>
          </a:prstGeom>
          <a:noFill/>
        </p:spPr>
      </p:pic>
      <p:pic>
        <p:nvPicPr>
          <p:cNvPr id="53253" name="Picture 5"/>
          <p:cNvPicPr>
            <a:picLocks noChangeAspect="1" noChangeArrowheads="1"/>
          </p:cNvPicPr>
          <p:nvPr/>
        </p:nvPicPr>
        <p:blipFill>
          <a:blip r:embed="rId24" cstate="print"/>
          <a:srcRect/>
          <a:stretch>
            <a:fillRect/>
          </a:stretch>
        </p:blipFill>
        <p:spPr bwMode="auto">
          <a:xfrm>
            <a:off x="4419600" y="2743200"/>
            <a:ext cx="2238375" cy="647700"/>
          </a:xfrm>
          <a:prstGeom prst="rect">
            <a:avLst/>
          </a:prstGeom>
          <a:noFill/>
          <a:ln w="9525">
            <a:noFill/>
            <a:miter lim="800000"/>
            <a:headEnd/>
            <a:tailEnd/>
          </a:ln>
        </p:spPr>
      </p:pic>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21603">
                                            <p:txEl>
                                              <p:pRg st="0" end="0"/>
                                            </p:txEl>
                                          </p:spTgt>
                                        </p:tgtEl>
                                        <p:attrNameLst>
                                          <p:attrName>style.visibility</p:attrName>
                                        </p:attrNameLst>
                                      </p:cBhvr>
                                      <p:to>
                                        <p:strVal val="visible"/>
                                      </p:to>
                                    </p:set>
                                    <p:animEffect transition="in" filter="fade">
                                      <p:cBhvr>
                                        <p:cTn id="7" dur="2000"/>
                                        <p:tgtEl>
                                          <p:spTgt spid="9216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21603">
                                            <p:txEl>
                                              <p:pRg st="1" end="1"/>
                                            </p:txEl>
                                          </p:spTgt>
                                        </p:tgtEl>
                                        <p:attrNameLst>
                                          <p:attrName>style.visibility</p:attrName>
                                        </p:attrNameLst>
                                      </p:cBhvr>
                                      <p:to>
                                        <p:strVal val="visible"/>
                                      </p:to>
                                    </p:set>
                                    <p:animEffect transition="in" filter="fade">
                                      <p:cBhvr>
                                        <p:cTn id="12" dur="2000"/>
                                        <p:tgtEl>
                                          <p:spTgt spid="92160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921604"/>
                                        </p:tgtEl>
                                        <p:attrNameLst>
                                          <p:attrName>style.visibility</p:attrName>
                                        </p:attrNameLst>
                                      </p:cBhvr>
                                      <p:to>
                                        <p:strVal val="visible"/>
                                      </p:to>
                                    </p:set>
                                    <p:animEffect transition="in" filter="fade">
                                      <p:cBhvr>
                                        <p:cTn id="15" dur="2000"/>
                                        <p:tgtEl>
                                          <p:spTgt spid="921604"/>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921603">
                                            <p:txEl>
                                              <p:pRg st="2" end="2"/>
                                            </p:txEl>
                                          </p:spTgt>
                                        </p:tgtEl>
                                        <p:attrNameLst>
                                          <p:attrName>style.visibility</p:attrName>
                                        </p:attrNameLst>
                                      </p:cBhvr>
                                      <p:to>
                                        <p:strVal val="visible"/>
                                      </p:to>
                                    </p:set>
                                    <p:animEffect transition="in" filter="fade">
                                      <p:cBhvr>
                                        <p:cTn id="19" dur="2000"/>
                                        <p:tgtEl>
                                          <p:spTgt spid="921603">
                                            <p:txEl>
                                              <p:pRg st="2" end="2"/>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921614"/>
                                        </p:tgtEl>
                                        <p:attrNameLst>
                                          <p:attrName>style.visibility</p:attrName>
                                        </p:attrNameLst>
                                      </p:cBhvr>
                                      <p:to>
                                        <p:strVal val="visible"/>
                                      </p:to>
                                    </p:set>
                                    <p:animEffect transition="in" filter="fade">
                                      <p:cBhvr>
                                        <p:cTn id="22" dur="2000"/>
                                        <p:tgtEl>
                                          <p:spTgt spid="921614"/>
                                        </p:tgtEl>
                                      </p:cBhvr>
                                    </p:animEffect>
                                  </p:childTnLst>
                                </p:cTn>
                              </p:par>
                            </p:childTnLst>
                          </p:cTn>
                        </p:par>
                        <p:par>
                          <p:cTn id="23" fill="hold">
                            <p:stCondLst>
                              <p:cond delay="4000"/>
                            </p:stCondLst>
                            <p:childTnLst>
                              <p:par>
                                <p:cTn id="24" presetID="10" presetClass="entr" presetSubtype="0" fill="hold" grpId="0" nodeType="afterEffect">
                                  <p:stCondLst>
                                    <p:cond delay="0"/>
                                  </p:stCondLst>
                                  <p:childTnLst>
                                    <p:set>
                                      <p:cBhvr>
                                        <p:cTn id="25" dur="1" fill="hold">
                                          <p:stCondLst>
                                            <p:cond delay="0"/>
                                          </p:stCondLst>
                                        </p:cTn>
                                        <p:tgtEl>
                                          <p:spTgt spid="921603">
                                            <p:txEl>
                                              <p:pRg st="3" end="3"/>
                                            </p:txEl>
                                          </p:spTgt>
                                        </p:tgtEl>
                                        <p:attrNameLst>
                                          <p:attrName>style.visibility</p:attrName>
                                        </p:attrNameLst>
                                      </p:cBhvr>
                                      <p:to>
                                        <p:strVal val="visible"/>
                                      </p:to>
                                    </p:set>
                                    <p:animEffect transition="in" filter="fade">
                                      <p:cBhvr>
                                        <p:cTn id="26" dur="2000"/>
                                        <p:tgtEl>
                                          <p:spTgt spid="921603">
                                            <p:txEl>
                                              <p:pRg st="3" end="3"/>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921618"/>
                                        </p:tgtEl>
                                        <p:attrNameLst>
                                          <p:attrName>style.visibility</p:attrName>
                                        </p:attrNameLst>
                                      </p:cBhvr>
                                      <p:to>
                                        <p:strVal val="visible"/>
                                      </p:to>
                                    </p:set>
                                    <p:animEffect transition="in" filter="fade">
                                      <p:cBhvr>
                                        <p:cTn id="29" dur="2000"/>
                                        <p:tgtEl>
                                          <p:spTgt spid="921618"/>
                                        </p:tgtEl>
                                      </p:cBhvr>
                                    </p:animEffect>
                                  </p:childTnLst>
                                </p:cTn>
                              </p:par>
                            </p:childTnLst>
                          </p:cTn>
                        </p:par>
                        <p:par>
                          <p:cTn id="30" fill="hold">
                            <p:stCondLst>
                              <p:cond delay="6000"/>
                            </p:stCondLst>
                            <p:childTnLst>
                              <p:par>
                                <p:cTn id="31" presetID="10" presetClass="entr" presetSubtype="0" fill="hold" grpId="0" nodeType="afterEffect">
                                  <p:stCondLst>
                                    <p:cond delay="0"/>
                                  </p:stCondLst>
                                  <p:childTnLst>
                                    <p:set>
                                      <p:cBhvr>
                                        <p:cTn id="32" dur="1" fill="hold">
                                          <p:stCondLst>
                                            <p:cond delay="0"/>
                                          </p:stCondLst>
                                        </p:cTn>
                                        <p:tgtEl>
                                          <p:spTgt spid="921603">
                                            <p:txEl>
                                              <p:pRg st="4" end="4"/>
                                            </p:txEl>
                                          </p:spTgt>
                                        </p:tgtEl>
                                        <p:attrNameLst>
                                          <p:attrName>style.visibility</p:attrName>
                                        </p:attrNameLst>
                                      </p:cBhvr>
                                      <p:to>
                                        <p:strVal val="visible"/>
                                      </p:to>
                                    </p:set>
                                    <p:animEffect transition="in" filter="fade">
                                      <p:cBhvr>
                                        <p:cTn id="33" dur="2000"/>
                                        <p:tgtEl>
                                          <p:spTgt spid="921603">
                                            <p:txEl>
                                              <p:pRg st="4" end="4"/>
                                            </p:txEl>
                                          </p:spTgt>
                                        </p:tgtEl>
                                      </p:cBhvr>
                                    </p:animEffect>
                                  </p:childTnLst>
                                </p:cTn>
                              </p:par>
                            </p:childTnLst>
                          </p:cTn>
                        </p:par>
                        <p:par>
                          <p:cTn id="34" fill="hold">
                            <p:stCondLst>
                              <p:cond delay="8000"/>
                            </p:stCondLst>
                            <p:childTnLst>
                              <p:par>
                                <p:cTn id="35" presetID="10" presetClass="entr" presetSubtype="0" fill="hold" grpId="0" nodeType="afterEffect">
                                  <p:stCondLst>
                                    <p:cond delay="0"/>
                                  </p:stCondLst>
                                  <p:childTnLst>
                                    <p:set>
                                      <p:cBhvr>
                                        <p:cTn id="36" dur="1" fill="hold">
                                          <p:stCondLst>
                                            <p:cond delay="0"/>
                                          </p:stCondLst>
                                        </p:cTn>
                                        <p:tgtEl>
                                          <p:spTgt spid="921603">
                                            <p:txEl>
                                              <p:pRg st="5" end="5"/>
                                            </p:txEl>
                                          </p:spTgt>
                                        </p:tgtEl>
                                        <p:attrNameLst>
                                          <p:attrName>style.visibility</p:attrName>
                                        </p:attrNameLst>
                                      </p:cBhvr>
                                      <p:to>
                                        <p:strVal val="visible"/>
                                      </p:to>
                                    </p:set>
                                    <p:animEffect transition="in" filter="fade">
                                      <p:cBhvr>
                                        <p:cTn id="37" dur="2000"/>
                                        <p:tgtEl>
                                          <p:spTgt spid="921603">
                                            <p:txEl>
                                              <p:pRg st="5" end="5"/>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921615"/>
                                        </p:tgtEl>
                                        <p:attrNameLst>
                                          <p:attrName>style.visibility</p:attrName>
                                        </p:attrNameLst>
                                      </p:cBhvr>
                                      <p:to>
                                        <p:strVal val="visible"/>
                                      </p:to>
                                    </p:set>
                                    <p:animEffect transition="in" filter="fade">
                                      <p:cBhvr>
                                        <p:cTn id="40" dur="2000"/>
                                        <p:tgtEl>
                                          <p:spTgt spid="921615"/>
                                        </p:tgtEl>
                                      </p:cBhvr>
                                    </p:animEffect>
                                  </p:childTnLst>
                                </p:cTn>
                              </p:par>
                            </p:childTnLst>
                          </p:cTn>
                        </p:par>
                        <p:par>
                          <p:cTn id="41" fill="hold">
                            <p:stCondLst>
                              <p:cond delay="10000"/>
                            </p:stCondLst>
                            <p:childTnLst>
                              <p:par>
                                <p:cTn id="42" presetID="10" presetClass="entr" presetSubtype="0" fill="hold" grpId="0" nodeType="afterEffect">
                                  <p:stCondLst>
                                    <p:cond delay="0"/>
                                  </p:stCondLst>
                                  <p:childTnLst>
                                    <p:set>
                                      <p:cBhvr>
                                        <p:cTn id="43" dur="1" fill="hold">
                                          <p:stCondLst>
                                            <p:cond delay="0"/>
                                          </p:stCondLst>
                                        </p:cTn>
                                        <p:tgtEl>
                                          <p:spTgt spid="921603">
                                            <p:txEl>
                                              <p:pRg st="6" end="6"/>
                                            </p:txEl>
                                          </p:spTgt>
                                        </p:tgtEl>
                                        <p:attrNameLst>
                                          <p:attrName>style.visibility</p:attrName>
                                        </p:attrNameLst>
                                      </p:cBhvr>
                                      <p:to>
                                        <p:strVal val="visible"/>
                                      </p:to>
                                    </p:set>
                                    <p:animEffect transition="in" filter="fade">
                                      <p:cBhvr>
                                        <p:cTn id="44" dur="2000"/>
                                        <p:tgtEl>
                                          <p:spTgt spid="921603">
                                            <p:txEl>
                                              <p:pRg st="6" end="6"/>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921616"/>
                                        </p:tgtEl>
                                        <p:attrNameLst>
                                          <p:attrName>style.visibility</p:attrName>
                                        </p:attrNameLst>
                                      </p:cBhvr>
                                      <p:to>
                                        <p:strVal val="visible"/>
                                      </p:to>
                                    </p:set>
                                    <p:animEffect transition="in" filter="fade">
                                      <p:cBhvr>
                                        <p:cTn id="47" dur="2000"/>
                                        <p:tgtEl>
                                          <p:spTgt spid="921616"/>
                                        </p:tgtEl>
                                      </p:cBhvr>
                                    </p:animEffect>
                                  </p:childTnLst>
                                </p:cTn>
                              </p:par>
                            </p:childTnLst>
                          </p:cTn>
                        </p:par>
                        <p:par>
                          <p:cTn id="48" fill="hold">
                            <p:stCondLst>
                              <p:cond delay="12000"/>
                            </p:stCondLst>
                            <p:childTnLst>
                              <p:par>
                                <p:cTn id="49" presetID="10" presetClass="entr" presetSubtype="0" fill="hold" grpId="0" nodeType="afterEffect">
                                  <p:stCondLst>
                                    <p:cond delay="0"/>
                                  </p:stCondLst>
                                  <p:childTnLst>
                                    <p:set>
                                      <p:cBhvr>
                                        <p:cTn id="50" dur="1" fill="hold">
                                          <p:stCondLst>
                                            <p:cond delay="0"/>
                                          </p:stCondLst>
                                        </p:cTn>
                                        <p:tgtEl>
                                          <p:spTgt spid="921603">
                                            <p:txEl>
                                              <p:pRg st="7" end="7"/>
                                            </p:txEl>
                                          </p:spTgt>
                                        </p:tgtEl>
                                        <p:attrNameLst>
                                          <p:attrName>style.visibility</p:attrName>
                                        </p:attrNameLst>
                                      </p:cBhvr>
                                      <p:to>
                                        <p:strVal val="visible"/>
                                      </p:to>
                                    </p:set>
                                    <p:animEffect transition="in" filter="fade">
                                      <p:cBhvr>
                                        <p:cTn id="51" dur="2000"/>
                                        <p:tgtEl>
                                          <p:spTgt spid="921603">
                                            <p:txEl>
                                              <p:pRg st="7" end="7"/>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921617"/>
                                        </p:tgtEl>
                                        <p:attrNameLst>
                                          <p:attrName>style.visibility</p:attrName>
                                        </p:attrNameLst>
                                      </p:cBhvr>
                                      <p:to>
                                        <p:strVal val="visible"/>
                                      </p:to>
                                    </p:set>
                                    <p:animEffect transition="in" filter="fade">
                                      <p:cBhvr>
                                        <p:cTn id="54" dur="2000"/>
                                        <p:tgtEl>
                                          <p:spTgt spid="921617"/>
                                        </p:tgtEl>
                                      </p:cBhvr>
                                    </p:animEffect>
                                  </p:childTnLst>
                                </p:cTn>
                              </p:par>
                            </p:childTnLst>
                          </p:cTn>
                        </p:par>
                        <p:par>
                          <p:cTn id="55" fill="hold">
                            <p:stCondLst>
                              <p:cond delay="14000"/>
                            </p:stCondLst>
                            <p:childTnLst>
                              <p:par>
                                <p:cTn id="56" presetID="10" presetClass="entr" presetSubtype="0" fill="hold" grpId="0" nodeType="afterEffect">
                                  <p:stCondLst>
                                    <p:cond delay="0"/>
                                  </p:stCondLst>
                                  <p:childTnLst>
                                    <p:set>
                                      <p:cBhvr>
                                        <p:cTn id="57" dur="1" fill="hold">
                                          <p:stCondLst>
                                            <p:cond delay="0"/>
                                          </p:stCondLst>
                                        </p:cTn>
                                        <p:tgtEl>
                                          <p:spTgt spid="921603">
                                            <p:txEl>
                                              <p:pRg st="8" end="8"/>
                                            </p:txEl>
                                          </p:spTgt>
                                        </p:tgtEl>
                                        <p:attrNameLst>
                                          <p:attrName>style.visibility</p:attrName>
                                        </p:attrNameLst>
                                      </p:cBhvr>
                                      <p:to>
                                        <p:strVal val="visible"/>
                                      </p:to>
                                    </p:set>
                                    <p:animEffect transition="in" filter="fade">
                                      <p:cBhvr>
                                        <p:cTn id="58" dur="2000"/>
                                        <p:tgtEl>
                                          <p:spTgt spid="921603">
                                            <p:txEl>
                                              <p:pRg st="8" end="8"/>
                                            </p:txEl>
                                          </p:spTgt>
                                        </p:tgtEl>
                                      </p:cBhvr>
                                    </p:animEffect>
                                  </p:childTnLst>
                                </p:cTn>
                              </p:par>
                              <p:par>
                                <p:cTn id="59" presetID="10" presetClass="entr" presetSubtype="0" fill="hold" nodeType="withEffect">
                                  <p:stCondLst>
                                    <p:cond delay="0"/>
                                  </p:stCondLst>
                                  <p:childTnLst>
                                    <p:set>
                                      <p:cBhvr>
                                        <p:cTn id="60" dur="1" fill="hold">
                                          <p:stCondLst>
                                            <p:cond delay="0"/>
                                          </p:stCondLst>
                                        </p:cTn>
                                        <p:tgtEl>
                                          <p:spTgt spid="921620"/>
                                        </p:tgtEl>
                                        <p:attrNameLst>
                                          <p:attrName>style.visibility</p:attrName>
                                        </p:attrNameLst>
                                      </p:cBhvr>
                                      <p:to>
                                        <p:strVal val="visible"/>
                                      </p:to>
                                    </p:set>
                                    <p:animEffect transition="in" filter="fade">
                                      <p:cBhvr>
                                        <p:cTn id="61" dur="2000"/>
                                        <p:tgtEl>
                                          <p:spTgt spid="921620"/>
                                        </p:tgtEl>
                                      </p:cBhvr>
                                    </p:animEffect>
                                  </p:childTnLst>
                                </p:cTn>
                              </p:par>
                              <p:par>
                                <p:cTn id="62" presetID="10" presetClass="entr" presetSubtype="0" fill="hold" nodeType="withEffect">
                                  <p:stCondLst>
                                    <p:cond delay="0"/>
                                  </p:stCondLst>
                                  <p:childTnLst>
                                    <p:set>
                                      <p:cBhvr>
                                        <p:cTn id="63" dur="1" fill="hold">
                                          <p:stCondLst>
                                            <p:cond delay="0"/>
                                          </p:stCondLst>
                                        </p:cTn>
                                        <p:tgtEl>
                                          <p:spTgt spid="921621"/>
                                        </p:tgtEl>
                                        <p:attrNameLst>
                                          <p:attrName>style.visibility</p:attrName>
                                        </p:attrNameLst>
                                      </p:cBhvr>
                                      <p:to>
                                        <p:strVal val="visible"/>
                                      </p:to>
                                    </p:set>
                                    <p:animEffect transition="in" filter="fade">
                                      <p:cBhvr>
                                        <p:cTn id="64" dur="2000"/>
                                        <p:tgtEl>
                                          <p:spTgt spid="921621"/>
                                        </p:tgtEl>
                                      </p:cBhvr>
                                    </p:animEffect>
                                  </p:childTnLst>
                                </p:cTn>
                              </p:par>
                            </p:childTnLst>
                          </p:cTn>
                        </p:par>
                        <p:par>
                          <p:cTn id="65" fill="hold">
                            <p:stCondLst>
                              <p:cond delay="16000"/>
                            </p:stCondLst>
                            <p:childTnLst>
                              <p:par>
                                <p:cTn id="66" presetID="10" presetClass="entr" presetSubtype="0" fill="hold" grpId="0" nodeType="afterEffect">
                                  <p:stCondLst>
                                    <p:cond delay="0"/>
                                  </p:stCondLst>
                                  <p:childTnLst>
                                    <p:set>
                                      <p:cBhvr>
                                        <p:cTn id="67" dur="1" fill="hold">
                                          <p:stCondLst>
                                            <p:cond delay="0"/>
                                          </p:stCondLst>
                                        </p:cTn>
                                        <p:tgtEl>
                                          <p:spTgt spid="921603">
                                            <p:txEl>
                                              <p:pRg st="9" end="9"/>
                                            </p:txEl>
                                          </p:spTgt>
                                        </p:tgtEl>
                                        <p:attrNameLst>
                                          <p:attrName>style.visibility</p:attrName>
                                        </p:attrNameLst>
                                      </p:cBhvr>
                                      <p:to>
                                        <p:strVal val="visible"/>
                                      </p:to>
                                    </p:set>
                                    <p:animEffect transition="in" filter="fade">
                                      <p:cBhvr>
                                        <p:cTn id="68" dur="2000"/>
                                        <p:tgtEl>
                                          <p:spTgt spid="92160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0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336699">
            <a:alpha val="0"/>
          </a:srgbClr>
        </a:solidFill>
        <a:effectLst/>
      </p:bgPr>
    </p:bg>
    <p:spTree>
      <p:nvGrpSpPr>
        <p:cNvPr id="1" name=""/>
        <p:cNvGrpSpPr/>
        <p:nvPr/>
      </p:nvGrpSpPr>
      <p:grpSpPr>
        <a:xfrm>
          <a:off x="0" y="0"/>
          <a:ext cx="0" cy="0"/>
          <a:chOff x="0" y="0"/>
          <a:chExt cx="0" cy="0"/>
        </a:xfrm>
      </p:grpSpPr>
      <p:sp>
        <p:nvSpPr>
          <p:cNvPr id="262146" name="Rectangle 2"/>
          <p:cNvSpPr>
            <a:spLocks noGrp="1" noChangeArrowheads="1"/>
          </p:cNvSpPr>
          <p:nvPr>
            <p:ph type="ctrTitle"/>
          </p:nvPr>
        </p:nvSpPr>
        <p:spPr/>
        <p:txBody>
          <a:bodyPr>
            <a:normAutofit/>
          </a:bodyPr>
          <a:lstStyle/>
          <a:p>
            <a:r>
              <a:rPr lang="en-US" b="1" dirty="0">
                <a:solidFill>
                  <a:srgbClr val="00CC00"/>
                </a:solidFill>
                <a:latin typeface="Tahoma" pitchFamily="34" charset="0"/>
              </a:rPr>
              <a:t>Trends in </a:t>
            </a:r>
            <a:r>
              <a:rPr lang="en-US" b="1" dirty="0" smtClean="0">
                <a:solidFill>
                  <a:srgbClr val="00CC00"/>
                </a:solidFill>
                <a:latin typeface="Tahoma" pitchFamily="34" charset="0"/>
              </a:rPr>
              <a:t>Responsible Tourism</a:t>
            </a:r>
            <a:endParaRPr lang="en-US" b="1" dirty="0">
              <a:solidFill>
                <a:srgbClr val="00CC00"/>
              </a:solidFill>
              <a:latin typeface="Tahoma" pitchFamily="34" charset="0"/>
            </a:endParaRPr>
          </a:p>
        </p:txBody>
      </p:sp>
      <p:sp>
        <p:nvSpPr>
          <p:cNvPr id="262147" name="Rectangle 3"/>
          <p:cNvSpPr>
            <a:spLocks noGrp="1" noChangeArrowheads="1"/>
          </p:cNvSpPr>
          <p:nvPr>
            <p:ph type="subTitle" idx="1"/>
          </p:nvPr>
        </p:nvSpPr>
        <p:spPr>
          <a:xfrm>
            <a:off x="1143000" y="3886200"/>
            <a:ext cx="7772400" cy="1836738"/>
          </a:xfrm>
        </p:spPr>
        <p:txBody>
          <a:bodyPr/>
          <a:lstStyle/>
          <a:p>
            <a:r>
              <a:rPr lang="en-US" sz="2800" b="1" dirty="0">
                <a:solidFill>
                  <a:schemeClr val="tx2"/>
                </a:solidFill>
                <a:latin typeface="Tahoma" pitchFamily="34" charset="0"/>
              </a:rPr>
              <a:t>     </a:t>
            </a:r>
            <a:r>
              <a:rPr lang="en-US" sz="2800" b="1" dirty="0" smtClean="0">
                <a:solidFill>
                  <a:srgbClr val="0000FF"/>
                </a:solidFill>
                <a:latin typeface="Tahoma" pitchFamily="34" charset="0"/>
              </a:rPr>
              <a:t>(3) </a:t>
            </a:r>
            <a:r>
              <a:rPr lang="en-US" sz="2800" b="1" dirty="0">
                <a:solidFill>
                  <a:srgbClr val="0000FF"/>
                </a:solidFill>
                <a:latin typeface="Tahoma" pitchFamily="34" charset="0"/>
              </a:rPr>
              <a:t>Setting Standards ~ Certification</a:t>
            </a:r>
          </a:p>
        </p:txBody>
      </p:sp>
      <p:pic>
        <p:nvPicPr>
          <p:cNvPr id="262149" name="Picture 5"/>
          <p:cNvPicPr>
            <a:picLocks noChangeAspect="1" noChangeArrowheads="1"/>
          </p:cNvPicPr>
          <p:nvPr/>
        </p:nvPicPr>
        <p:blipFill>
          <a:blip r:embed="rId3" cstate="print"/>
          <a:srcRect/>
          <a:stretch>
            <a:fillRect/>
          </a:stretch>
        </p:blipFill>
        <p:spPr bwMode="auto">
          <a:xfrm>
            <a:off x="0" y="5861050"/>
            <a:ext cx="9144000" cy="996950"/>
          </a:xfrm>
          <a:prstGeom prst="rect">
            <a:avLst/>
          </a:prstGeom>
          <a:noFill/>
        </p:spPr>
      </p:pic>
    </p:spTree>
  </p:cSld>
  <p:clrMapOvr>
    <a:masterClrMapping/>
  </p:clrMapOvr>
  <p:transition spd="med">
    <p:zoom dir="in"/>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36699">
            <a:alpha val="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10 Objectives: </a:t>
            </a:r>
            <a:br>
              <a:rPr lang="en-US" dirty="0" smtClean="0"/>
            </a:br>
            <a:r>
              <a:rPr lang="en-US" dirty="0" smtClean="0"/>
              <a:t>Sustainable Tourism Summit</a:t>
            </a:r>
            <a:endParaRPr lang="en-US" dirty="0"/>
          </a:p>
        </p:txBody>
      </p:sp>
      <p:sp>
        <p:nvSpPr>
          <p:cNvPr id="3" name="Content Placeholder 2"/>
          <p:cNvSpPr>
            <a:spLocks noGrp="1"/>
          </p:cNvSpPr>
          <p:nvPr>
            <p:ph idx="1"/>
          </p:nvPr>
        </p:nvSpPr>
        <p:spPr/>
        <p:txBody>
          <a:bodyPr/>
          <a:lstStyle/>
          <a:p>
            <a:r>
              <a:rPr lang="en-US" dirty="0" smtClean="0"/>
              <a:t>Think global, act local.</a:t>
            </a:r>
            <a:endParaRPr 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336699">
            <a:alpha val="0"/>
          </a:srgbClr>
        </a:solidFill>
        <a:effectLst/>
      </p:bgPr>
    </p:bg>
    <p:spTree>
      <p:nvGrpSpPr>
        <p:cNvPr id="1" name=""/>
        <p:cNvGrpSpPr/>
        <p:nvPr/>
      </p:nvGrpSpPr>
      <p:grpSpPr>
        <a:xfrm>
          <a:off x="0" y="0"/>
          <a:ext cx="0" cy="0"/>
          <a:chOff x="0" y="0"/>
          <a:chExt cx="0" cy="0"/>
        </a:xfrm>
      </p:grpSpPr>
      <p:sp>
        <p:nvSpPr>
          <p:cNvPr id="122882" name="Rectangle 2"/>
          <p:cNvSpPr>
            <a:spLocks noGrp="1" noChangeArrowheads="1"/>
          </p:cNvSpPr>
          <p:nvPr>
            <p:ph type="title" idx="4294967295"/>
          </p:nvPr>
        </p:nvSpPr>
        <p:spPr>
          <a:xfrm>
            <a:off x="1295400" y="533400"/>
            <a:ext cx="7391400" cy="1143000"/>
          </a:xfrm>
        </p:spPr>
        <p:txBody>
          <a:bodyPr>
            <a:normAutofit fontScale="90000"/>
          </a:bodyPr>
          <a:lstStyle/>
          <a:p>
            <a:r>
              <a:rPr lang="en-US"/>
              <a:t/>
            </a:r>
            <a:br>
              <a:rPr lang="en-US"/>
            </a:br>
            <a:r>
              <a:rPr lang="en-US" b="1">
                <a:solidFill>
                  <a:srgbClr val="006600"/>
                </a:solidFill>
                <a:latin typeface="Tahoma" pitchFamily="34" charset="0"/>
              </a:rPr>
              <a:t>Green Certification Programs  </a:t>
            </a:r>
            <a:r>
              <a:rPr lang="en-US" b="1">
                <a:solidFill>
                  <a:srgbClr val="FF3300"/>
                </a:solidFill>
                <a:latin typeface="Tahoma" pitchFamily="34" charset="0"/>
              </a:rPr>
              <a:t/>
            </a:r>
            <a:br>
              <a:rPr lang="en-US" b="1">
                <a:solidFill>
                  <a:srgbClr val="FF3300"/>
                </a:solidFill>
                <a:latin typeface="Tahoma" pitchFamily="34" charset="0"/>
              </a:rPr>
            </a:br>
            <a:r>
              <a:rPr lang="en-US" b="1">
                <a:solidFill>
                  <a:srgbClr val="006600"/>
                </a:solidFill>
              </a:rPr>
              <a:t/>
            </a:r>
            <a:br>
              <a:rPr lang="en-US" b="1">
                <a:solidFill>
                  <a:srgbClr val="006600"/>
                </a:solidFill>
              </a:rPr>
            </a:br>
            <a:endParaRPr lang="en-US" b="1">
              <a:solidFill>
                <a:srgbClr val="006600"/>
              </a:solidFill>
            </a:endParaRPr>
          </a:p>
        </p:txBody>
      </p:sp>
      <p:pic>
        <p:nvPicPr>
          <p:cNvPr id="122883" name="Picture 3"/>
          <p:cNvPicPr>
            <a:picLocks noChangeAspect="1" noChangeArrowheads="1"/>
          </p:cNvPicPr>
          <p:nvPr/>
        </p:nvPicPr>
        <p:blipFill>
          <a:blip r:embed="rId3" cstate="print"/>
          <a:srcRect/>
          <a:stretch>
            <a:fillRect/>
          </a:stretch>
        </p:blipFill>
        <p:spPr bwMode="auto">
          <a:xfrm>
            <a:off x="2133600" y="3810000"/>
            <a:ext cx="990600" cy="923925"/>
          </a:xfrm>
          <a:prstGeom prst="rect">
            <a:avLst/>
          </a:prstGeom>
          <a:noFill/>
          <a:ln w="9525">
            <a:noFill/>
            <a:miter lim="800000"/>
            <a:headEnd/>
            <a:tailEnd/>
          </a:ln>
          <a:effectLst/>
        </p:spPr>
      </p:pic>
      <p:pic>
        <p:nvPicPr>
          <p:cNvPr id="122884" name="Picture 4" descr="A:\costa rica logo.gif"/>
          <p:cNvPicPr>
            <a:picLocks noChangeAspect="1" noChangeArrowheads="1"/>
          </p:cNvPicPr>
          <p:nvPr/>
        </p:nvPicPr>
        <p:blipFill>
          <a:blip r:embed="rId4" r:link="rId5" cstate="print"/>
          <a:srcRect/>
          <a:stretch>
            <a:fillRect/>
          </a:stretch>
        </p:blipFill>
        <p:spPr bwMode="auto">
          <a:xfrm>
            <a:off x="3581400" y="2971800"/>
            <a:ext cx="2133600" cy="1914525"/>
          </a:xfrm>
          <a:prstGeom prst="rect">
            <a:avLst/>
          </a:prstGeom>
          <a:noFill/>
        </p:spPr>
      </p:pic>
      <p:pic>
        <p:nvPicPr>
          <p:cNvPr id="122885" name="Picture 5" descr="neap"/>
          <p:cNvPicPr>
            <a:picLocks noChangeAspect="1" noChangeArrowheads="1"/>
          </p:cNvPicPr>
          <p:nvPr/>
        </p:nvPicPr>
        <p:blipFill>
          <a:blip r:embed="rId6" cstate="print"/>
          <a:srcRect/>
          <a:stretch>
            <a:fillRect/>
          </a:stretch>
        </p:blipFill>
        <p:spPr bwMode="auto">
          <a:xfrm>
            <a:off x="381000" y="2209800"/>
            <a:ext cx="3124200" cy="1219200"/>
          </a:xfrm>
          <a:prstGeom prst="rect">
            <a:avLst/>
          </a:prstGeom>
          <a:noFill/>
        </p:spPr>
      </p:pic>
      <p:pic>
        <p:nvPicPr>
          <p:cNvPr id="122886" name="Picture 6" descr="kenya"/>
          <p:cNvPicPr>
            <a:picLocks noChangeAspect="1" noChangeArrowheads="1"/>
          </p:cNvPicPr>
          <p:nvPr/>
        </p:nvPicPr>
        <p:blipFill>
          <a:blip r:embed="rId7" cstate="print"/>
          <a:srcRect/>
          <a:stretch>
            <a:fillRect/>
          </a:stretch>
        </p:blipFill>
        <p:spPr bwMode="auto">
          <a:xfrm>
            <a:off x="6324600" y="2133600"/>
            <a:ext cx="2286000" cy="1919288"/>
          </a:xfrm>
          <a:prstGeom prst="rect">
            <a:avLst/>
          </a:prstGeom>
          <a:noFill/>
        </p:spPr>
      </p:pic>
      <p:graphicFrame>
        <p:nvGraphicFramePr>
          <p:cNvPr id="122887" name="Object 7"/>
          <p:cNvGraphicFramePr>
            <a:graphicFrameLocks noChangeAspect="1"/>
          </p:cNvGraphicFramePr>
          <p:nvPr/>
        </p:nvGraphicFramePr>
        <p:xfrm>
          <a:off x="838200" y="5105400"/>
          <a:ext cx="1165225" cy="1524000"/>
        </p:xfrm>
        <a:graphic>
          <a:graphicData uri="http://schemas.openxmlformats.org/presentationml/2006/ole">
            <p:oleObj spid="_x0000_s40962" r:id="rId8" imgW="1800606" imgH="1734209" progId="Word.Picture.8">
              <p:embed/>
            </p:oleObj>
          </a:graphicData>
        </a:graphic>
      </p:graphicFrame>
      <p:pic>
        <p:nvPicPr>
          <p:cNvPr id="122888" name="Picture 8" descr="nature's best"/>
          <p:cNvPicPr>
            <a:picLocks noChangeAspect="1" noChangeArrowheads="1"/>
          </p:cNvPicPr>
          <p:nvPr/>
        </p:nvPicPr>
        <p:blipFill>
          <a:blip r:embed="rId9" cstate="print"/>
          <a:srcRect/>
          <a:stretch>
            <a:fillRect/>
          </a:stretch>
        </p:blipFill>
        <p:spPr bwMode="auto">
          <a:xfrm>
            <a:off x="3124200" y="5486400"/>
            <a:ext cx="1933575" cy="1095375"/>
          </a:xfrm>
          <a:prstGeom prst="rect">
            <a:avLst/>
          </a:prstGeom>
          <a:noFill/>
        </p:spPr>
      </p:pic>
      <p:pic>
        <p:nvPicPr>
          <p:cNvPr id="122889" name="Picture 9" descr="Leaf_Logo"/>
          <p:cNvPicPr>
            <a:picLocks noChangeAspect="1" noChangeArrowheads="1"/>
          </p:cNvPicPr>
          <p:nvPr/>
        </p:nvPicPr>
        <p:blipFill>
          <a:blip r:embed="rId10" cstate="print"/>
          <a:srcRect/>
          <a:stretch>
            <a:fillRect/>
          </a:stretch>
        </p:blipFill>
        <p:spPr bwMode="auto">
          <a:xfrm>
            <a:off x="6172200" y="4876800"/>
            <a:ext cx="2590800" cy="1600200"/>
          </a:xfrm>
          <a:prstGeom prst="rect">
            <a:avLst/>
          </a:prstGeom>
          <a:noFill/>
        </p:spPr>
      </p:pic>
      <p:pic>
        <p:nvPicPr>
          <p:cNvPr id="122890" name="Picture 10"/>
          <p:cNvPicPr>
            <a:picLocks noChangeAspect="1" noChangeArrowheads="1"/>
          </p:cNvPicPr>
          <p:nvPr/>
        </p:nvPicPr>
        <p:blipFill>
          <a:blip r:embed="rId11" cstate="print"/>
          <a:srcRect/>
          <a:stretch>
            <a:fillRect/>
          </a:stretch>
        </p:blipFill>
        <p:spPr bwMode="auto">
          <a:xfrm>
            <a:off x="4038600" y="1828800"/>
            <a:ext cx="1143000" cy="990600"/>
          </a:xfrm>
          <a:prstGeom prst="rect">
            <a:avLst/>
          </a:prstGeom>
          <a:noFill/>
          <a:ln w="9525">
            <a:noFill/>
            <a:miter lim="800000"/>
            <a:headEnd/>
            <a:tailEnd/>
          </a:ln>
          <a:effectLst/>
        </p:spPr>
      </p:pic>
      <p:pic>
        <p:nvPicPr>
          <p:cNvPr id="122891" name="Picture 11"/>
          <p:cNvPicPr>
            <a:picLocks noChangeAspect="1" noChangeArrowheads="1"/>
          </p:cNvPicPr>
          <p:nvPr/>
        </p:nvPicPr>
        <p:blipFill>
          <a:blip r:embed="rId12" cstate="print"/>
          <a:srcRect/>
          <a:stretch>
            <a:fillRect/>
          </a:stretch>
        </p:blipFill>
        <p:spPr bwMode="auto">
          <a:xfrm>
            <a:off x="457200" y="3810000"/>
            <a:ext cx="1019175" cy="876300"/>
          </a:xfrm>
          <a:prstGeom prst="rect">
            <a:avLst/>
          </a:prstGeom>
          <a:noFill/>
          <a:ln w="9525">
            <a:noFill/>
            <a:miter lim="800000"/>
            <a:headEnd/>
            <a:tailEnd/>
          </a:ln>
          <a:effectLst/>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2885"/>
                                        </p:tgtEl>
                                        <p:attrNameLst>
                                          <p:attrName>style.visibility</p:attrName>
                                        </p:attrNameLst>
                                      </p:cBhvr>
                                      <p:to>
                                        <p:strVal val="visible"/>
                                      </p:to>
                                    </p:set>
                                    <p:anim calcmode="lin" valueType="num">
                                      <p:cBhvr additive="base">
                                        <p:cTn id="7" dur="1000" fill="hold"/>
                                        <p:tgtEl>
                                          <p:spTgt spid="122885"/>
                                        </p:tgtEl>
                                        <p:attrNameLst>
                                          <p:attrName>ppt_x</p:attrName>
                                        </p:attrNameLst>
                                      </p:cBhvr>
                                      <p:tavLst>
                                        <p:tav tm="0">
                                          <p:val>
                                            <p:strVal val="0-#ppt_w/2"/>
                                          </p:val>
                                        </p:tav>
                                        <p:tav tm="100000">
                                          <p:val>
                                            <p:strVal val="#ppt_x"/>
                                          </p:val>
                                        </p:tav>
                                      </p:tavLst>
                                    </p:anim>
                                    <p:anim calcmode="lin" valueType="num">
                                      <p:cBhvr additive="base">
                                        <p:cTn id="8" dur="1000" fill="hold"/>
                                        <p:tgtEl>
                                          <p:spTgt spid="12288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122884"/>
                                        </p:tgtEl>
                                        <p:attrNameLst>
                                          <p:attrName>style.visibility</p:attrName>
                                        </p:attrNameLst>
                                      </p:cBhvr>
                                      <p:to>
                                        <p:strVal val="visible"/>
                                      </p:to>
                                    </p:set>
                                    <p:anim calcmode="lin" valueType="num">
                                      <p:cBhvr additive="base">
                                        <p:cTn id="12" dur="1000" fill="hold"/>
                                        <p:tgtEl>
                                          <p:spTgt spid="122884"/>
                                        </p:tgtEl>
                                        <p:attrNameLst>
                                          <p:attrName>ppt_x</p:attrName>
                                        </p:attrNameLst>
                                      </p:cBhvr>
                                      <p:tavLst>
                                        <p:tav tm="0">
                                          <p:val>
                                            <p:strVal val="#ppt_x"/>
                                          </p:val>
                                        </p:tav>
                                        <p:tav tm="100000">
                                          <p:val>
                                            <p:strVal val="#ppt_x"/>
                                          </p:val>
                                        </p:tav>
                                      </p:tavLst>
                                    </p:anim>
                                    <p:anim calcmode="lin" valueType="num">
                                      <p:cBhvr additive="base">
                                        <p:cTn id="13" dur="1000" fill="hold"/>
                                        <p:tgtEl>
                                          <p:spTgt spid="122884"/>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22887"/>
                                        </p:tgtEl>
                                        <p:attrNameLst>
                                          <p:attrName>style.visibility</p:attrName>
                                        </p:attrNameLst>
                                      </p:cBhvr>
                                      <p:to>
                                        <p:strVal val="visible"/>
                                      </p:to>
                                    </p:set>
                                    <p:anim calcmode="lin" valueType="num">
                                      <p:cBhvr additive="base">
                                        <p:cTn id="17" dur="1000" fill="hold"/>
                                        <p:tgtEl>
                                          <p:spTgt spid="122887"/>
                                        </p:tgtEl>
                                        <p:attrNameLst>
                                          <p:attrName>ppt_x</p:attrName>
                                        </p:attrNameLst>
                                      </p:cBhvr>
                                      <p:tavLst>
                                        <p:tav tm="0">
                                          <p:val>
                                            <p:strVal val="#ppt_x"/>
                                          </p:val>
                                        </p:tav>
                                        <p:tav tm="100000">
                                          <p:val>
                                            <p:strVal val="#ppt_x"/>
                                          </p:val>
                                        </p:tav>
                                      </p:tavLst>
                                    </p:anim>
                                    <p:anim calcmode="lin" valueType="num">
                                      <p:cBhvr additive="base">
                                        <p:cTn id="18" dur="1000" fill="hold"/>
                                        <p:tgtEl>
                                          <p:spTgt spid="122887"/>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8" fill="hold" nodeType="afterEffect">
                                  <p:stCondLst>
                                    <p:cond delay="0"/>
                                  </p:stCondLst>
                                  <p:childTnLst>
                                    <p:set>
                                      <p:cBhvr>
                                        <p:cTn id="21" dur="1" fill="hold">
                                          <p:stCondLst>
                                            <p:cond delay="0"/>
                                          </p:stCondLst>
                                        </p:cTn>
                                        <p:tgtEl>
                                          <p:spTgt spid="122883"/>
                                        </p:tgtEl>
                                        <p:attrNameLst>
                                          <p:attrName>style.visibility</p:attrName>
                                        </p:attrNameLst>
                                      </p:cBhvr>
                                      <p:to>
                                        <p:strVal val="visible"/>
                                      </p:to>
                                    </p:set>
                                    <p:anim calcmode="lin" valueType="num">
                                      <p:cBhvr additive="base">
                                        <p:cTn id="22" dur="1000" fill="hold"/>
                                        <p:tgtEl>
                                          <p:spTgt spid="122883"/>
                                        </p:tgtEl>
                                        <p:attrNameLst>
                                          <p:attrName>ppt_x</p:attrName>
                                        </p:attrNameLst>
                                      </p:cBhvr>
                                      <p:tavLst>
                                        <p:tav tm="0">
                                          <p:val>
                                            <p:strVal val="0-#ppt_w/2"/>
                                          </p:val>
                                        </p:tav>
                                        <p:tav tm="100000">
                                          <p:val>
                                            <p:strVal val="#ppt_x"/>
                                          </p:val>
                                        </p:tav>
                                      </p:tavLst>
                                    </p:anim>
                                    <p:anim calcmode="lin" valueType="num">
                                      <p:cBhvr additive="base">
                                        <p:cTn id="23" dur="1000" fill="hold"/>
                                        <p:tgtEl>
                                          <p:spTgt spid="122883"/>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2" presetClass="entr" presetSubtype="4" fill="hold" nodeType="afterEffect">
                                  <p:stCondLst>
                                    <p:cond delay="0"/>
                                  </p:stCondLst>
                                  <p:childTnLst>
                                    <p:set>
                                      <p:cBhvr>
                                        <p:cTn id="26" dur="1" fill="hold">
                                          <p:stCondLst>
                                            <p:cond delay="0"/>
                                          </p:stCondLst>
                                        </p:cTn>
                                        <p:tgtEl>
                                          <p:spTgt spid="122888"/>
                                        </p:tgtEl>
                                        <p:attrNameLst>
                                          <p:attrName>style.visibility</p:attrName>
                                        </p:attrNameLst>
                                      </p:cBhvr>
                                      <p:to>
                                        <p:strVal val="visible"/>
                                      </p:to>
                                    </p:set>
                                    <p:anim calcmode="lin" valueType="num">
                                      <p:cBhvr additive="base">
                                        <p:cTn id="27" dur="1000" fill="hold"/>
                                        <p:tgtEl>
                                          <p:spTgt spid="122888"/>
                                        </p:tgtEl>
                                        <p:attrNameLst>
                                          <p:attrName>ppt_x</p:attrName>
                                        </p:attrNameLst>
                                      </p:cBhvr>
                                      <p:tavLst>
                                        <p:tav tm="0">
                                          <p:val>
                                            <p:strVal val="#ppt_x"/>
                                          </p:val>
                                        </p:tav>
                                        <p:tav tm="100000">
                                          <p:val>
                                            <p:strVal val="#ppt_x"/>
                                          </p:val>
                                        </p:tav>
                                      </p:tavLst>
                                    </p:anim>
                                    <p:anim calcmode="lin" valueType="num">
                                      <p:cBhvr additive="base">
                                        <p:cTn id="28" dur="1000" fill="hold"/>
                                        <p:tgtEl>
                                          <p:spTgt spid="122888"/>
                                        </p:tgtEl>
                                        <p:attrNameLst>
                                          <p:attrName>ppt_y</p:attrName>
                                        </p:attrNameLst>
                                      </p:cBhvr>
                                      <p:tavLst>
                                        <p:tav tm="0">
                                          <p:val>
                                            <p:strVal val="1+#ppt_h/2"/>
                                          </p:val>
                                        </p:tav>
                                        <p:tav tm="100000">
                                          <p:val>
                                            <p:strVal val="#ppt_y"/>
                                          </p:val>
                                        </p:tav>
                                      </p:tavLst>
                                    </p:anim>
                                  </p:childTnLst>
                                </p:cTn>
                              </p:par>
                            </p:childTnLst>
                          </p:cTn>
                        </p:par>
                        <p:par>
                          <p:cTn id="29" fill="hold">
                            <p:stCondLst>
                              <p:cond delay="5000"/>
                            </p:stCondLst>
                            <p:childTnLst>
                              <p:par>
                                <p:cTn id="30" presetID="2" presetClass="entr" presetSubtype="2" fill="hold" nodeType="afterEffect">
                                  <p:stCondLst>
                                    <p:cond delay="0"/>
                                  </p:stCondLst>
                                  <p:childTnLst>
                                    <p:set>
                                      <p:cBhvr>
                                        <p:cTn id="31" dur="1" fill="hold">
                                          <p:stCondLst>
                                            <p:cond delay="0"/>
                                          </p:stCondLst>
                                        </p:cTn>
                                        <p:tgtEl>
                                          <p:spTgt spid="122886"/>
                                        </p:tgtEl>
                                        <p:attrNameLst>
                                          <p:attrName>style.visibility</p:attrName>
                                        </p:attrNameLst>
                                      </p:cBhvr>
                                      <p:to>
                                        <p:strVal val="visible"/>
                                      </p:to>
                                    </p:set>
                                    <p:anim calcmode="lin" valueType="num">
                                      <p:cBhvr additive="base">
                                        <p:cTn id="32" dur="1000" fill="hold"/>
                                        <p:tgtEl>
                                          <p:spTgt spid="122886"/>
                                        </p:tgtEl>
                                        <p:attrNameLst>
                                          <p:attrName>ppt_x</p:attrName>
                                        </p:attrNameLst>
                                      </p:cBhvr>
                                      <p:tavLst>
                                        <p:tav tm="0">
                                          <p:val>
                                            <p:strVal val="1+#ppt_w/2"/>
                                          </p:val>
                                        </p:tav>
                                        <p:tav tm="100000">
                                          <p:val>
                                            <p:strVal val="#ppt_x"/>
                                          </p:val>
                                        </p:tav>
                                      </p:tavLst>
                                    </p:anim>
                                    <p:anim calcmode="lin" valueType="num">
                                      <p:cBhvr additive="base">
                                        <p:cTn id="33" dur="1000" fill="hold"/>
                                        <p:tgtEl>
                                          <p:spTgt spid="122886"/>
                                        </p:tgtEl>
                                        <p:attrNameLst>
                                          <p:attrName>ppt_y</p:attrName>
                                        </p:attrNameLst>
                                      </p:cBhvr>
                                      <p:tavLst>
                                        <p:tav tm="0">
                                          <p:val>
                                            <p:strVal val="#ppt_y"/>
                                          </p:val>
                                        </p:tav>
                                        <p:tav tm="100000">
                                          <p:val>
                                            <p:strVal val="#ppt_y"/>
                                          </p:val>
                                        </p:tav>
                                      </p:tavLst>
                                    </p:anim>
                                  </p:childTnLst>
                                </p:cTn>
                              </p:par>
                            </p:childTnLst>
                          </p:cTn>
                        </p:par>
                        <p:par>
                          <p:cTn id="34" fill="hold">
                            <p:stCondLst>
                              <p:cond delay="6000"/>
                            </p:stCondLst>
                            <p:childTnLst>
                              <p:par>
                                <p:cTn id="35" presetID="2" presetClass="entr" presetSubtype="4" fill="hold" nodeType="afterEffect">
                                  <p:stCondLst>
                                    <p:cond delay="500"/>
                                  </p:stCondLst>
                                  <p:childTnLst>
                                    <p:set>
                                      <p:cBhvr>
                                        <p:cTn id="36" dur="1" fill="hold">
                                          <p:stCondLst>
                                            <p:cond delay="0"/>
                                          </p:stCondLst>
                                        </p:cTn>
                                        <p:tgtEl>
                                          <p:spTgt spid="122889"/>
                                        </p:tgtEl>
                                        <p:attrNameLst>
                                          <p:attrName>style.visibility</p:attrName>
                                        </p:attrNameLst>
                                      </p:cBhvr>
                                      <p:to>
                                        <p:strVal val="visible"/>
                                      </p:to>
                                    </p:set>
                                    <p:anim calcmode="lin" valueType="num">
                                      <p:cBhvr additive="base">
                                        <p:cTn id="37" dur="1000" fill="hold"/>
                                        <p:tgtEl>
                                          <p:spTgt spid="122889"/>
                                        </p:tgtEl>
                                        <p:attrNameLst>
                                          <p:attrName>ppt_x</p:attrName>
                                        </p:attrNameLst>
                                      </p:cBhvr>
                                      <p:tavLst>
                                        <p:tav tm="0">
                                          <p:val>
                                            <p:strVal val="#ppt_x"/>
                                          </p:val>
                                        </p:tav>
                                        <p:tav tm="100000">
                                          <p:val>
                                            <p:strVal val="#ppt_x"/>
                                          </p:val>
                                        </p:tav>
                                      </p:tavLst>
                                    </p:anim>
                                    <p:anim calcmode="lin" valueType="num">
                                      <p:cBhvr additive="base">
                                        <p:cTn id="38" dur="1000" fill="hold"/>
                                        <p:tgtEl>
                                          <p:spTgt spid="122889"/>
                                        </p:tgtEl>
                                        <p:attrNameLst>
                                          <p:attrName>ppt_y</p:attrName>
                                        </p:attrNameLst>
                                      </p:cBhvr>
                                      <p:tavLst>
                                        <p:tav tm="0">
                                          <p:val>
                                            <p:strVal val="1+#ppt_h/2"/>
                                          </p:val>
                                        </p:tav>
                                        <p:tav tm="100000">
                                          <p:val>
                                            <p:strVal val="#ppt_y"/>
                                          </p:val>
                                        </p:tav>
                                      </p:tavLst>
                                    </p:anim>
                                  </p:childTnLst>
                                </p:cTn>
                              </p:par>
                            </p:childTnLst>
                          </p:cTn>
                        </p:par>
                        <p:par>
                          <p:cTn id="39" fill="hold">
                            <p:stCondLst>
                              <p:cond delay="7500"/>
                            </p:stCondLst>
                            <p:childTnLst>
                              <p:par>
                                <p:cTn id="40" presetID="2" presetClass="entr" presetSubtype="4" fill="hold" nodeType="afterEffect">
                                  <p:stCondLst>
                                    <p:cond delay="0"/>
                                  </p:stCondLst>
                                  <p:childTnLst>
                                    <p:set>
                                      <p:cBhvr>
                                        <p:cTn id="41" dur="1" fill="hold">
                                          <p:stCondLst>
                                            <p:cond delay="0"/>
                                          </p:stCondLst>
                                        </p:cTn>
                                        <p:tgtEl>
                                          <p:spTgt spid="122890"/>
                                        </p:tgtEl>
                                        <p:attrNameLst>
                                          <p:attrName>style.visibility</p:attrName>
                                        </p:attrNameLst>
                                      </p:cBhvr>
                                      <p:to>
                                        <p:strVal val="visible"/>
                                      </p:to>
                                    </p:set>
                                    <p:anim calcmode="lin" valueType="num">
                                      <p:cBhvr additive="base">
                                        <p:cTn id="42" dur="1000" fill="hold"/>
                                        <p:tgtEl>
                                          <p:spTgt spid="122890"/>
                                        </p:tgtEl>
                                        <p:attrNameLst>
                                          <p:attrName>ppt_x</p:attrName>
                                        </p:attrNameLst>
                                      </p:cBhvr>
                                      <p:tavLst>
                                        <p:tav tm="0">
                                          <p:val>
                                            <p:strVal val="#ppt_x"/>
                                          </p:val>
                                        </p:tav>
                                        <p:tav tm="100000">
                                          <p:val>
                                            <p:strVal val="#ppt_x"/>
                                          </p:val>
                                        </p:tav>
                                      </p:tavLst>
                                    </p:anim>
                                    <p:anim calcmode="lin" valueType="num">
                                      <p:cBhvr additive="base">
                                        <p:cTn id="43" dur="1000" fill="hold"/>
                                        <p:tgtEl>
                                          <p:spTgt spid="122890"/>
                                        </p:tgtEl>
                                        <p:attrNameLst>
                                          <p:attrName>ppt_y</p:attrName>
                                        </p:attrNameLst>
                                      </p:cBhvr>
                                      <p:tavLst>
                                        <p:tav tm="0">
                                          <p:val>
                                            <p:strVal val="1+#ppt_h/2"/>
                                          </p:val>
                                        </p:tav>
                                        <p:tav tm="100000">
                                          <p:val>
                                            <p:strVal val="#ppt_y"/>
                                          </p:val>
                                        </p:tav>
                                      </p:tavLst>
                                    </p:anim>
                                  </p:childTnLst>
                                </p:cTn>
                              </p:par>
                            </p:childTnLst>
                          </p:cTn>
                        </p:par>
                        <p:par>
                          <p:cTn id="44" fill="hold">
                            <p:stCondLst>
                              <p:cond delay="8500"/>
                            </p:stCondLst>
                            <p:childTnLst>
                              <p:par>
                                <p:cTn id="45" presetID="2" presetClass="entr" presetSubtype="4" fill="hold" nodeType="afterEffect">
                                  <p:stCondLst>
                                    <p:cond delay="0"/>
                                  </p:stCondLst>
                                  <p:childTnLst>
                                    <p:set>
                                      <p:cBhvr>
                                        <p:cTn id="46" dur="1" fill="hold">
                                          <p:stCondLst>
                                            <p:cond delay="0"/>
                                          </p:stCondLst>
                                        </p:cTn>
                                        <p:tgtEl>
                                          <p:spTgt spid="122891"/>
                                        </p:tgtEl>
                                        <p:attrNameLst>
                                          <p:attrName>style.visibility</p:attrName>
                                        </p:attrNameLst>
                                      </p:cBhvr>
                                      <p:to>
                                        <p:strVal val="visible"/>
                                      </p:to>
                                    </p:set>
                                    <p:anim calcmode="lin" valueType="num">
                                      <p:cBhvr additive="base">
                                        <p:cTn id="47" dur="1000" fill="hold"/>
                                        <p:tgtEl>
                                          <p:spTgt spid="122891"/>
                                        </p:tgtEl>
                                        <p:attrNameLst>
                                          <p:attrName>ppt_x</p:attrName>
                                        </p:attrNameLst>
                                      </p:cBhvr>
                                      <p:tavLst>
                                        <p:tav tm="0">
                                          <p:val>
                                            <p:strVal val="#ppt_x"/>
                                          </p:val>
                                        </p:tav>
                                        <p:tav tm="100000">
                                          <p:val>
                                            <p:strVal val="#ppt_x"/>
                                          </p:val>
                                        </p:tav>
                                      </p:tavLst>
                                    </p:anim>
                                    <p:anim calcmode="lin" valueType="num">
                                      <p:cBhvr additive="base">
                                        <p:cTn id="48" dur="1000" fill="hold"/>
                                        <p:tgtEl>
                                          <p:spTgt spid="1228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alpha val="80000"/>
          </a:schemeClr>
        </a:solidFill>
        <a:effectLst/>
      </p:bgPr>
    </p:bg>
    <p:spTree>
      <p:nvGrpSpPr>
        <p:cNvPr id="1" name=""/>
        <p:cNvGrpSpPr/>
        <p:nvPr/>
      </p:nvGrpSpPr>
      <p:grpSpPr>
        <a:xfrm>
          <a:off x="0" y="0"/>
          <a:ext cx="0" cy="0"/>
          <a:chOff x="0" y="0"/>
          <a:chExt cx="0" cy="0"/>
        </a:xfrm>
      </p:grpSpPr>
      <p:sp>
        <p:nvSpPr>
          <p:cNvPr id="921602" name="Rectangle 2"/>
          <p:cNvSpPr>
            <a:spLocks noGrp="1" noChangeArrowheads="1"/>
          </p:cNvSpPr>
          <p:nvPr>
            <p:ph type="title"/>
          </p:nvPr>
        </p:nvSpPr>
        <p:spPr>
          <a:xfrm>
            <a:off x="457200" y="0"/>
            <a:ext cx="4114800" cy="1143000"/>
          </a:xfrm>
        </p:spPr>
        <p:txBody>
          <a:bodyPr>
            <a:noAutofit/>
          </a:bodyPr>
          <a:lstStyle/>
          <a:p>
            <a:r>
              <a:rPr lang="en-US" sz="2400" b="1" dirty="0" smtClean="0">
                <a:solidFill>
                  <a:srgbClr val="008000"/>
                </a:solidFill>
              </a:rPr>
              <a:t>Rhode Island Hospitality Green Certification Program</a:t>
            </a:r>
            <a:endParaRPr lang="en-US" sz="2400" b="1" dirty="0">
              <a:solidFill>
                <a:srgbClr val="008000"/>
              </a:solidFill>
            </a:endParaRPr>
          </a:p>
        </p:txBody>
      </p:sp>
      <p:sp>
        <p:nvSpPr>
          <p:cNvPr id="22" name="Text Placeholder 21"/>
          <p:cNvSpPr>
            <a:spLocks noGrp="1"/>
          </p:cNvSpPr>
          <p:nvPr>
            <p:ph type="body" sz="half" idx="1"/>
          </p:nvPr>
        </p:nvSpPr>
        <p:spPr>
          <a:xfrm>
            <a:off x="457200" y="990601"/>
            <a:ext cx="4038600" cy="4571999"/>
          </a:xfrm>
        </p:spPr>
        <p:txBody>
          <a:bodyPr>
            <a:normAutofit fontScale="55000" lnSpcReduction="20000"/>
          </a:bodyPr>
          <a:lstStyle/>
          <a:p>
            <a:r>
              <a:rPr lang="en-US" dirty="0" smtClean="0"/>
              <a:t>Operated by the </a:t>
            </a:r>
            <a:r>
              <a:rPr lang="en-US" b="1" dirty="0" smtClean="0"/>
              <a:t>RI Hospitality &amp; Tourism Association</a:t>
            </a:r>
            <a:r>
              <a:rPr lang="en-US" dirty="0" smtClean="0"/>
              <a:t> along with the </a:t>
            </a:r>
            <a:r>
              <a:rPr lang="en-US" b="1" dirty="0" smtClean="0"/>
              <a:t>RI Department of Environmental Management.</a:t>
            </a:r>
          </a:p>
          <a:p>
            <a:r>
              <a:rPr lang="en-US" dirty="0" smtClean="0"/>
              <a:t>Launched November 2007 with the goal of distinguishing businesses that </a:t>
            </a:r>
            <a:r>
              <a:rPr lang="en-US" b="1" dirty="0" smtClean="0"/>
              <a:t>reduce their environmental impacts</a:t>
            </a:r>
            <a:r>
              <a:rPr lang="en-US" dirty="0" smtClean="0"/>
              <a:t>.</a:t>
            </a:r>
          </a:p>
          <a:p>
            <a:r>
              <a:rPr lang="en-US" dirty="0" smtClean="0"/>
              <a:t>Encompasses hotels, restaurants, and hospitality related businesses.  Currently:</a:t>
            </a:r>
          </a:p>
          <a:p>
            <a:pPr lvl="1"/>
            <a:r>
              <a:rPr lang="en-US" dirty="0" smtClean="0"/>
              <a:t>24 Certified Hotels and Lodging Facilities</a:t>
            </a:r>
          </a:p>
          <a:p>
            <a:pPr lvl="1"/>
            <a:r>
              <a:rPr lang="en-US" dirty="0" smtClean="0"/>
              <a:t>14 Certified Restaurants</a:t>
            </a:r>
          </a:p>
          <a:p>
            <a:pPr lvl="1"/>
            <a:r>
              <a:rPr lang="en-US" dirty="0" smtClean="0"/>
              <a:t>8 Other Certified Hospitality Businesses</a:t>
            </a:r>
          </a:p>
          <a:p>
            <a:r>
              <a:rPr lang="en-US" dirty="0" smtClean="0"/>
              <a:t>Note: </a:t>
            </a:r>
          </a:p>
          <a:p>
            <a:pPr lvl="1"/>
            <a:r>
              <a:rPr lang="en-US" dirty="0" smtClean="0"/>
              <a:t>Businesses self-evaluate</a:t>
            </a:r>
          </a:p>
          <a:p>
            <a:pPr lvl="1"/>
            <a:r>
              <a:rPr lang="en-US" dirty="0" smtClean="0"/>
              <a:t>Only one level of certification</a:t>
            </a:r>
          </a:p>
          <a:p>
            <a:pPr lvl="1"/>
            <a:r>
              <a:rPr lang="en-US" dirty="0" smtClean="0"/>
              <a:t>No social standards</a:t>
            </a:r>
          </a:p>
          <a:p>
            <a:endParaRPr lang="en-US" dirty="0"/>
          </a:p>
        </p:txBody>
      </p:sp>
      <p:pic>
        <p:nvPicPr>
          <p:cNvPr id="126982" name="Picture 6" descr="image of Green Certification Logo"/>
          <p:cNvPicPr>
            <a:picLocks noChangeAspect="1" noChangeArrowheads="1"/>
          </p:cNvPicPr>
          <p:nvPr/>
        </p:nvPicPr>
        <p:blipFill>
          <a:blip r:embed="rId3" cstate="print"/>
          <a:srcRect/>
          <a:stretch>
            <a:fillRect/>
          </a:stretch>
        </p:blipFill>
        <p:spPr bwMode="auto">
          <a:xfrm>
            <a:off x="1219200" y="5181600"/>
            <a:ext cx="2609850" cy="1312382"/>
          </a:xfrm>
          <a:prstGeom prst="rect">
            <a:avLst/>
          </a:prstGeom>
          <a:noFill/>
        </p:spPr>
      </p:pic>
      <p:sp>
        <p:nvSpPr>
          <p:cNvPr id="26" name="TextBox 25"/>
          <p:cNvSpPr txBox="1"/>
          <p:nvPr/>
        </p:nvSpPr>
        <p:spPr>
          <a:xfrm>
            <a:off x="152400" y="6428601"/>
            <a:ext cx="4648200" cy="261610"/>
          </a:xfrm>
          <a:prstGeom prst="rect">
            <a:avLst/>
          </a:prstGeom>
          <a:noFill/>
        </p:spPr>
        <p:txBody>
          <a:bodyPr wrap="square" rtlCol="0">
            <a:spAutoFit/>
          </a:bodyPr>
          <a:lstStyle/>
          <a:p>
            <a:pPr algn="ctr"/>
            <a:r>
              <a:rPr lang="en-US" sz="1100" dirty="0" smtClean="0"/>
              <a:t>Source: </a:t>
            </a:r>
            <a:r>
              <a:rPr lang="en-US" sz="1100" dirty="0" smtClean="0">
                <a:hlinkClick r:id="rId4"/>
              </a:rPr>
              <a:t>http://www.dem.ri.gov/programs/benviron/assist/grncert/index.htm</a:t>
            </a:r>
            <a:endParaRPr lang="en-US" sz="1100" dirty="0"/>
          </a:p>
        </p:txBody>
      </p:sp>
      <p:sp>
        <p:nvSpPr>
          <p:cNvPr id="27" name="Rectangle 2"/>
          <p:cNvSpPr txBox="1">
            <a:spLocks noChangeArrowheads="1"/>
          </p:cNvSpPr>
          <p:nvPr/>
        </p:nvSpPr>
        <p:spPr>
          <a:xfrm>
            <a:off x="4876800" y="0"/>
            <a:ext cx="4114800" cy="11430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smtClean="0">
                <a:ln>
                  <a:noFill/>
                </a:ln>
                <a:solidFill>
                  <a:srgbClr val="008000"/>
                </a:solidFill>
                <a:effectLst/>
                <a:uLnTx/>
                <a:uFillTx/>
                <a:latin typeface="+mj-lt"/>
                <a:ea typeface="+mj-ea"/>
                <a:cs typeface="+mj-cs"/>
              </a:rPr>
              <a:t>RI Clean</a:t>
            </a:r>
            <a:r>
              <a:rPr kumimoji="0" lang="en-US" sz="2400" b="1" i="0" u="none" strike="noStrike" kern="1200" cap="none" spc="0" normalizeH="0" noProof="0" dirty="0" smtClean="0">
                <a:ln>
                  <a:noFill/>
                </a:ln>
                <a:solidFill>
                  <a:srgbClr val="008000"/>
                </a:solidFill>
                <a:effectLst/>
                <a:uLnTx/>
                <a:uFillTx/>
                <a:latin typeface="+mj-lt"/>
                <a:ea typeface="+mj-ea"/>
                <a:cs typeface="+mj-cs"/>
              </a:rPr>
              <a:t> Marina Program</a:t>
            </a:r>
            <a:endParaRPr kumimoji="0" lang="en-US" sz="2400" b="1" i="0" u="none" strike="noStrike" kern="1200" cap="none" spc="0" normalizeH="0" baseline="0" noProof="0" dirty="0">
              <a:ln>
                <a:noFill/>
              </a:ln>
              <a:solidFill>
                <a:srgbClr val="008000"/>
              </a:solidFill>
              <a:effectLst/>
              <a:uLnTx/>
              <a:uFillTx/>
              <a:latin typeface="+mj-lt"/>
              <a:ea typeface="+mj-ea"/>
              <a:cs typeface="+mj-cs"/>
            </a:endParaRPr>
          </a:p>
        </p:txBody>
      </p:sp>
      <p:sp>
        <p:nvSpPr>
          <p:cNvPr id="28" name="Text Placeholder 21"/>
          <p:cNvSpPr txBox="1">
            <a:spLocks/>
          </p:cNvSpPr>
          <p:nvPr/>
        </p:nvSpPr>
        <p:spPr>
          <a:xfrm>
            <a:off x="4724400" y="990601"/>
            <a:ext cx="4038600" cy="4190999"/>
          </a:xfrm>
          <a:prstGeom prst="rect">
            <a:avLst/>
          </a:prstGeom>
        </p:spPr>
        <p:txBody>
          <a:bodyPr vert="horz" lIns="91440" tIns="45720" rIns="91440" bIns="45720" rtlCol="0">
            <a:normAutofit fontScale="77500" lnSpcReduction="20000"/>
          </a:bodyPr>
          <a:lstStyle/>
          <a:p>
            <a:pPr marL="342900" lvl="0" indent="-342900">
              <a:spcBef>
                <a:spcPct val="20000"/>
              </a:spcBef>
              <a:buFont typeface="Arial" pitchFamily="34" charset="0"/>
              <a:buChar char="•"/>
            </a:pPr>
            <a:r>
              <a:rPr lang="en-US" sz="2300" dirty="0" smtClean="0"/>
              <a:t>Created by </a:t>
            </a:r>
            <a:r>
              <a:rPr lang="en-US" sz="2300" b="1" dirty="0" smtClean="0"/>
              <a:t>the RI Coastal Resources Management Council </a:t>
            </a:r>
            <a:r>
              <a:rPr lang="en-US" sz="2300" dirty="0" smtClean="0"/>
              <a:t>,</a:t>
            </a:r>
            <a:r>
              <a:rPr lang="en-US" sz="2300" b="1" dirty="0" smtClean="0"/>
              <a:t>  RI Marine Trades Association</a:t>
            </a:r>
            <a:r>
              <a:rPr lang="en-US" sz="2300" dirty="0" smtClean="0"/>
              <a:t>,</a:t>
            </a:r>
            <a:r>
              <a:rPr lang="en-US" sz="2300" b="1" dirty="0" smtClean="0"/>
              <a:t> RI Department of Environmental Management</a:t>
            </a:r>
            <a:r>
              <a:rPr lang="en-US" sz="2300" dirty="0" smtClean="0"/>
              <a:t>,</a:t>
            </a:r>
            <a:r>
              <a:rPr lang="en-US" sz="2300" b="1" dirty="0" smtClean="0"/>
              <a:t> </a:t>
            </a:r>
            <a:r>
              <a:rPr lang="en-US" sz="2300" dirty="0" smtClean="0"/>
              <a:t>and</a:t>
            </a:r>
            <a:r>
              <a:rPr lang="en-US" sz="2300" b="1" dirty="0" smtClean="0"/>
              <a:t> Save The Bay. </a:t>
            </a:r>
          </a:p>
          <a:p>
            <a:pPr marL="342900" lvl="0" indent="-342900">
              <a:spcBef>
                <a:spcPct val="20000"/>
              </a:spcBef>
              <a:buFont typeface="Arial" pitchFamily="34" charset="0"/>
              <a:buChar char="•"/>
            </a:pPr>
            <a:r>
              <a:rPr lang="en-US" sz="2300" dirty="0" smtClean="0"/>
              <a:t>“Rewards marinas that go beyond regulatory requirements by applying </a:t>
            </a:r>
            <a:r>
              <a:rPr lang="en-US" sz="2300" b="1" dirty="0" smtClean="0"/>
              <a:t>innovative pollution prevention best management practices</a:t>
            </a:r>
            <a:r>
              <a:rPr lang="en-US" sz="2300" dirty="0" smtClean="0"/>
              <a:t>…”</a:t>
            </a:r>
          </a:p>
          <a:p>
            <a:pPr marL="342900" indent="-342900">
              <a:spcBef>
                <a:spcPct val="20000"/>
              </a:spcBef>
              <a:buFont typeface="Arial" pitchFamily="34" charset="0"/>
              <a:buChar char="•"/>
            </a:pPr>
            <a:r>
              <a:rPr lang="en-US" sz="2300" dirty="0" smtClean="0"/>
              <a:t>There are currently 3 RI Clean Marinas.</a:t>
            </a:r>
            <a:endParaRPr kumimoji="0" lang="en-US" sz="23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300" b="0" i="0" u="none" strike="noStrike" kern="1200" cap="none" spc="0" normalizeH="0" baseline="0" noProof="0" dirty="0" smtClean="0">
                <a:ln>
                  <a:noFill/>
                </a:ln>
                <a:solidFill>
                  <a:schemeClr val="tx1"/>
                </a:solidFill>
                <a:effectLst/>
                <a:uLnTx/>
                <a:uFillTx/>
                <a:latin typeface="+mn-lt"/>
                <a:ea typeface="+mn-ea"/>
                <a:cs typeface="+mn-cs"/>
              </a:rPr>
              <a:t>Note: </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300" b="0" i="0" u="none" strike="noStrike" kern="1200" cap="none" spc="0" normalizeH="0" baseline="0" noProof="0" dirty="0" smtClean="0">
                <a:ln>
                  <a:noFill/>
                </a:ln>
                <a:solidFill>
                  <a:schemeClr val="tx1"/>
                </a:solidFill>
                <a:effectLst/>
                <a:uLnTx/>
                <a:uFillTx/>
                <a:latin typeface="+mn-lt"/>
                <a:ea typeface="+mn-ea"/>
                <a:cs typeface="+mn-cs"/>
              </a:rPr>
              <a:t>Businesses self-evaluate, with</a:t>
            </a:r>
            <a:r>
              <a:rPr kumimoji="0" lang="en-US" sz="2300" b="0" i="0" u="none" strike="noStrike" kern="1200" cap="none" spc="0" normalizeH="0" noProof="0" dirty="0" smtClean="0">
                <a:ln>
                  <a:noFill/>
                </a:ln>
                <a:solidFill>
                  <a:schemeClr val="tx1"/>
                </a:solidFill>
                <a:effectLst/>
                <a:uLnTx/>
                <a:uFillTx/>
                <a:latin typeface="+mn-lt"/>
                <a:ea typeface="+mn-ea"/>
                <a:cs typeface="+mn-cs"/>
              </a:rPr>
              <a:t> a verification visit afterwards</a:t>
            </a:r>
            <a:endParaRPr kumimoji="0" lang="en-US" sz="2300" b="0"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300" b="0" i="0" u="none" strike="noStrike" kern="1200" cap="none" spc="0" normalizeH="0" baseline="0" noProof="0" dirty="0" smtClean="0">
                <a:ln>
                  <a:noFill/>
                </a:ln>
                <a:solidFill>
                  <a:schemeClr val="tx1"/>
                </a:solidFill>
                <a:effectLst/>
                <a:uLnTx/>
                <a:uFillTx/>
                <a:latin typeface="+mn-lt"/>
                <a:ea typeface="+mn-ea"/>
                <a:cs typeface="+mn-cs"/>
              </a:rPr>
              <a:t>Only one level of certification</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126983" name="Picture 7"/>
          <p:cNvPicPr>
            <a:picLocks noChangeAspect="1" noChangeArrowheads="1"/>
          </p:cNvPicPr>
          <p:nvPr/>
        </p:nvPicPr>
        <p:blipFill>
          <a:blip r:embed="rId5" cstate="print"/>
          <a:srcRect/>
          <a:stretch>
            <a:fillRect/>
          </a:stretch>
        </p:blipFill>
        <p:spPr bwMode="auto">
          <a:xfrm>
            <a:off x="5334000" y="5334000"/>
            <a:ext cx="3111706" cy="1114425"/>
          </a:xfrm>
          <a:prstGeom prst="rect">
            <a:avLst/>
          </a:prstGeom>
          <a:noFill/>
          <a:ln w="9525">
            <a:noFill/>
            <a:miter lim="800000"/>
            <a:headEnd/>
            <a:tailEnd/>
          </a:ln>
        </p:spPr>
      </p:pic>
      <p:sp>
        <p:nvSpPr>
          <p:cNvPr id="31" name="TextBox 30"/>
          <p:cNvSpPr txBox="1"/>
          <p:nvPr/>
        </p:nvSpPr>
        <p:spPr>
          <a:xfrm>
            <a:off x="4495800" y="6443990"/>
            <a:ext cx="4648200" cy="261610"/>
          </a:xfrm>
          <a:prstGeom prst="rect">
            <a:avLst/>
          </a:prstGeom>
          <a:noFill/>
        </p:spPr>
        <p:txBody>
          <a:bodyPr wrap="square" rtlCol="0">
            <a:spAutoFit/>
          </a:bodyPr>
          <a:lstStyle/>
          <a:p>
            <a:pPr algn="ctr"/>
            <a:r>
              <a:rPr lang="en-US" sz="1100" dirty="0" smtClean="0"/>
              <a:t>Source: </a:t>
            </a:r>
            <a:r>
              <a:rPr lang="en-US" sz="1100" dirty="0" smtClean="0">
                <a:hlinkClick r:id="rId6"/>
              </a:rPr>
              <a:t>http://www.crmc.ri.gov/marinas.html</a:t>
            </a:r>
            <a:endParaRPr lang="en-US" sz="1100" dirty="0"/>
          </a:p>
        </p:txBody>
      </p:sp>
    </p:spTree>
  </p:cSld>
  <p:clrMapOvr>
    <a:masterClrMapping/>
  </p:clrMapOvr>
  <p:transition spd="med">
    <p:zoom/>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ctrTitle"/>
          </p:nvPr>
        </p:nvSpPr>
        <p:spPr/>
        <p:txBody>
          <a:bodyPr>
            <a:normAutofit/>
          </a:bodyPr>
          <a:lstStyle/>
          <a:p>
            <a:r>
              <a:rPr lang="en-US" b="1" dirty="0">
                <a:solidFill>
                  <a:srgbClr val="00CC00"/>
                </a:solidFill>
                <a:latin typeface="Tahoma" pitchFamily="34" charset="0"/>
              </a:rPr>
              <a:t>Trends in </a:t>
            </a:r>
            <a:r>
              <a:rPr lang="en-US" b="1" dirty="0" smtClean="0">
                <a:solidFill>
                  <a:srgbClr val="00CC00"/>
                </a:solidFill>
                <a:latin typeface="Tahoma" pitchFamily="34" charset="0"/>
              </a:rPr>
              <a:t>Responsible Tourism</a:t>
            </a:r>
            <a:endParaRPr lang="en-US" b="1" dirty="0">
              <a:solidFill>
                <a:srgbClr val="00CC00"/>
              </a:solidFill>
              <a:latin typeface="Tahoma" pitchFamily="34" charset="0"/>
            </a:endParaRPr>
          </a:p>
        </p:txBody>
      </p:sp>
      <p:sp>
        <p:nvSpPr>
          <p:cNvPr id="262147" name="Rectangle 3"/>
          <p:cNvSpPr>
            <a:spLocks noGrp="1" noChangeArrowheads="1"/>
          </p:cNvSpPr>
          <p:nvPr>
            <p:ph type="subTitle" idx="1"/>
          </p:nvPr>
        </p:nvSpPr>
        <p:spPr>
          <a:xfrm>
            <a:off x="1143000" y="3886200"/>
            <a:ext cx="7772400" cy="1836738"/>
          </a:xfrm>
        </p:spPr>
        <p:txBody>
          <a:bodyPr/>
          <a:lstStyle/>
          <a:p>
            <a:r>
              <a:rPr lang="en-US" sz="2800" b="1" dirty="0">
                <a:solidFill>
                  <a:schemeClr val="tx2"/>
                </a:solidFill>
                <a:latin typeface="Tahoma" pitchFamily="34" charset="0"/>
              </a:rPr>
              <a:t>     </a:t>
            </a:r>
            <a:r>
              <a:rPr lang="en-US" sz="2800" b="1" dirty="0" smtClean="0">
                <a:solidFill>
                  <a:srgbClr val="0000FF"/>
                </a:solidFill>
                <a:latin typeface="Tahoma" pitchFamily="34" charset="0"/>
              </a:rPr>
              <a:t>(4) Travelers’ Philanthropy</a:t>
            </a:r>
            <a:endParaRPr lang="en-US" sz="2800" b="1" dirty="0">
              <a:solidFill>
                <a:srgbClr val="0000FF"/>
              </a:solidFill>
              <a:latin typeface="Tahoma" pitchFamily="34" charset="0"/>
            </a:endParaRPr>
          </a:p>
        </p:txBody>
      </p:sp>
      <p:pic>
        <p:nvPicPr>
          <p:cNvPr id="262149" name="Picture 5"/>
          <p:cNvPicPr>
            <a:picLocks noChangeAspect="1" noChangeArrowheads="1"/>
          </p:cNvPicPr>
          <p:nvPr/>
        </p:nvPicPr>
        <p:blipFill>
          <a:blip r:embed="rId3" cstate="print"/>
          <a:srcRect/>
          <a:stretch>
            <a:fillRect/>
          </a:stretch>
        </p:blipFill>
        <p:spPr bwMode="auto">
          <a:xfrm>
            <a:off x="0" y="5861050"/>
            <a:ext cx="9144000" cy="996950"/>
          </a:xfrm>
          <a:prstGeom prst="rect">
            <a:avLst/>
          </a:prstGeom>
          <a:noFill/>
        </p:spPr>
      </p:pic>
    </p:spTree>
  </p:cSld>
  <p:clrMapOvr>
    <a:masterClrMapping/>
  </p:clrMapOvr>
  <p:transition spd="med">
    <p:zoom dir="in"/>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normAutofit fontScale="90000"/>
          </a:bodyPr>
          <a:lstStyle/>
          <a:p>
            <a:pPr eaLnBrk="1" hangingPunct="1"/>
            <a:r>
              <a:rPr lang="en-AU" sz="3600" b="1" smtClean="0">
                <a:solidFill>
                  <a:srgbClr val="66FF33"/>
                </a:solidFill>
              </a:rPr>
              <a:t>Travelers’ Philanthropy: </a:t>
            </a:r>
            <a:br>
              <a:rPr lang="en-AU" sz="3600" b="1" smtClean="0">
                <a:solidFill>
                  <a:srgbClr val="66FF33"/>
                </a:solidFill>
              </a:rPr>
            </a:br>
            <a:r>
              <a:rPr lang="en-AU" sz="3600" b="1" smtClean="0">
                <a:solidFill>
                  <a:srgbClr val="66FF33"/>
                </a:solidFill>
              </a:rPr>
              <a:t>Deepens Meaning of  Responsible Tourism</a:t>
            </a:r>
            <a:endParaRPr lang="en-US" sz="3600" b="1" smtClean="0">
              <a:solidFill>
                <a:srgbClr val="66FF33"/>
              </a:solidFill>
            </a:endParaRPr>
          </a:p>
        </p:txBody>
      </p:sp>
      <p:sp>
        <p:nvSpPr>
          <p:cNvPr id="4099" name="Rectangle 3"/>
          <p:cNvSpPr>
            <a:spLocks noGrp="1" noChangeArrowheads="1"/>
          </p:cNvSpPr>
          <p:nvPr>
            <p:ph type="body" idx="1"/>
          </p:nvPr>
        </p:nvSpPr>
        <p:spPr>
          <a:xfrm>
            <a:off x="304800" y="1600200"/>
            <a:ext cx="8229600" cy="4525963"/>
          </a:xfrm>
        </p:spPr>
        <p:txBody>
          <a:bodyPr/>
          <a:lstStyle/>
          <a:p>
            <a:pPr eaLnBrk="1" hangingPunct="1">
              <a:buFontTx/>
              <a:buNone/>
            </a:pPr>
            <a:endParaRPr lang="en-AU" b="1" smtClean="0"/>
          </a:p>
          <a:p>
            <a:pPr algn="ctr" eaLnBrk="1" hangingPunct="1">
              <a:buFontTx/>
              <a:buNone/>
            </a:pPr>
            <a:r>
              <a:rPr lang="en-AU" b="1" smtClean="0"/>
              <a:t>  </a:t>
            </a:r>
          </a:p>
          <a:p>
            <a:pPr algn="ctr" eaLnBrk="1" hangingPunct="1"/>
            <a:endParaRPr lang="en-US" smtClean="0"/>
          </a:p>
        </p:txBody>
      </p:sp>
      <p:cxnSp>
        <p:nvCxnSpPr>
          <p:cNvPr id="4100" name="_s1028"/>
          <p:cNvCxnSpPr>
            <a:cxnSpLocks noChangeShapeType="1"/>
            <a:stCxn id="3088" idx="3"/>
            <a:endCxn id="4104" idx="2"/>
          </p:cNvCxnSpPr>
          <p:nvPr/>
        </p:nvCxnSpPr>
        <p:spPr bwMode="auto">
          <a:xfrm flipV="1">
            <a:off x="4217988" y="2633663"/>
            <a:ext cx="315912" cy="665162"/>
          </a:xfrm>
          <a:prstGeom prst="bentConnector2">
            <a:avLst/>
          </a:prstGeom>
          <a:noFill/>
          <a:ln w="28575">
            <a:solidFill>
              <a:schemeClr val="tx1"/>
            </a:solidFill>
            <a:miter lim="800000"/>
            <a:headEnd/>
            <a:tailEnd/>
          </a:ln>
        </p:spPr>
      </p:cxnSp>
      <p:cxnSp>
        <p:nvCxnSpPr>
          <p:cNvPr id="4101" name="_s1029"/>
          <p:cNvCxnSpPr>
            <a:cxnSpLocks noChangeShapeType="1"/>
            <a:stCxn id="4107" idx="0"/>
            <a:endCxn id="4104" idx="2"/>
          </p:cNvCxnSpPr>
          <p:nvPr/>
        </p:nvCxnSpPr>
        <p:spPr bwMode="auto">
          <a:xfrm rot="5400000" flipH="1">
            <a:off x="4975225" y="2192338"/>
            <a:ext cx="1330325" cy="2212975"/>
          </a:xfrm>
          <a:prstGeom prst="bentConnector3">
            <a:avLst>
              <a:gd name="adj1" fmla="val 8593"/>
            </a:avLst>
          </a:prstGeom>
          <a:noFill/>
          <a:ln w="28575">
            <a:solidFill>
              <a:schemeClr val="tx1"/>
            </a:solidFill>
            <a:miter lim="800000"/>
            <a:headEnd/>
            <a:tailEnd/>
          </a:ln>
        </p:spPr>
      </p:cxnSp>
      <p:cxnSp>
        <p:nvCxnSpPr>
          <p:cNvPr id="4102" name="_s1030"/>
          <p:cNvCxnSpPr>
            <a:cxnSpLocks noChangeShapeType="1"/>
            <a:stCxn id="4106" idx="0"/>
            <a:endCxn id="4104" idx="2"/>
          </p:cNvCxnSpPr>
          <p:nvPr/>
        </p:nvCxnSpPr>
        <p:spPr bwMode="auto">
          <a:xfrm rot="-5400000">
            <a:off x="3871119" y="3298032"/>
            <a:ext cx="1330325" cy="1587"/>
          </a:xfrm>
          <a:prstGeom prst="straightConnector1">
            <a:avLst/>
          </a:prstGeom>
          <a:noFill/>
          <a:ln w="28575">
            <a:solidFill>
              <a:schemeClr val="tx1"/>
            </a:solidFill>
            <a:round/>
            <a:headEnd/>
            <a:tailEnd/>
          </a:ln>
        </p:spPr>
      </p:cxnSp>
      <p:cxnSp>
        <p:nvCxnSpPr>
          <p:cNvPr id="4103" name="_s1031"/>
          <p:cNvCxnSpPr>
            <a:cxnSpLocks noChangeShapeType="1"/>
            <a:stCxn id="4105" idx="0"/>
            <a:endCxn id="4104" idx="2"/>
          </p:cNvCxnSpPr>
          <p:nvPr/>
        </p:nvCxnSpPr>
        <p:spPr bwMode="auto">
          <a:xfrm rot="-5400000">
            <a:off x="2762250" y="2192338"/>
            <a:ext cx="1330325" cy="2212975"/>
          </a:xfrm>
          <a:prstGeom prst="bentConnector3">
            <a:avLst>
              <a:gd name="adj1" fmla="val 8593"/>
            </a:avLst>
          </a:prstGeom>
          <a:noFill/>
          <a:ln w="28575">
            <a:solidFill>
              <a:schemeClr val="tx1"/>
            </a:solidFill>
            <a:miter lim="800000"/>
            <a:headEnd/>
            <a:tailEnd/>
          </a:ln>
        </p:spPr>
      </p:cxnSp>
      <p:sp>
        <p:nvSpPr>
          <p:cNvPr id="4104" name="_s1032"/>
          <p:cNvSpPr>
            <a:spLocks noChangeArrowheads="1"/>
          </p:cNvSpPr>
          <p:nvPr/>
        </p:nvSpPr>
        <p:spPr bwMode="auto">
          <a:xfrm>
            <a:off x="3424238" y="1968500"/>
            <a:ext cx="2219325" cy="665163"/>
          </a:xfrm>
          <a:prstGeom prst="roundRect">
            <a:avLst>
              <a:gd name="adj" fmla="val 16667"/>
            </a:avLst>
          </a:prstGeom>
          <a:solidFill>
            <a:schemeClr val="accent1"/>
          </a:solidFill>
          <a:ln w="9525">
            <a:solidFill>
              <a:schemeClr val="tx1"/>
            </a:solidFill>
            <a:round/>
            <a:headEnd/>
            <a:tailEnd/>
          </a:ln>
        </p:spPr>
        <p:txBody>
          <a:bodyPr wrap="none" lIns="74908" tIns="37454" rIns="74908" bIns="37454" anchor="ctr"/>
          <a:lstStyle/>
          <a:p>
            <a:pPr algn="ctr" eaLnBrk="0" hangingPunct="0"/>
            <a:r>
              <a:rPr lang="en-US" sz="1600" b="1"/>
              <a:t>3 legs of</a:t>
            </a:r>
          </a:p>
          <a:p>
            <a:pPr algn="ctr" eaLnBrk="0" hangingPunct="0"/>
            <a:r>
              <a:rPr lang="en-US" sz="1600" b="1"/>
              <a:t> Responsible Tourism</a:t>
            </a:r>
          </a:p>
        </p:txBody>
      </p:sp>
      <p:sp>
        <p:nvSpPr>
          <p:cNvPr id="4105" name="_s1033"/>
          <p:cNvSpPr>
            <a:spLocks noChangeArrowheads="1"/>
          </p:cNvSpPr>
          <p:nvPr/>
        </p:nvSpPr>
        <p:spPr bwMode="auto">
          <a:xfrm>
            <a:off x="1371600" y="3963988"/>
            <a:ext cx="1898650" cy="663575"/>
          </a:xfrm>
          <a:prstGeom prst="roundRect">
            <a:avLst>
              <a:gd name="adj" fmla="val 16667"/>
            </a:avLst>
          </a:prstGeom>
          <a:solidFill>
            <a:schemeClr val="accent1"/>
          </a:solidFill>
          <a:ln w="9525">
            <a:solidFill>
              <a:schemeClr val="tx1"/>
            </a:solidFill>
            <a:round/>
            <a:headEnd/>
            <a:tailEnd/>
          </a:ln>
        </p:spPr>
        <p:txBody>
          <a:bodyPr wrap="none" lIns="74908" tIns="37454" rIns="74908" bIns="37454" anchor="ctr"/>
          <a:lstStyle/>
          <a:p>
            <a:pPr algn="ctr" eaLnBrk="0" hangingPunct="0"/>
            <a:r>
              <a:rPr lang="en-US" sz="1600" b="1"/>
              <a:t>Benefits to </a:t>
            </a:r>
          </a:p>
          <a:p>
            <a:pPr algn="ctr" eaLnBrk="0" hangingPunct="0"/>
            <a:r>
              <a:rPr lang="en-US" sz="1600" b="1"/>
              <a:t>conservation</a:t>
            </a:r>
          </a:p>
        </p:txBody>
      </p:sp>
      <p:sp>
        <p:nvSpPr>
          <p:cNvPr id="4106" name="_s1034"/>
          <p:cNvSpPr>
            <a:spLocks noChangeArrowheads="1"/>
          </p:cNvSpPr>
          <p:nvPr/>
        </p:nvSpPr>
        <p:spPr bwMode="auto">
          <a:xfrm>
            <a:off x="3586163" y="3963988"/>
            <a:ext cx="1895475" cy="663575"/>
          </a:xfrm>
          <a:prstGeom prst="roundRect">
            <a:avLst>
              <a:gd name="adj" fmla="val 16667"/>
            </a:avLst>
          </a:prstGeom>
          <a:solidFill>
            <a:schemeClr val="accent1"/>
          </a:solidFill>
          <a:ln w="9525">
            <a:solidFill>
              <a:schemeClr val="tx1"/>
            </a:solidFill>
            <a:round/>
            <a:headEnd/>
            <a:tailEnd/>
          </a:ln>
        </p:spPr>
        <p:txBody>
          <a:bodyPr wrap="none" lIns="74908" tIns="37454" rIns="74908" bIns="37454" anchor="ctr"/>
          <a:lstStyle/>
          <a:p>
            <a:pPr algn="ctr" eaLnBrk="0" hangingPunct="0"/>
            <a:r>
              <a:rPr lang="en-US" sz="1600" b="1"/>
              <a:t>Benefits to </a:t>
            </a:r>
          </a:p>
          <a:p>
            <a:pPr algn="ctr" eaLnBrk="0" hangingPunct="0"/>
            <a:r>
              <a:rPr lang="en-US" sz="1600" b="1"/>
              <a:t>communities</a:t>
            </a:r>
          </a:p>
        </p:txBody>
      </p:sp>
      <p:sp>
        <p:nvSpPr>
          <p:cNvPr id="4107" name="_s1035"/>
          <p:cNvSpPr>
            <a:spLocks noChangeArrowheads="1"/>
          </p:cNvSpPr>
          <p:nvPr/>
        </p:nvSpPr>
        <p:spPr bwMode="auto">
          <a:xfrm>
            <a:off x="5797550" y="3963988"/>
            <a:ext cx="1898650" cy="663575"/>
          </a:xfrm>
          <a:prstGeom prst="roundRect">
            <a:avLst>
              <a:gd name="adj" fmla="val 16667"/>
            </a:avLst>
          </a:prstGeom>
          <a:solidFill>
            <a:schemeClr val="accent1"/>
          </a:solidFill>
          <a:ln w="9525">
            <a:solidFill>
              <a:schemeClr val="tx1"/>
            </a:solidFill>
            <a:round/>
            <a:headEnd/>
            <a:tailEnd/>
          </a:ln>
        </p:spPr>
        <p:txBody>
          <a:bodyPr wrap="none" lIns="74908" tIns="37454" rIns="74908" bIns="37454" anchor="ctr"/>
          <a:lstStyle/>
          <a:p>
            <a:pPr algn="ctr" eaLnBrk="0" hangingPunct="0"/>
            <a:r>
              <a:rPr lang="en-US" sz="1600" b="1"/>
              <a:t>Guest education</a:t>
            </a:r>
          </a:p>
        </p:txBody>
      </p:sp>
      <p:sp>
        <p:nvSpPr>
          <p:cNvPr id="3088" name="_s1036"/>
          <p:cNvSpPr>
            <a:spLocks noChangeArrowheads="1"/>
          </p:cNvSpPr>
          <p:nvPr/>
        </p:nvSpPr>
        <p:spPr bwMode="auto">
          <a:xfrm>
            <a:off x="2319338" y="2967038"/>
            <a:ext cx="1898650" cy="663575"/>
          </a:xfrm>
          <a:prstGeom prst="roundRect">
            <a:avLst>
              <a:gd name="adj" fmla="val 16667"/>
            </a:avLst>
          </a:prstGeom>
          <a:solidFill>
            <a:schemeClr val="accent1"/>
          </a:solidFill>
          <a:ln w="9525">
            <a:solidFill>
              <a:schemeClr val="tx1"/>
            </a:solidFill>
            <a:round/>
            <a:headEnd/>
            <a:tailEnd/>
          </a:ln>
        </p:spPr>
        <p:txBody>
          <a:bodyPr wrap="none" lIns="85636" tIns="42818" rIns="85636" bIns="42818" anchor="ctr"/>
          <a:lstStyle/>
          <a:p>
            <a:pPr algn="ctr" eaLnBrk="0" hangingPunct="0"/>
            <a:r>
              <a:rPr lang="en-US" sz="1600" b="1"/>
              <a:t>Travelers’ </a:t>
            </a:r>
          </a:p>
          <a:p>
            <a:pPr algn="ctr" eaLnBrk="0" hangingPunct="0"/>
            <a:r>
              <a:rPr lang="en-US" sz="1600" b="1"/>
              <a:t>Philanthropy</a:t>
            </a:r>
          </a:p>
        </p:txBody>
      </p:sp>
      <p:sp>
        <p:nvSpPr>
          <p:cNvPr id="4109" name="Line 16"/>
          <p:cNvSpPr>
            <a:spLocks noChangeShapeType="1"/>
          </p:cNvSpPr>
          <p:nvPr/>
        </p:nvSpPr>
        <p:spPr bwMode="auto">
          <a:xfrm>
            <a:off x="2286000" y="4648200"/>
            <a:ext cx="1588" cy="306388"/>
          </a:xfrm>
          <a:prstGeom prst="line">
            <a:avLst/>
          </a:prstGeom>
          <a:noFill/>
          <a:ln w="28575">
            <a:solidFill>
              <a:schemeClr val="tx1"/>
            </a:solidFill>
            <a:round/>
            <a:headEnd/>
            <a:tailEnd/>
          </a:ln>
        </p:spPr>
        <p:txBody>
          <a:bodyPr/>
          <a:lstStyle/>
          <a:p>
            <a:endParaRPr lang="en-US"/>
          </a:p>
        </p:txBody>
      </p:sp>
      <p:sp>
        <p:nvSpPr>
          <p:cNvPr id="4110" name="Line 18"/>
          <p:cNvSpPr>
            <a:spLocks noChangeShapeType="1"/>
          </p:cNvSpPr>
          <p:nvPr/>
        </p:nvSpPr>
        <p:spPr bwMode="auto">
          <a:xfrm flipV="1">
            <a:off x="4495800" y="4648200"/>
            <a:ext cx="1588" cy="381000"/>
          </a:xfrm>
          <a:prstGeom prst="line">
            <a:avLst/>
          </a:prstGeom>
          <a:noFill/>
          <a:ln w="28575">
            <a:solidFill>
              <a:schemeClr val="tx1"/>
            </a:solidFill>
            <a:round/>
            <a:headEnd/>
            <a:tailEnd/>
          </a:ln>
        </p:spPr>
        <p:txBody>
          <a:bodyPr/>
          <a:lstStyle/>
          <a:p>
            <a:endParaRPr lang="en-US"/>
          </a:p>
        </p:txBody>
      </p:sp>
      <p:sp>
        <p:nvSpPr>
          <p:cNvPr id="4111" name="Line 20"/>
          <p:cNvSpPr>
            <a:spLocks noChangeShapeType="1"/>
          </p:cNvSpPr>
          <p:nvPr/>
        </p:nvSpPr>
        <p:spPr bwMode="auto">
          <a:xfrm flipV="1">
            <a:off x="6705600" y="4648200"/>
            <a:ext cx="1588" cy="381000"/>
          </a:xfrm>
          <a:prstGeom prst="line">
            <a:avLst/>
          </a:prstGeom>
          <a:noFill/>
          <a:ln w="28575">
            <a:solidFill>
              <a:schemeClr val="tx1"/>
            </a:solidFill>
            <a:round/>
            <a:headEnd/>
            <a:tailEnd/>
          </a:ln>
        </p:spPr>
        <p:txBody>
          <a:bodyPr/>
          <a:lstStyle/>
          <a:p>
            <a:endParaRPr lang="en-US"/>
          </a:p>
        </p:txBody>
      </p:sp>
      <p:pic>
        <p:nvPicPr>
          <p:cNvPr id="4112" name="Picture 15" descr="Gorillas"/>
          <p:cNvPicPr>
            <a:picLocks noChangeAspect="1" noChangeArrowheads="1"/>
          </p:cNvPicPr>
          <p:nvPr/>
        </p:nvPicPr>
        <p:blipFill>
          <a:blip r:embed="rId3" cstate="print"/>
          <a:srcRect/>
          <a:stretch>
            <a:fillRect/>
          </a:stretch>
        </p:blipFill>
        <p:spPr bwMode="auto">
          <a:xfrm>
            <a:off x="1371600" y="5105400"/>
            <a:ext cx="1798638" cy="1352550"/>
          </a:xfrm>
          <a:prstGeom prst="rect">
            <a:avLst/>
          </a:prstGeom>
          <a:noFill/>
          <a:ln w="9525">
            <a:noFill/>
            <a:miter lim="800000"/>
            <a:headEnd/>
            <a:tailEnd/>
          </a:ln>
        </p:spPr>
      </p:pic>
      <p:pic>
        <p:nvPicPr>
          <p:cNvPr id="4113" name="Picture 17" descr="Weaver"/>
          <p:cNvPicPr>
            <a:picLocks noChangeAspect="1" noChangeArrowheads="1"/>
          </p:cNvPicPr>
          <p:nvPr/>
        </p:nvPicPr>
        <p:blipFill>
          <a:blip r:embed="rId4" cstate="print"/>
          <a:srcRect/>
          <a:stretch>
            <a:fillRect/>
          </a:stretch>
        </p:blipFill>
        <p:spPr bwMode="auto">
          <a:xfrm>
            <a:off x="3657600" y="5105400"/>
            <a:ext cx="1755775" cy="1316038"/>
          </a:xfrm>
          <a:prstGeom prst="rect">
            <a:avLst/>
          </a:prstGeom>
          <a:noFill/>
          <a:ln w="9525">
            <a:noFill/>
            <a:miter lim="800000"/>
            <a:headEnd/>
            <a:tailEnd/>
          </a:ln>
        </p:spPr>
      </p:pic>
      <p:pic>
        <p:nvPicPr>
          <p:cNvPr id="4114" name="Picture 19" descr="guest education"/>
          <p:cNvPicPr>
            <a:picLocks noChangeAspect="1" noChangeArrowheads="1"/>
          </p:cNvPicPr>
          <p:nvPr/>
        </p:nvPicPr>
        <p:blipFill>
          <a:blip r:embed="rId5" cstate="print"/>
          <a:srcRect/>
          <a:stretch>
            <a:fillRect/>
          </a:stretch>
        </p:blipFill>
        <p:spPr bwMode="auto">
          <a:xfrm>
            <a:off x="5867400" y="5105400"/>
            <a:ext cx="1749425" cy="1316038"/>
          </a:xfrm>
          <a:prstGeom prst="rect">
            <a:avLst/>
          </a:prstGeom>
          <a:noFill/>
          <a:ln w="9525">
            <a:noFill/>
            <a:miter lim="800000"/>
            <a:headEnd/>
            <a:tailEnd/>
          </a:ln>
        </p:spPr>
      </p:pic>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88"/>
                                        </p:tgtEl>
                                        <p:attrNameLst>
                                          <p:attrName>style.visibility</p:attrName>
                                        </p:attrNameLst>
                                      </p:cBhvr>
                                      <p:to>
                                        <p:strVal val="visible"/>
                                      </p:to>
                                    </p:set>
                                    <p:animEffect transition="in" filter="fade">
                                      <p:cBhvr>
                                        <p:cTn id="7" dur="2000"/>
                                        <p:tgtEl>
                                          <p:spTgt spid="30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Film- Costa Rica Big fish-small.jpg"/>
          <p:cNvPicPr>
            <a:picLocks noChangeAspect="1"/>
          </p:cNvPicPr>
          <p:nvPr/>
        </p:nvPicPr>
        <p:blipFill>
          <a:blip r:embed="rId3" cstate="print"/>
          <a:srcRect t="3636" b="5455"/>
          <a:stretch>
            <a:fillRect/>
          </a:stretch>
        </p:blipFill>
        <p:spPr bwMode="auto">
          <a:xfrm>
            <a:off x="2971800" y="2819400"/>
            <a:ext cx="3000375" cy="2057400"/>
          </a:xfrm>
          <a:prstGeom prst="rect">
            <a:avLst/>
          </a:prstGeom>
          <a:noFill/>
          <a:ln w="9525">
            <a:noFill/>
            <a:miter lim="800000"/>
            <a:headEnd/>
            <a:tailEnd/>
          </a:ln>
        </p:spPr>
      </p:pic>
      <p:sp>
        <p:nvSpPr>
          <p:cNvPr id="5123" name="Title 1"/>
          <p:cNvSpPr>
            <a:spLocks noGrp="1"/>
          </p:cNvSpPr>
          <p:nvPr>
            <p:ph type="title"/>
          </p:nvPr>
        </p:nvSpPr>
        <p:spPr>
          <a:xfrm>
            <a:off x="533400" y="304800"/>
            <a:ext cx="8229600" cy="1143000"/>
          </a:xfrm>
        </p:spPr>
        <p:txBody>
          <a:bodyPr/>
          <a:lstStyle/>
          <a:p>
            <a:r>
              <a:rPr lang="en-US" sz="3200" b="1" smtClean="0">
                <a:solidFill>
                  <a:srgbClr val="66FF33"/>
                </a:solidFill>
              </a:rPr>
              <a:t>Travelers’ Philanthropy Documentary:</a:t>
            </a:r>
            <a:r>
              <a:rPr lang="en-US" b="1" smtClean="0">
                <a:solidFill>
                  <a:srgbClr val="66FF33"/>
                </a:solidFill>
              </a:rPr>
              <a:t/>
            </a:r>
            <a:br>
              <a:rPr lang="en-US" b="1" smtClean="0">
                <a:solidFill>
                  <a:srgbClr val="66FF33"/>
                </a:solidFill>
              </a:rPr>
            </a:br>
            <a:r>
              <a:rPr lang="en-US" sz="2800" b="1" smtClean="0">
                <a:solidFill>
                  <a:srgbClr val="66FF33"/>
                </a:solidFill>
              </a:rPr>
              <a:t>“Giving Time Talent &amp; Treasure”</a:t>
            </a:r>
          </a:p>
        </p:txBody>
      </p:sp>
      <p:pic>
        <p:nvPicPr>
          <p:cNvPr id="16" name="Picture 15" descr="Film- Costa Rica Tortuquero Sassy chicas small.jpg"/>
          <p:cNvPicPr>
            <a:picLocks noChangeAspect="1"/>
          </p:cNvPicPr>
          <p:nvPr/>
        </p:nvPicPr>
        <p:blipFill>
          <a:blip r:embed="rId4" cstate="print"/>
          <a:srcRect b="4272"/>
          <a:stretch>
            <a:fillRect/>
          </a:stretch>
        </p:blipFill>
        <p:spPr bwMode="auto">
          <a:xfrm>
            <a:off x="533400" y="1524000"/>
            <a:ext cx="2743200" cy="1981200"/>
          </a:xfrm>
          <a:prstGeom prst="rect">
            <a:avLst/>
          </a:prstGeom>
          <a:noFill/>
          <a:ln w="9525">
            <a:noFill/>
            <a:miter lim="800000"/>
            <a:headEnd/>
            <a:tailEnd/>
          </a:ln>
        </p:spPr>
      </p:pic>
      <p:pic>
        <p:nvPicPr>
          <p:cNvPr id="18" name="Picture 17" descr="Film- Costa Rica SCLC tutoring small.jpg"/>
          <p:cNvPicPr>
            <a:picLocks noChangeAspect="1"/>
          </p:cNvPicPr>
          <p:nvPr/>
        </p:nvPicPr>
        <p:blipFill>
          <a:blip r:embed="rId5" cstate="print"/>
          <a:srcRect b="4918"/>
          <a:stretch>
            <a:fillRect/>
          </a:stretch>
        </p:blipFill>
        <p:spPr bwMode="auto">
          <a:xfrm>
            <a:off x="5867400" y="1371600"/>
            <a:ext cx="2655888" cy="1905000"/>
          </a:xfrm>
          <a:prstGeom prst="rect">
            <a:avLst/>
          </a:prstGeom>
          <a:noFill/>
          <a:ln w="9525">
            <a:noFill/>
            <a:miter lim="800000"/>
            <a:headEnd/>
            <a:tailEnd/>
          </a:ln>
        </p:spPr>
      </p:pic>
      <p:pic>
        <p:nvPicPr>
          <p:cNvPr id="19" name="Picture 18" descr="Film- Costa Rica SCLC up small.jpg"/>
          <p:cNvPicPr>
            <a:picLocks noChangeAspect="1"/>
          </p:cNvPicPr>
          <p:nvPr/>
        </p:nvPicPr>
        <p:blipFill>
          <a:blip r:embed="rId6" cstate="print"/>
          <a:srcRect/>
          <a:stretch>
            <a:fillRect/>
          </a:stretch>
        </p:blipFill>
        <p:spPr bwMode="auto">
          <a:xfrm>
            <a:off x="5943600" y="4114800"/>
            <a:ext cx="2819400" cy="2127250"/>
          </a:xfrm>
          <a:prstGeom prst="rect">
            <a:avLst/>
          </a:prstGeom>
          <a:noFill/>
          <a:ln w="9525">
            <a:noFill/>
            <a:miter lim="800000"/>
            <a:headEnd/>
            <a:tailEnd/>
          </a:ln>
        </p:spPr>
      </p:pic>
      <p:pic>
        <p:nvPicPr>
          <p:cNvPr id="20" name="Picture 19" descr="Film- Tan Charlene Dhow.jpg"/>
          <p:cNvPicPr>
            <a:picLocks noChangeAspect="1"/>
          </p:cNvPicPr>
          <p:nvPr/>
        </p:nvPicPr>
        <p:blipFill>
          <a:blip r:embed="rId7" cstate="print"/>
          <a:srcRect/>
          <a:stretch>
            <a:fillRect/>
          </a:stretch>
        </p:blipFill>
        <p:spPr bwMode="auto">
          <a:xfrm>
            <a:off x="914400" y="4267200"/>
            <a:ext cx="2605088" cy="19716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2000"/>
                                        <p:tgtEl>
                                          <p:spTgt spid="16"/>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2000"/>
                                        <p:tgtEl>
                                          <p:spTgt spid="18"/>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2000"/>
                                        <p:tgtEl>
                                          <p:spTgt spid="20"/>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03842" name="Rectangle 2"/>
          <p:cNvSpPr>
            <a:spLocks noGrp="1" noChangeArrowheads="1"/>
          </p:cNvSpPr>
          <p:nvPr>
            <p:ph type="title"/>
          </p:nvPr>
        </p:nvSpPr>
        <p:spPr/>
        <p:txBody>
          <a:bodyPr/>
          <a:lstStyle/>
          <a:p>
            <a:pPr eaLnBrk="1" hangingPunct="1"/>
            <a:r>
              <a:rPr lang="en-US" sz="4000" smtClean="0">
                <a:solidFill>
                  <a:srgbClr val="66FF33"/>
                </a:solidFill>
              </a:rPr>
              <a:t>What is Travelers’ Philanthropy?</a:t>
            </a:r>
          </a:p>
        </p:txBody>
      </p:sp>
      <p:sp>
        <p:nvSpPr>
          <p:cNvPr id="803843" name="Rectangle 3"/>
          <p:cNvSpPr>
            <a:spLocks noGrp="1" noChangeArrowheads="1"/>
          </p:cNvSpPr>
          <p:nvPr>
            <p:ph type="body" idx="1"/>
          </p:nvPr>
        </p:nvSpPr>
        <p:spPr>
          <a:xfrm>
            <a:off x="457200" y="1371600"/>
            <a:ext cx="8229600" cy="4754563"/>
          </a:xfrm>
        </p:spPr>
        <p:txBody>
          <a:bodyPr/>
          <a:lstStyle/>
          <a:p>
            <a:pPr eaLnBrk="1" hangingPunct="1">
              <a:buSzPct val="80000"/>
              <a:buFont typeface="Wingdings" pitchFamily="2" charset="2"/>
              <a:buNone/>
            </a:pPr>
            <a:endParaRPr lang="en-US" sz="2400" b="1" smtClean="0"/>
          </a:p>
          <a:p>
            <a:pPr eaLnBrk="1" hangingPunct="1">
              <a:buClr>
                <a:srgbClr val="66FF33"/>
              </a:buClr>
              <a:buSzPct val="80000"/>
              <a:buFont typeface="Wingdings" pitchFamily="2" charset="2"/>
              <a:buChar char="v"/>
            </a:pPr>
            <a:r>
              <a:rPr lang="en-US" sz="2400" b="1" smtClean="0">
                <a:solidFill>
                  <a:schemeClr val="bg1"/>
                </a:solidFill>
              </a:rPr>
              <a:t>Growing corporate social responsibility within the tourism industry</a:t>
            </a:r>
          </a:p>
          <a:p>
            <a:pPr eaLnBrk="1" hangingPunct="1">
              <a:buClr>
                <a:srgbClr val="66FF33"/>
              </a:buClr>
              <a:buSzPct val="80000"/>
              <a:buFont typeface="Wingdings" pitchFamily="2" charset="2"/>
              <a:buChar char="v"/>
            </a:pPr>
            <a:r>
              <a:rPr lang="en-US" sz="2400" b="1" smtClean="0">
                <a:solidFill>
                  <a:schemeClr val="bg1"/>
                </a:solidFill>
              </a:rPr>
              <a:t>Civic-minded travelers and travel businesses giving “time, talent &amp; treasure”</a:t>
            </a:r>
          </a:p>
          <a:p>
            <a:pPr eaLnBrk="1" hangingPunct="1">
              <a:buClr>
                <a:srgbClr val="66FF33"/>
              </a:buClr>
              <a:buSzPct val="80000"/>
              <a:buFont typeface="Wingdings" pitchFamily="2" charset="2"/>
              <a:buChar char="v"/>
            </a:pPr>
            <a:r>
              <a:rPr lang="en-US" sz="2400" b="1" smtClean="0">
                <a:solidFill>
                  <a:schemeClr val="bg1"/>
                </a:solidFill>
              </a:rPr>
              <a:t>New source of development aid to host communities</a:t>
            </a:r>
          </a:p>
          <a:p>
            <a:pPr eaLnBrk="1" hangingPunct="1">
              <a:buClr>
                <a:srgbClr val="66FF33"/>
              </a:buClr>
              <a:buSzPct val="80000"/>
              <a:buFont typeface="Wingdings" pitchFamily="2" charset="2"/>
              <a:buChar char="v"/>
            </a:pPr>
            <a:r>
              <a:rPr lang="en-US" sz="2400" b="1" smtClean="0">
                <a:solidFill>
                  <a:schemeClr val="bg1"/>
                </a:solidFill>
              </a:rPr>
              <a:t>Grown exponentially, with many millions flowing into community projects</a:t>
            </a:r>
          </a:p>
          <a:p>
            <a:pPr eaLnBrk="1" hangingPunct="1">
              <a:buClr>
                <a:srgbClr val="66FF33"/>
              </a:buClr>
              <a:buSzPct val="80000"/>
              <a:buFont typeface="Wingdings" pitchFamily="2" charset="2"/>
              <a:buChar char="v"/>
            </a:pPr>
            <a:r>
              <a:rPr lang="en-US" sz="2400" b="1" smtClean="0">
                <a:solidFill>
                  <a:schemeClr val="bg1"/>
                </a:solidFill>
              </a:rPr>
              <a:t>Coalescing into more organized “best practices”</a:t>
            </a:r>
          </a:p>
          <a:p>
            <a:pPr eaLnBrk="1" hangingPunct="1">
              <a:buClr>
                <a:srgbClr val="66FF33"/>
              </a:buClr>
              <a:buSzPct val="80000"/>
              <a:buFont typeface="Wingdings" pitchFamily="2" charset="2"/>
              <a:buChar char="v"/>
            </a:pPr>
            <a:r>
              <a:rPr lang="en-US" sz="2400" b="1" smtClean="0">
                <a:solidFill>
                  <a:schemeClr val="bg1"/>
                </a:solidFill>
              </a:rPr>
              <a:t>Capturing media attention</a:t>
            </a:r>
          </a:p>
        </p:txBody>
      </p:sp>
      <p:grpSp>
        <p:nvGrpSpPr>
          <p:cNvPr id="2" name="Group 4"/>
          <p:cNvGrpSpPr>
            <a:grpSpLocks/>
          </p:cNvGrpSpPr>
          <p:nvPr/>
        </p:nvGrpSpPr>
        <p:grpSpPr bwMode="auto">
          <a:xfrm>
            <a:off x="0" y="5972175"/>
            <a:ext cx="9144000" cy="939800"/>
            <a:chOff x="0" y="3762"/>
            <a:chExt cx="5760" cy="592"/>
          </a:xfrm>
        </p:grpSpPr>
        <p:pic>
          <p:nvPicPr>
            <p:cNvPr id="6149" name="Picture 5"/>
            <p:cNvPicPr>
              <a:picLocks noChangeAspect="1" noChangeArrowheads="1"/>
            </p:cNvPicPr>
            <p:nvPr/>
          </p:nvPicPr>
          <p:blipFill>
            <a:blip r:embed="rId3" cstate="print"/>
            <a:srcRect/>
            <a:stretch>
              <a:fillRect/>
            </a:stretch>
          </p:blipFill>
          <p:spPr bwMode="auto">
            <a:xfrm>
              <a:off x="2880" y="3772"/>
              <a:ext cx="576" cy="576"/>
            </a:xfrm>
            <a:prstGeom prst="rect">
              <a:avLst/>
            </a:prstGeom>
            <a:noFill/>
            <a:ln w="9525">
              <a:noFill/>
              <a:miter lim="800000"/>
              <a:headEnd/>
              <a:tailEnd/>
            </a:ln>
          </p:spPr>
        </p:pic>
        <p:pic>
          <p:nvPicPr>
            <p:cNvPr id="6150" name="Picture 6"/>
            <p:cNvPicPr>
              <a:picLocks noChangeAspect="1" noChangeArrowheads="1"/>
            </p:cNvPicPr>
            <p:nvPr/>
          </p:nvPicPr>
          <p:blipFill>
            <a:blip r:embed="rId4" cstate="print"/>
            <a:srcRect/>
            <a:stretch>
              <a:fillRect/>
            </a:stretch>
          </p:blipFill>
          <p:spPr bwMode="auto">
            <a:xfrm>
              <a:off x="5184" y="3765"/>
              <a:ext cx="576" cy="576"/>
            </a:xfrm>
            <a:prstGeom prst="rect">
              <a:avLst/>
            </a:prstGeom>
            <a:noFill/>
            <a:ln w="9525">
              <a:noFill/>
              <a:miter lim="800000"/>
              <a:headEnd/>
              <a:tailEnd/>
            </a:ln>
          </p:spPr>
        </p:pic>
        <p:pic>
          <p:nvPicPr>
            <p:cNvPr id="6151" name="Picture 7"/>
            <p:cNvPicPr>
              <a:picLocks noChangeAspect="1" noChangeArrowheads="1"/>
            </p:cNvPicPr>
            <p:nvPr/>
          </p:nvPicPr>
          <p:blipFill>
            <a:blip r:embed="rId5" cstate="print"/>
            <a:srcRect/>
            <a:stretch>
              <a:fillRect/>
            </a:stretch>
          </p:blipFill>
          <p:spPr bwMode="auto">
            <a:xfrm>
              <a:off x="0" y="3778"/>
              <a:ext cx="576" cy="576"/>
            </a:xfrm>
            <a:prstGeom prst="rect">
              <a:avLst/>
            </a:prstGeom>
            <a:noFill/>
            <a:ln w="25400">
              <a:noFill/>
              <a:miter lim="800000"/>
              <a:headEnd/>
              <a:tailEnd/>
            </a:ln>
          </p:spPr>
        </p:pic>
        <p:pic>
          <p:nvPicPr>
            <p:cNvPr id="6152" name="Picture 8"/>
            <p:cNvPicPr>
              <a:picLocks noChangeAspect="1" noChangeArrowheads="1"/>
            </p:cNvPicPr>
            <p:nvPr/>
          </p:nvPicPr>
          <p:blipFill>
            <a:blip r:embed="rId6" cstate="print"/>
            <a:srcRect/>
            <a:stretch>
              <a:fillRect/>
            </a:stretch>
          </p:blipFill>
          <p:spPr bwMode="auto">
            <a:xfrm>
              <a:off x="1150" y="3772"/>
              <a:ext cx="576" cy="576"/>
            </a:xfrm>
            <a:prstGeom prst="rect">
              <a:avLst/>
            </a:prstGeom>
            <a:noFill/>
            <a:ln w="25400">
              <a:noFill/>
              <a:miter lim="800000"/>
              <a:headEnd/>
              <a:tailEnd/>
            </a:ln>
          </p:spPr>
        </p:pic>
        <p:pic>
          <p:nvPicPr>
            <p:cNvPr id="6153" name="Picture 9"/>
            <p:cNvPicPr>
              <a:picLocks noChangeAspect="1" noChangeArrowheads="1"/>
            </p:cNvPicPr>
            <p:nvPr/>
          </p:nvPicPr>
          <p:blipFill>
            <a:blip r:embed="rId7" cstate="print"/>
            <a:srcRect/>
            <a:stretch>
              <a:fillRect/>
            </a:stretch>
          </p:blipFill>
          <p:spPr bwMode="auto">
            <a:xfrm>
              <a:off x="3470" y="3772"/>
              <a:ext cx="576" cy="576"/>
            </a:xfrm>
            <a:prstGeom prst="rect">
              <a:avLst/>
            </a:prstGeom>
            <a:noFill/>
            <a:ln w="25400">
              <a:noFill/>
              <a:miter lim="800000"/>
              <a:headEnd/>
              <a:tailEnd/>
            </a:ln>
          </p:spPr>
        </p:pic>
        <p:pic>
          <p:nvPicPr>
            <p:cNvPr id="6154" name="Picture 10"/>
            <p:cNvPicPr>
              <a:picLocks noChangeAspect="1" noChangeArrowheads="1"/>
            </p:cNvPicPr>
            <p:nvPr/>
          </p:nvPicPr>
          <p:blipFill>
            <a:blip r:embed="rId8" cstate="print"/>
            <a:srcRect/>
            <a:stretch>
              <a:fillRect/>
            </a:stretch>
          </p:blipFill>
          <p:spPr bwMode="auto">
            <a:xfrm>
              <a:off x="575" y="3772"/>
              <a:ext cx="576" cy="576"/>
            </a:xfrm>
            <a:prstGeom prst="rect">
              <a:avLst/>
            </a:prstGeom>
            <a:noFill/>
            <a:ln w="25400">
              <a:noFill/>
              <a:miter lim="800000"/>
              <a:headEnd/>
              <a:tailEnd/>
            </a:ln>
          </p:spPr>
        </p:pic>
        <p:pic>
          <p:nvPicPr>
            <p:cNvPr id="6155" name="Picture 11"/>
            <p:cNvPicPr>
              <a:picLocks noChangeAspect="1" noChangeArrowheads="1"/>
            </p:cNvPicPr>
            <p:nvPr/>
          </p:nvPicPr>
          <p:blipFill>
            <a:blip r:embed="rId9" cstate="print"/>
            <a:srcRect/>
            <a:stretch>
              <a:fillRect/>
            </a:stretch>
          </p:blipFill>
          <p:spPr bwMode="auto">
            <a:xfrm>
              <a:off x="4013" y="3762"/>
              <a:ext cx="576" cy="576"/>
            </a:xfrm>
            <a:prstGeom prst="rect">
              <a:avLst/>
            </a:prstGeom>
            <a:noFill/>
            <a:ln w="25400">
              <a:noFill/>
              <a:miter lim="800000"/>
              <a:headEnd/>
              <a:tailEnd/>
            </a:ln>
          </p:spPr>
        </p:pic>
        <p:pic>
          <p:nvPicPr>
            <p:cNvPr id="6156" name="Picture 12"/>
            <p:cNvPicPr>
              <a:picLocks noChangeAspect="1" noChangeArrowheads="1"/>
            </p:cNvPicPr>
            <p:nvPr/>
          </p:nvPicPr>
          <p:blipFill>
            <a:blip r:embed="rId10" cstate="print"/>
            <a:srcRect/>
            <a:stretch>
              <a:fillRect/>
            </a:stretch>
          </p:blipFill>
          <p:spPr bwMode="auto">
            <a:xfrm>
              <a:off x="1726" y="3772"/>
              <a:ext cx="576" cy="576"/>
            </a:xfrm>
            <a:prstGeom prst="rect">
              <a:avLst/>
            </a:prstGeom>
            <a:noFill/>
            <a:ln w="25400">
              <a:noFill/>
              <a:miter lim="800000"/>
              <a:headEnd/>
              <a:tailEnd/>
            </a:ln>
          </p:spPr>
        </p:pic>
        <p:pic>
          <p:nvPicPr>
            <p:cNvPr id="6157" name="Picture 13"/>
            <p:cNvPicPr>
              <a:picLocks noChangeAspect="1" noChangeArrowheads="1"/>
            </p:cNvPicPr>
            <p:nvPr/>
          </p:nvPicPr>
          <p:blipFill>
            <a:blip r:embed="rId11" cstate="print"/>
            <a:srcRect/>
            <a:stretch>
              <a:fillRect/>
            </a:stretch>
          </p:blipFill>
          <p:spPr bwMode="auto">
            <a:xfrm>
              <a:off x="2304" y="3772"/>
              <a:ext cx="576" cy="576"/>
            </a:xfrm>
            <a:prstGeom prst="rect">
              <a:avLst/>
            </a:prstGeom>
            <a:noFill/>
            <a:ln w="25400">
              <a:noFill/>
              <a:miter lim="800000"/>
              <a:headEnd/>
              <a:tailEnd/>
            </a:ln>
          </p:spPr>
        </p:pic>
        <p:pic>
          <p:nvPicPr>
            <p:cNvPr id="6158" name="Picture 14"/>
            <p:cNvPicPr>
              <a:picLocks noChangeAspect="1" noChangeArrowheads="1"/>
            </p:cNvPicPr>
            <p:nvPr/>
          </p:nvPicPr>
          <p:blipFill>
            <a:blip r:embed="rId12" cstate="print"/>
            <a:srcRect/>
            <a:stretch>
              <a:fillRect/>
            </a:stretch>
          </p:blipFill>
          <p:spPr bwMode="auto">
            <a:xfrm>
              <a:off x="4567" y="3778"/>
              <a:ext cx="623" cy="576"/>
            </a:xfrm>
            <a:prstGeom prst="rect">
              <a:avLst/>
            </a:prstGeom>
            <a:noFill/>
            <a:ln w="25400">
              <a:noFill/>
              <a:miter lim="800000"/>
              <a:headEnd/>
              <a:tailEnd/>
            </a:ln>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038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0384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0384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0384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0384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0384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0384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3842" grpId="0"/>
      <p:bldP spid="803843" grpId="0" build="p"/>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176" name="Picture 10" descr="lastscan.jpg"/>
          <p:cNvPicPr>
            <a:picLocks noChangeAspect="1" noChangeArrowheads="1"/>
          </p:cNvPicPr>
          <p:nvPr/>
        </p:nvPicPr>
        <p:blipFill>
          <a:blip r:embed="rId3" cstate="print"/>
          <a:srcRect l="19788" t="1050" r="3076" b="9128"/>
          <a:stretch>
            <a:fillRect/>
          </a:stretch>
        </p:blipFill>
        <p:spPr bwMode="auto">
          <a:xfrm>
            <a:off x="1209675" y="225425"/>
            <a:ext cx="1838325" cy="2911475"/>
          </a:xfrm>
          <a:prstGeom prst="rect">
            <a:avLst/>
          </a:prstGeom>
          <a:noFill/>
          <a:ln w="9525">
            <a:solidFill>
              <a:schemeClr val="tx1"/>
            </a:solidFill>
            <a:miter lim="800000"/>
            <a:headEnd/>
            <a:tailEnd/>
          </a:ln>
        </p:spPr>
      </p:pic>
      <p:pic>
        <p:nvPicPr>
          <p:cNvPr id="7177" name="Picture 3"/>
          <p:cNvPicPr>
            <a:picLocks noChangeAspect="1" noChangeArrowheads="1"/>
          </p:cNvPicPr>
          <p:nvPr/>
        </p:nvPicPr>
        <p:blipFill>
          <a:blip r:embed="rId4" cstate="print"/>
          <a:srcRect/>
          <a:stretch>
            <a:fillRect/>
          </a:stretch>
        </p:blipFill>
        <p:spPr bwMode="auto">
          <a:xfrm>
            <a:off x="3295650" y="166688"/>
            <a:ext cx="5619750" cy="6524625"/>
          </a:xfrm>
          <a:prstGeom prst="rect">
            <a:avLst/>
          </a:prstGeom>
          <a:noFill/>
          <a:ln w="9525">
            <a:noFill/>
            <a:miter lim="800000"/>
            <a:headEnd/>
            <a:tailEnd/>
          </a:ln>
        </p:spPr>
      </p:pic>
      <p:sp>
        <p:nvSpPr>
          <p:cNvPr id="7172" name="Text Box 4"/>
          <p:cNvSpPr txBox="1">
            <a:spLocks noChangeArrowheads="1"/>
          </p:cNvSpPr>
          <p:nvPr/>
        </p:nvSpPr>
        <p:spPr bwMode="auto">
          <a:xfrm>
            <a:off x="457200" y="1981200"/>
            <a:ext cx="5029200" cy="366713"/>
          </a:xfrm>
          <a:prstGeom prst="rect">
            <a:avLst/>
          </a:prstGeom>
          <a:noFill/>
          <a:ln w="9525">
            <a:noFill/>
            <a:miter lim="800000"/>
            <a:headEnd/>
            <a:tailEnd/>
          </a:ln>
        </p:spPr>
        <p:txBody>
          <a:bodyPr>
            <a:spAutoFit/>
          </a:bodyPr>
          <a:lstStyle/>
          <a:p>
            <a:pPr algn="ctr">
              <a:spcBef>
                <a:spcPct val="50000"/>
              </a:spcBef>
            </a:pPr>
            <a:endParaRPr lang="en-US" sz="1800"/>
          </a:p>
        </p:txBody>
      </p:sp>
      <p:pic>
        <p:nvPicPr>
          <p:cNvPr id="7175" name="Picture 7"/>
          <p:cNvPicPr>
            <a:picLocks noChangeAspect="1" noChangeArrowheads="1"/>
          </p:cNvPicPr>
          <p:nvPr/>
        </p:nvPicPr>
        <p:blipFill>
          <a:blip r:embed="rId5" cstate="print"/>
          <a:srcRect t="16484" r="46590" b="46016"/>
          <a:stretch>
            <a:fillRect/>
          </a:stretch>
        </p:blipFill>
        <p:spPr bwMode="auto">
          <a:xfrm>
            <a:off x="76200" y="2484438"/>
            <a:ext cx="2743200" cy="1782762"/>
          </a:xfrm>
          <a:prstGeom prst="rect">
            <a:avLst/>
          </a:prstGeom>
          <a:noFill/>
          <a:ln w="9525">
            <a:noFill/>
            <a:miter lim="800000"/>
            <a:headEnd/>
            <a:tailEnd/>
          </a:ln>
        </p:spPr>
      </p:pic>
      <p:grpSp>
        <p:nvGrpSpPr>
          <p:cNvPr id="2" name="Group 10"/>
          <p:cNvGrpSpPr>
            <a:grpSpLocks/>
          </p:cNvGrpSpPr>
          <p:nvPr/>
        </p:nvGrpSpPr>
        <p:grpSpPr bwMode="auto">
          <a:xfrm>
            <a:off x="457200" y="3581400"/>
            <a:ext cx="2209800" cy="2846388"/>
            <a:chOff x="457023" y="3707030"/>
            <a:chExt cx="2209846" cy="2846170"/>
          </a:xfrm>
        </p:grpSpPr>
        <p:pic>
          <p:nvPicPr>
            <p:cNvPr id="3" name="Picture 8"/>
            <p:cNvPicPr>
              <a:picLocks noChangeAspect="1" noChangeArrowheads="1"/>
            </p:cNvPicPr>
            <p:nvPr/>
          </p:nvPicPr>
          <p:blipFill>
            <a:blip r:embed="rId6" cstate="print"/>
            <a:srcRect l="22644" t="41071" r="40202" b="6287"/>
            <a:stretch>
              <a:fillRect/>
            </a:stretch>
          </p:blipFill>
          <p:spPr bwMode="auto">
            <a:xfrm>
              <a:off x="459291" y="4050166"/>
              <a:ext cx="2207578" cy="2503034"/>
            </a:xfrm>
            <a:prstGeom prst="rect">
              <a:avLst/>
            </a:prstGeom>
            <a:noFill/>
            <a:ln w="9525">
              <a:noFill/>
              <a:miter lim="800000"/>
              <a:headEnd/>
              <a:tailEnd/>
            </a:ln>
          </p:spPr>
        </p:pic>
        <p:pic>
          <p:nvPicPr>
            <p:cNvPr id="7178" name="Picture 6"/>
            <p:cNvPicPr>
              <a:picLocks noChangeAspect="1" noChangeArrowheads="1"/>
            </p:cNvPicPr>
            <p:nvPr/>
          </p:nvPicPr>
          <p:blipFill>
            <a:blip r:embed="rId7" cstate="print"/>
            <a:srcRect/>
            <a:stretch>
              <a:fillRect/>
            </a:stretch>
          </p:blipFill>
          <p:spPr bwMode="auto">
            <a:xfrm>
              <a:off x="457023" y="3707030"/>
              <a:ext cx="1600233" cy="375112"/>
            </a:xfrm>
            <a:prstGeom prst="rect">
              <a:avLst/>
            </a:prstGeom>
            <a:noFill/>
            <a:ln w="9525">
              <a:noFill/>
              <a:miter lim="800000"/>
              <a:headEnd/>
              <a:tailEnd/>
            </a:ln>
          </p:spPr>
        </p:pic>
      </p:grpSp>
      <p:pic>
        <p:nvPicPr>
          <p:cNvPr id="10" name="Picture 9" descr="Town and Country-2009philanthropy.jpg"/>
          <p:cNvPicPr>
            <a:picLocks noChangeAspect="1"/>
          </p:cNvPicPr>
          <p:nvPr/>
        </p:nvPicPr>
        <p:blipFill>
          <a:blip r:embed="rId8" cstate="print"/>
          <a:srcRect/>
          <a:stretch>
            <a:fillRect/>
          </a:stretch>
        </p:blipFill>
        <p:spPr bwMode="auto">
          <a:xfrm>
            <a:off x="1676400" y="3429000"/>
            <a:ext cx="2524125" cy="3233738"/>
          </a:xfrm>
          <a:prstGeom prst="rect">
            <a:avLst/>
          </a:prstGeom>
          <a:noFill/>
          <a:ln w="9525">
            <a:noFill/>
            <a:miter lim="800000"/>
            <a:headEnd/>
            <a:tailEnd/>
          </a:ln>
        </p:spPr>
      </p:pic>
      <p:sp>
        <p:nvSpPr>
          <p:cNvPr id="14" name="Text Box 5"/>
          <p:cNvSpPr txBox="1">
            <a:spLocks noChangeArrowheads="1"/>
          </p:cNvSpPr>
          <p:nvPr/>
        </p:nvSpPr>
        <p:spPr bwMode="auto">
          <a:xfrm>
            <a:off x="3810000" y="3352800"/>
            <a:ext cx="4495800" cy="1477963"/>
          </a:xfrm>
          <a:prstGeom prst="rect">
            <a:avLst/>
          </a:prstGeom>
          <a:solidFill>
            <a:schemeClr val="accent3">
              <a:lumMod val="75000"/>
            </a:schemeClr>
          </a:solidFill>
          <a:ln w="9525">
            <a:noFill/>
            <a:miter lim="800000"/>
            <a:headEnd/>
            <a:tailEnd/>
          </a:ln>
        </p:spPr>
        <p:txBody>
          <a:bodyPr anchor="ctr">
            <a:spAutoFit/>
          </a:bodyPr>
          <a:lstStyle/>
          <a:p>
            <a:pPr>
              <a:defRPr/>
            </a:pPr>
            <a:r>
              <a:rPr lang="en-US" sz="1800" dirty="0"/>
              <a:t>“Travel philanthropy is now core to sustainability,” said David Krantz, program director for the Center on Ecotourism and Sustainable Development (www.ecotourismcesd.org).</a:t>
            </a:r>
          </a:p>
        </p:txBody>
      </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7177"/>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7176"/>
                                        </p:tgtEl>
                                        <p:attrNameLst>
                                          <p:attrName>style.visibility</p:attrName>
                                        </p:attrNameLst>
                                      </p:cBhvr>
                                      <p:to>
                                        <p:strVal val="visible"/>
                                      </p:to>
                                    </p:set>
                                    <p:animEffect transition="in" filter="fade">
                                      <p:cBhvr>
                                        <p:cTn id="10" dur="2000"/>
                                        <p:tgtEl>
                                          <p:spTgt spid="7176"/>
                                        </p:tgtEl>
                                      </p:cBhvr>
                                    </p:animEffect>
                                  </p:childTnLst>
                                </p:cTn>
                              </p:par>
                            </p:childTnLst>
                          </p:cTn>
                        </p:par>
                        <p:par>
                          <p:cTn id="11" fill="hold">
                            <p:stCondLst>
                              <p:cond delay="2000"/>
                            </p:stCondLst>
                            <p:childTnLst>
                              <p:par>
                                <p:cTn id="12" presetID="1" presetClass="entr" presetSubtype="0" fill="hold" nodeType="afterEffect">
                                  <p:stCondLst>
                                    <p:cond delay="0"/>
                                  </p:stCondLst>
                                  <p:childTnLst>
                                    <p:set>
                                      <p:cBhvr>
                                        <p:cTn id="13" dur="1" fill="hold">
                                          <p:stCondLst>
                                            <p:cond delay="0"/>
                                          </p:stCondLst>
                                        </p:cTn>
                                        <p:tgtEl>
                                          <p:spTgt spid="7175"/>
                                        </p:tgtEl>
                                        <p:attrNameLst>
                                          <p:attrName>style.visibility</p:attrName>
                                        </p:attrNameLst>
                                      </p:cBhvr>
                                      <p:to>
                                        <p:strVal val="visible"/>
                                      </p:to>
                                    </p:se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7175"/>
                                        </p:tgtEl>
                                        <p:attrNameLst>
                                          <p:attrName>style.visibility</p:attrName>
                                        </p:attrNameLst>
                                      </p:cBhvr>
                                      <p:to>
                                        <p:strVal val="visible"/>
                                      </p:to>
                                    </p:set>
                                    <p:animEffect transition="in" filter="fade">
                                      <p:cBhvr>
                                        <p:cTn id="17" dur="2000"/>
                                        <p:tgtEl>
                                          <p:spTgt spid="7175"/>
                                        </p:tgtEl>
                                      </p:cBhvr>
                                    </p:animEffect>
                                  </p:childTnLst>
                                </p:cTn>
                              </p:par>
                            </p:childTnLst>
                          </p:cTn>
                        </p:par>
                        <p:par>
                          <p:cTn id="18" fill="hold">
                            <p:stCondLst>
                              <p:cond delay="4000"/>
                            </p:stCondLst>
                            <p:childTnLst>
                              <p:par>
                                <p:cTn id="19" presetID="10"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2000"/>
                                        <p:tgtEl>
                                          <p:spTgt spid="2"/>
                                        </p:tgtEl>
                                      </p:cBhvr>
                                    </p:animEffect>
                                  </p:childTnLst>
                                </p:cTn>
                              </p:par>
                            </p:childTnLst>
                          </p:cTn>
                        </p:par>
                        <p:par>
                          <p:cTn id="22" fill="hold">
                            <p:stCondLst>
                              <p:cond delay="6000"/>
                            </p:stCondLst>
                            <p:childTnLst>
                              <p:par>
                                <p:cTn id="23" presetID="1" presetClass="entr" presetSubtype="0" fill="hold" nodeType="afterEffect">
                                  <p:stCondLst>
                                    <p:cond delay="0"/>
                                  </p:stCondLst>
                                  <p:childTnLst>
                                    <p:set>
                                      <p:cBhvr>
                                        <p:cTn id="24" dur="1" fill="hold">
                                          <p:stCondLst>
                                            <p:cond delay="0"/>
                                          </p:stCondLst>
                                        </p:cTn>
                                        <p:tgtEl>
                                          <p:spTgt spid="7176"/>
                                        </p:tgtEl>
                                        <p:attrNameLst>
                                          <p:attrName>style.visibility</p:attrName>
                                        </p:attrNameLst>
                                      </p:cBhvr>
                                      <p:to>
                                        <p:strVal val="visible"/>
                                      </p:to>
                                    </p:set>
                                  </p:childTnLst>
                                </p:cTn>
                              </p:par>
                            </p:childTnLst>
                          </p:cTn>
                        </p:par>
                        <p:par>
                          <p:cTn id="25" fill="hold">
                            <p:stCondLst>
                              <p:cond delay="6000"/>
                            </p:stCondLst>
                            <p:childTnLst>
                              <p:par>
                                <p:cTn id="26" presetID="10" presetClass="entr" presetSubtype="0"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2000"/>
                                        <p:tgtEl>
                                          <p:spTgt spid="10"/>
                                        </p:tgtEl>
                                      </p:cBhvr>
                                    </p:animEffect>
                                  </p:childTnLst>
                                </p:cTn>
                              </p:par>
                            </p:childTnLst>
                          </p:cTn>
                        </p:par>
                        <p:par>
                          <p:cTn id="29" fill="hold">
                            <p:stCondLst>
                              <p:cond delay="8000"/>
                            </p:stCondLst>
                            <p:childTnLst>
                              <p:par>
                                <p:cTn id="30" presetID="10" presetClass="entr" presetSubtype="0"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sz="quarter"/>
          </p:nvPr>
        </p:nvSpPr>
        <p:spPr>
          <a:xfrm>
            <a:off x="0" y="228600"/>
            <a:ext cx="8229600" cy="1143000"/>
          </a:xfrm>
        </p:spPr>
        <p:txBody>
          <a:bodyPr/>
          <a:lstStyle/>
          <a:p>
            <a:pPr eaLnBrk="1" hangingPunct="1"/>
            <a:r>
              <a:rPr lang="en-US" sz="3600" b="1" smtClean="0">
                <a:solidFill>
                  <a:srgbClr val="66FF33"/>
                </a:solidFill>
              </a:rPr>
              <a:t>Pioneered by Ecotourism Companies</a:t>
            </a:r>
          </a:p>
        </p:txBody>
      </p:sp>
      <p:pic>
        <p:nvPicPr>
          <p:cNvPr id="814089" name="Picture 9" descr="main_photo"/>
          <p:cNvPicPr>
            <a:picLocks noChangeAspect="1" noChangeArrowheads="1"/>
          </p:cNvPicPr>
          <p:nvPr/>
        </p:nvPicPr>
        <p:blipFill>
          <a:blip r:embed="rId3" cstate="print"/>
          <a:srcRect/>
          <a:stretch>
            <a:fillRect/>
          </a:stretch>
        </p:blipFill>
        <p:spPr bwMode="auto">
          <a:xfrm>
            <a:off x="304800" y="3560763"/>
            <a:ext cx="5838825" cy="858837"/>
          </a:xfrm>
          <a:prstGeom prst="rect">
            <a:avLst/>
          </a:prstGeom>
          <a:noFill/>
          <a:ln w="9525">
            <a:noFill/>
            <a:miter lim="800000"/>
            <a:headEnd/>
            <a:tailEnd/>
          </a:ln>
        </p:spPr>
      </p:pic>
      <p:grpSp>
        <p:nvGrpSpPr>
          <p:cNvPr id="2" name="Group 10"/>
          <p:cNvGrpSpPr>
            <a:grpSpLocks/>
          </p:cNvGrpSpPr>
          <p:nvPr/>
        </p:nvGrpSpPr>
        <p:grpSpPr bwMode="auto">
          <a:xfrm>
            <a:off x="5562600" y="746125"/>
            <a:ext cx="3352800" cy="1768475"/>
            <a:chOff x="3648" y="720"/>
            <a:chExt cx="2112" cy="1114"/>
          </a:xfrm>
        </p:grpSpPr>
        <p:pic>
          <p:nvPicPr>
            <p:cNvPr id="8230" name="Picture 11" descr="IMG_2352_web">
              <a:hlinkClick r:id="rId4"/>
            </p:cNvPr>
            <p:cNvPicPr>
              <a:picLocks noChangeAspect="1" noChangeArrowheads="1"/>
            </p:cNvPicPr>
            <p:nvPr/>
          </p:nvPicPr>
          <p:blipFill>
            <a:blip r:embed="rId5" cstate="print"/>
            <a:srcRect/>
            <a:stretch>
              <a:fillRect/>
            </a:stretch>
          </p:blipFill>
          <p:spPr bwMode="auto">
            <a:xfrm>
              <a:off x="3648" y="912"/>
              <a:ext cx="1383" cy="922"/>
            </a:xfrm>
            <a:prstGeom prst="rect">
              <a:avLst/>
            </a:prstGeom>
            <a:noFill/>
            <a:ln w="9525">
              <a:noFill/>
              <a:miter lim="800000"/>
              <a:headEnd/>
              <a:tailEnd/>
            </a:ln>
          </p:spPr>
        </p:pic>
        <p:pic>
          <p:nvPicPr>
            <p:cNvPr id="8231" name="Picture 12" descr="newlogo"/>
            <p:cNvPicPr>
              <a:picLocks noChangeAspect="1" noChangeArrowheads="1"/>
            </p:cNvPicPr>
            <p:nvPr/>
          </p:nvPicPr>
          <p:blipFill>
            <a:blip r:embed="rId6" cstate="print"/>
            <a:srcRect/>
            <a:stretch>
              <a:fillRect/>
            </a:stretch>
          </p:blipFill>
          <p:spPr bwMode="auto">
            <a:xfrm>
              <a:off x="4897" y="720"/>
              <a:ext cx="863" cy="1008"/>
            </a:xfrm>
            <a:prstGeom prst="rect">
              <a:avLst/>
            </a:prstGeom>
            <a:noFill/>
            <a:ln w="9525">
              <a:noFill/>
              <a:miter lim="800000"/>
              <a:headEnd/>
              <a:tailEnd/>
            </a:ln>
          </p:spPr>
        </p:pic>
      </p:grpSp>
      <p:grpSp>
        <p:nvGrpSpPr>
          <p:cNvPr id="3" name="Group 13"/>
          <p:cNvGrpSpPr>
            <a:grpSpLocks/>
          </p:cNvGrpSpPr>
          <p:nvPr/>
        </p:nvGrpSpPr>
        <p:grpSpPr bwMode="auto">
          <a:xfrm>
            <a:off x="5334000" y="2930525"/>
            <a:ext cx="3124200" cy="1412875"/>
            <a:chOff x="3792" y="1728"/>
            <a:chExt cx="1968" cy="890"/>
          </a:xfrm>
        </p:grpSpPr>
        <p:pic>
          <p:nvPicPr>
            <p:cNvPr id="8228" name="Picture 14" descr="logo"/>
            <p:cNvPicPr>
              <a:picLocks noChangeAspect="1" noChangeArrowheads="1"/>
            </p:cNvPicPr>
            <p:nvPr/>
          </p:nvPicPr>
          <p:blipFill>
            <a:blip r:embed="rId7" cstate="print"/>
            <a:srcRect/>
            <a:stretch>
              <a:fillRect/>
            </a:stretch>
          </p:blipFill>
          <p:spPr bwMode="auto">
            <a:xfrm>
              <a:off x="4320" y="1872"/>
              <a:ext cx="1440" cy="746"/>
            </a:xfrm>
            <a:prstGeom prst="rect">
              <a:avLst/>
            </a:prstGeom>
            <a:noFill/>
            <a:ln w="9525">
              <a:noFill/>
              <a:miter lim="800000"/>
              <a:headEnd/>
              <a:tailEnd/>
            </a:ln>
          </p:spPr>
        </p:pic>
        <p:pic>
          <p:nvPicPr>
            <p:cNvPr id="8229" name="Picture 15" descr="GAPAdventuresLogo">
              <a:hlinkClick r:id="rId8"/>
            </p:cNvPr>
            <p:cNvPicPr>
              <a:picLocks noChangeAspect="1" noChangeArrowheads="1"/>
            </p:cNvPicPr>
            <p:nvPr/>
          </p:nvPicPr>
          <p:blipFill>
            <a:blip r:embed="rId9" cstate="print"/>
            <a:srcRect/>
            <a:stretch>
              <a:fillRect/>
            </a:stretch>
          </p:blipFill>
          <p:spPr bwMode="auto">
            <a:xfrm>
              <a:off x="3792" y="1728"/>
              <a:ext cx="1098" cy="304"/>
            </a:xfrm>
            <a:prstGeom prst="rect">
              <a:avLst/>
            </a:prstGeom>
            <a:noFill/>
            <a:ln w="9525">
              <a:noFill/>
              <a:miter lim="800000"/>
              <a:headEnd/>
              <a:tailEnd/>
            </a:ln>
          </p:spPr>
        </p:pic>
      </p:grpSp>
      <p:grpSp>
        <p:nvGrpSpPr>
          <p:cNvPr id="4" name="Group 16"/>
          <p:cNvGrpSpPr>
            <a:grpSpLocks/>
          </p:cNvGrpSpPr>
          <p:nvPr/>
        </p:nvGrpSpPr>
        <p:grpSpPr bwMode="auto">
          <a:xfrm>
            <a:off x="5943600" y="2116138"/>
            <a:ext cx="3124200" cy="1465262"/>
            <a:chOff x="3792" y="1296"/>
            <a:chExt cx="1968" cy="923"/>
          </a:xfrm>
        </p:grpSpPr>
        <p:pic>
          <p:nvPicPr>
            <p:cNvPr id="8226" name="Picture 17" descr="p_ranita"/>
            <p:cNvPicPr>
              <a:picLocks noChangeAspect="1" noChangeArrowheads="1"/>
            </p:cNvPicPr>
            <p:nvPr/>
          </p:nvPicPr>
          <p:blipFill>
            <a:blip r:embed="rId10" cstate="print"/>
            <a:srcRect/>
            <a:stretch>
              <a:fillRect/>
            </a:stretch>
          </p:blipFill>
          <p:spPr bwMode="auto">
            <a:xfrm>
              <a:off x="4950" y="1680"/>
              <a:ext cx="810" cy="539"/>
            </a:xfrm>
            <a:prstGeom prst="rect">
              <a:avLst/>
            </a:prstGeom>
            <a:noFill/>
            <a:ln w="9525">
              <a:noFill/>
              <a:miter lim="800000"/>
              <a:headEnd/>
              <a:tailEnd/>
            </a:ln>
          </p:spPr>
        </p:pic>
        <p:pic>
          <p:nvPicPr>
            <p:cNvPr id="8227" name="Picture 18" descr="index_03"/>
            <p:cNvPicPr>
              <a:picLocks noChangeAspect="1" noChangeArrowheads="1"/>
            </p:cNvPicPr>
            <p:nvPr/>
          </p:nvPicPr>
          <p:blipFill>
            <a:blip r:embed="rId11" cstate="print"/>
            <a:srcRect/>
            <a:stretch>
              <a:fillRect/>
            </a:stretch>
          </p:blipFill>
          <p:spPr bwMode="auto">
            <a:xfrm>
              <a:off x="3792" y="1296"/>
              <a:ext cx="1920" cy="670"/>
            </a:xfrm>
            <a:prstGeom prst="rect">
              <a:avLst/>
            </a:prstGeom>
            <a:noFill/>
            <a:ln w="9525">
              <a:noFill/>
              <a:miter lim="800000"/>
              <a:headEnd/>
              <a:tailEnd/>
            </a:ln>
          </p:spPr>
        </p:pic>
      </p:grpSp>
      <p:grpSp>
        <p:nvGrpSpPr>
          <p:cNvPr id="5" name="Group 19"/>
          <p:cNvGrpSpPr>
            <a:grpSpLocks/>
          </p:cNvGrpSpPr>
          <p:nvPr/>
        </p:nvGrpSpPr>
        <p:grpSpPr bwMode="auto">
          <a:xfrm>
            <a:off x="0" y="5972175"/>
            <a:ext cx="9144000" cy="939800"/>
            <a:chOff x="0" y="3762"/>
            <a:chExt cx="5760" cy="592"/>
          </a:xfrm>
        </p:grpSpPr>
        <p:pic>
          <p:nvPicPr>
            <p:cNvPr id="8216" name="Picture 20"/>
            <p:cNvPicPr>
              <a:picLocks noChangeAspect="1" noChangeArrowheads="1"/>
            </p:cNvPicPr>
            <p:nvPr/>
          </p:nvPicPr>
          <p:blipFill>
            <a:blip r:embed="rId12" cstate="print"/>
            <a:srcRect/>
            <a:stretch>
              <a:fillRect/>
            </a:stretch>
          </p:blipFill>
          <p:spPr bwMode="auto">
            <a:xfrm>
              <a:off x="2880" y="3772"/>
              <a:ext cx="576" cy="576"/>
            </a:xfrm>
            <a:prstGeom prst="rect">
              <a:avLst/>
            </a:prstGeom>
            <a:noFill/>
            <a:ln w="9525">
              <a:noFill/>
              <a:miter lim="800000"/>
              <a:headEnd/>
              <a:tailEnd/>
            </a:ln>
          </p:spPr>
        </p:pic>
        <p:pic>
          <p:nvPicPr>
            <p:cNvPr id="8217" name="Picture 21"/>
            <p:cNvPicPr>
              <a:picLocks noChangeAspect="1" noChangeArrowheads="1"/>
            </p:cNvPicPr>
            <p:nvPr/>
          </p:nvPicPr>
          <p:blipFill>
            <a:blip r:embed="rId13" cstate="print"/>
            <a:srcRect/>
            <a:stretch>
              <a:fillRect/>
            </a:stretch>
          </p:blipFill>
          <p:spPr bwMode="auto">
            <a:xfrm>
              <a:off x="5184" y="3765"/>
              <a:ext cx="576" cy="576"/>
            </a:xfrm>
            <a:prstGeom prst="rect">
              <a:avLst/>
            </a:prstGeom>
            <a:noFill/>
            <a:ln w="9525">
              <a:noFill/>
              <a:miter lim="800000"/>
              <a:headEnd/>
              <a:tailEnd/>
            </a:ln>
          </p:spPr>
        </p:pic>
        <p:pic>
          <p:nvPicPr>
            <p:cNvPr id="8218" name="Picture 22"/>
            <p:cNvPicPr>
              <a:picLocks noChangeAspect="1" noChangeArrowheads="1"/>
            </p:cNvPicPr>
            <p:nvPr/>
          </p:nvPicPr>
          <p:blipFill>
            <a:blip r:embed="rId14" cstate="print"/>
            <a:srcRect/>
            <a:stretch>
              <a:fillRect/>
            </a:stretch>
          </p:blipFill>
          <p:spPr bwMode="auto">
            <a:xfrm>
              <a:off x="0" y="3778"/>
              <a:ext cx="576" cy="576"/>
            </a:xfrm>
            <a:prstGeom prst="rect">
              <a:avLst/>
            </a:prstGeom>
            <a:noFill/>
            <a:ln w="25400">
              <a:noFill/>
              <a:miter lim="800000"/>
              <a:headEnd/>
              <a:tailEnd/>
            </a:ln>
          </p:spPr>
        </p:pic>
        <p:pic>
          <p:nvPicPr>
            <p:cNvPr id="8219" name="Picture 23"/>
            <p:cNvPicPr>
              <a:picLocks noChangeAspect="1" noChangeArrowheads="1"/>
            </p:cNvPicPr>
            <p:nvPr/>
          </p:nvPicPr>
          <p:blipFill>
            <a:blip r:embed="rId15" cstate="print"/>
            <a:srcRect/>
            <a:stretch>
              <a:fillRect/>
            </a:stretch>
          </p:blipFill>
          <p:spPr bwMode="auto">
            <a:xfrm>
              <a:off x="1150" y="3772"/>
              <a:ext cx="576" cy="576"/>
            </a:xfrm>
            <a:prstGeom prst="rect">
              <a:avLst/>
            </a:prstGeom>
            <a:noFill/>
            <a:ln w="25400">
              <a:noFill/>
              <a:miter lim="800000"/>
              <a:headEnd/>
              <a:tailEnd/>
            </a:ln>
          </p:spPr>
        </p:pic>
        <p:pic>
          <p:nvPicPr>
            <p:cNvPr id="8220" name="Picture 24"/>
            <p:cNvPicPr>
              <a:picLocks noChangeAspect="1" noChangeArrowheads="1"/>
            </p:cNvPicPr>
            <p:nvPr/>
          </p:nvPicPr>
          <p:blipFill>
            <a:blip r:embed="rId16" cstate="print"/>
            <a:srcRect/>
            <a:stretch>
              <a:fillRect/>
            </a:stretch>
          </p:blipFill>
          <p:spPr bwMode="auto">
            <a:xfrm>
              <a:off x="3470" y="3772"/>
              <a:ext cx="576" cy="576"/>
            </a:xfrm>
            <a:prstGeom prst="rect">
              <a:avLst/>
            </a:prstGeom>
            <a:noFill/>
            <a:ln w="25400">
              <a:noFill/>
              <a:miter lim="800000"/>
              <a:headEnd/>
              <a:tailEnd/>
            </a:ln>
          </p:spPr>
        </p:pic>
        <p:pic>
          <p:nvPicPr>
            <p:cNvPr id="8221" name="Picture 25"/>
            <p:cNvPicPr>
              <a:picLocks noChangeAspect="1" noChangeArrowheads="1"/>
            </p:cNvPicPr>
            <p:nvPr/>
          </p:nvPicPr>
          <p:blipFill>
            <a:blip r:embed="rId17" cstate="print"/>
            <a:srcRect/>
            <a:stretch>
              <a:fillRect/>
            </a:stretch>
          </p:blipFill>
          <p:spPr bwMode="auto">
            <a:xfrm>
              <a:off x="575" y="3772"/>
              <a:ext cx="576" cy="576"/>
            </a:xfrm>
            <a:prstGeom prst="rect">
              <a:avLst/>
            </a:prstGeom>
            <a:noFill/>
            <a:ln w="25400">
              <a:noFill/>
              <a:miter lim="800000"/>
              <a:headEnd/>
              <a:tailEnd/>
            </a:ln>
          </p:spPr>
        </p:pic>
        <p:pic>
          <p:nvPicPr>
            <p:cNvPr id="8222" name="Picture 26"/>
            <p:cNvPicPr>
              <a:picLocks noChangeAspect="1" noChangeArrowheads="1"/>
            </p:cNvPicPr>
            <p:nvPr/>
          </p:nvPicPr>
          <p:blipFill>
            <a:blip r:embed="rId18" cstate="print"/>
            <a:srcRect/>
            <a:stretch>
              <a:fillRect/>
            </a:stretch>
          </p:blipFill>
          <p:spPr bwMode="auto">
            <a:xfrm>
              <a:off x="4013" y="3762"/>
              <a:ext cx="576" cy="576"/>
            </a:xfrm>
            <a:prstGeom prst="rect">
              <a:avLst/>
            </a:prstGeom>
            <a:noFill/>
            <a:ln w="25400">
              <a:noFill/>
              <a:miter lim="800000"/>
              <a:headEnd/>
              <a:tailEnd/>
            </a:ln>
          </p:spPr>
        </p:pic>
        <p:pic>
          <p:nvPicPr>
            <p:cNvPr id="8223" name="Picture 27"/>
            <p:cNvPicPr>
              <a:picLocks noChangeAspect="1" noChangeArrowheads="1"/>
            </p:cNvPicPr>
            <p:nvPr/>
          </p:nvPicPr>
          <p:blipFill>
            <a:blip r:embed="rId19" cstate="print"/>
            <a:srcRect/>
            <a:stretch>
              <a:fillRect/>
            </a:stretch>
          </p:blipFill>
          <p:spPr bwMode="auto">
            <a:xfrm>
              <a:off x="1726" y="3772"/>
              <a:ext cx="576" cy="576"/>
            </a:xfrm>
            <a:prstGeom prst="rect">
              <a:avLst/>
            </a:prstGeom>
            <a:noFill/>
            <a:ln w="25400">
              <a:noFill/>
              <a:miter lim="800000"/>
              <a:headEnd/>
              <a:tailEnd/>
            </a:ln>
          </p:spPr>
        </p:pic>
        <p:pic>
          <p:nvPicPr>
            <p:cNvPr id="8224" name="Picture 28"/>
            <p:cNvPicPr>
              <a:picLocks noChangeAspect="1" noChangeArrowheads="1"/>
            </p:cNvPicPr>
            <p:nvPr/>
          </p:nvPicPr>
          <p:blipFill>
            <a:blip r:embed="rId20" cstate="print"/>
            <a:srcRect/>
            <a:stretch>
              <a:fillRect/>
            </a:stretch>
          </p:blipFill>
          <p:spPr bwMode="auto">
            <a:xfrm>
              <a:off x="2304" y="3772"/>
              <a:ext cx="576" cy="576"/>
            </a:xfrm>
            <a:prstGeom prst="rect">
              <a:avLst/>
            </a:prstGeom>
            <a:noFill/>
            <a:ln w="25400">
              <a:noFill/>
              <a:miter lim="800000"/>
              <a:headEnd/>
              <a:tailEnd/>
            </a:ln>
          </p:spPr>
        </p:pic>
        <p:pic>
          <p:nvPicPr>
            <p:cNvPr id="8225" name="Picture 29"/>
            <p:cNvPicPr>
              <a:picLocks noChangeAspect="1" noChangeArrowheads="1"/>
            </p:cNvPicPr>
            <p:nvPr/>
          </p:nvPicPr>
          <p:blipFill>
            <a:blip r:embed="rId21" cstate="print"/>
            <a:srcRect/>
            <a:stretch>
              <a:fillRect/>
            </a:stretch>
          </p:blipFill>
          <p:spPr bwMode="auto">
            <a:xfrm>
              <a:off x="4567" y="3778"/>
              <a:ext cx="623" cy="576"/>
            </a:xfrm>
            <a:prstGeom prst="rect">
              <a:avLst/>
            </a:prstGeom>
            <a:noFill/>
            <a:ln w="25400">
              <a:noFill/>
              <a:miter lim="800000"/>
              <a:headEnd/>
              <a:tailEnd/>
            </a:ln>
          </p:spPr>
        </p:pic>
      </p:grpSp>
      <p:grpSp>
        <p:nvGrpSpPr>
          <p:cNvPr id="6" name="Group 30"/>
          <p:cNvGrpSpPr>
            <a:grpSpLocks/>
          </p:cNvGrpSpPr>
          <p:nvPr/>
        </p:nvGrpSpPr>
        <p:grpSpPr bwMode="auto">
          <a:xfrm>
            <a:off x="0" y="4419600"/>
            <a:ext cx="5486400" cy="2514600"/>
            <a:chOff x="0" y="2736"/>
            <a:chExt cx="3456" cy="1584"/>
          </a:xfrm>
        </p:grpSpPr>
        <p:pic>
          <p:nvPicPr>
            <p:cNvPr id="8213" name="Picture 31" descr="supportpic"/>
            <p:cNvPicPr>
              <a:picLocks noChangeAspect="1" noChangeArrowheads="1"/>
            </p:cNvPicPr>
            <p:nvPr/>
          </p:nvPicPr>
          <p:blipFill>
            <a:blip r:embed="rId22" cstate="print"/>
            <a:srcRect/>
            <a:stretch>
              <a:fillRect/>
            </a:stretch>
          </p:blipFill>
          <p:spPr bwMode="auto">
            <a:xfrm>
              <a:off x="0" y="3508"/>
              <a:ext cx="3456" cy="812"/>
            </a:xfrm>
            <a:prstGeom prst="rect">
              <a:avLst/>
            </a:prstGeom>
            <a:noFill/>
            <a:ln w="9525">
              <a:noFill/>
              <a:miter lim="800000"/>
              <a:headEnd/>
              <a:tailEnd/>
            </a:ln>
          </p:spPr>
        </p:pic>
        <p:pic>
          <p:nvPicPr>
            <p:cNvPr id="8214" name="Picture 32" descr="titlebar"/>
            <p:cNvPicPr>
              <a:picLocks noChangeAspect="1" noChangeArrowheads="1"/>
            </p:cNvPicPr>
            <p:nvPr/>
          </p:nvPicPr>
          <p:blipFill>
            <a:blip r:embed="rId23" cstate="print"/>
            <a:srcRect/>
            <a:stretch>
              <a:fillRect/>
            </a:stretch>
          </p:blipFill>
          <p:spPr bwMode="auto">
            <a:xfrm>
              <a:off x="0" y="3168"/>
              <a:ext cx="2544" cy="437"/>
            </a:xfrm>
            <a:prstGeom prst="rect">
              <a:avLst/>
            </a:prstGeom>
            <a:noFill/>
            <a:ln w="9525">
              <a:noFill/>
              <a:miter lim="800000"/>
              <a:headEnd/>
              <a:tailEnd/>
            </a:ln>
          </p:spPr>
        </p:pic>
        <p:pic>
          <p:nvPicPr>
            <p:cNvPr id="8215" name="Picture 33" descr="SVL_Brandbar"/>
            <p:cNvPicPr>
              <a:picLocks noChangeAspect="1" noChangeArrowheads="1"/>
            </p:cNvPicPr>
            <p:nvPr/>
          </p:nvPicPr>
          <p:blipFill>
            <a:blip r:embed="rId24" cstate="print"/>
            <a:srcRect/>
            <a:stretch>
              <a:fillRect/>
            </a:stretch>
          </p:blipFill>
          <p:spPr bwMode="auto">
            <a:xfrm>
              <a:off x="96" y="2736"/>
              <a:ext cx="2544" cy="530"/>
            </a:xfrm>
            <a:prstGeom prst="rect">
              <a:avLst/>
            </a:prstGeom>
            <a:noFill/>
            <a:ln w="9525">
              <a:noFill/>
              <a:miter lim="800000"/>
              <a:headEnd/>
              <a:tailEnd/>
            </a:ln>
          </p:spPr>
        </p:pic>
      </p:grpSp>
      <p:grpSp>
        <p:nvGrpSpPr>
          <p:cNvPr id="7" name="Group 34"/>
          <p:cNvGrpSpPr>
            <a:grpSpLocks/>
          </p:cNvGrpSpPr>
          <p:nvPr/>
        </p:nvGrpSpPr>
        <p:grpSpPr bwMode="auto">
          <a:xfrm>
            <a:off x="5367338" y="4191000"/>
            <a:ext cx="3776662" cy="2743200"/>
            <a:chOff x="3381" y="2640"/>
            <a:chExt cx="2379" cy="1728"/>
          </a:xfrm>
        </p:grpSpPr>
        <p:pic>
          <p:nvPicPr>
            <p:cNvPr id="8210" name="Picture 35" descr="mastfinal_01"/>
            <p:cNvPicPr>
              <a:picLocks noChangeAspect="1" noChangeArrowheads="1"/>
            </p:cNvPicPr>
            <p:nvPr/>
          </p:nvPicPr>
          <p:blipFill>
            <a:blip r:embed="rId25" cstate="print"/>
            <a:srcRect/>
            <a:stretch>
              <a:fillRect/>
            </a:stretch>
          </p:blipFill>
          <p:spPr bwMode="auto">
            <a:xfrm>
              <a:off x="3463" y="2856"/>
              <a:ext cx="1980" cy="936"/>
            </a:xfrm>
            <a:prstGeom prst="rect">
              <a:avLst/>
            </a:prstGeom>
            <a:noFill/>
            <a:ln w="9525">
              <a:noFill/>
              <a:miter lim="800000"/>
              <a:headEnd/>
              <a:tailEnd/>
            </a:ln>
          </p:spPr>
        </p:pic>
        <p:pic>
          <p:nvPicPr>
            <p:cNvPr id="8211" name="Picture 36" descr="READ Nepal: Building Literacy and Communities Through Libraries"/>
            <p:cNvPicPr>
              <a:picLocks noChangeAspect="1" noChangeArrowheads="1"/>
            </p:cNvPicPr>
            <p:nvPr/>
          </p:nvPicPr>
          <p:blipFill>
            <a:blip r:embed="rId26" cstate="print"/>
            <a:srcRect/>
            <a:stretch>
              <a:fillRect/>
            </a:stretch>
          </p:blipFill>
          <p:spPr bwMode="auto">
            <a:xfrm>
              <a:off x="3381" y="3432"/>
              <a:ext cx="1392" cy="936"/>
            </a:xfrm>
            <a:prstGeom prst="rect">
              <a:avLst/>
            </a:prstGeom>
            <a:noFill/>
            <a:ln w="9525">
              <a:noFill/>
              <a:miter lim="800000"/>
              <a:headEnd/>
              <a:tailEnd/>
            </a:ln>
          </p:spPr>
        </p:pic>
        <p:pic>
          <p:nvPicPr>
            <p:cNvPr id="8212" name="Picture 37" descr="youngreaders"/>
            <p:cNvPicPr>
              <a:picLocks noChangeAspect="1" noChangeArrowheads="1"/>
            </p:cNvPicPr>
            <p:nvPr/>
          </p:nvPicPr>
          <p:blipFill>
            <a:blip r:embed="rId27" cstate="print"/>
            <a:srcRect/>
            <a:stretch>
              <a:fillRect/>
            </a:stretch>
          </p:blipFill>
          <p:spPr bwMode="auto">
            <a:xfrm>
              <a:off x="4524" y="2640"/>
              <a:ext cx="1236" cy="1728"/>
            </a:xfrm>
            <a:prstGeom prst="rect">
              <a:avLst/>
            </a:prstGeom>
            <a:noFill/>
            <a:ln w="9525">
              <a:noFill/>
              <a:miter lim="800000"/>
              <a:headEnd/>
              <a:tailEnd/>
            </a:ln>
          </p:spPr>
        </p:pic>
      </p:grpSp>
      <p:pic>
        <p:nvPicPr>
          <p:cNvPr id="814118" name="Picture 38" descr="Logo"/>
          <p:cNvPicPr>
            <a:picLocks noGrp="1" noChangeAspect="1" noChangeArrowheads="1"/>
          </p:cNvPicPr>
          <p:nvPr>
            <p:ph sz="quarter" idx="2"/>
          </p:nvPr>
        </p:nvPicPr>
        <p:blipFill>
          <a:blip r:embed="rId28" cstate="print"/>
          <a:srcRect/>
          <a:stretch>
            <a:fillRect/>
          </a:stretch>
        </p:blipFill>
        <p:spPr>
          <a:xfrm>
            <a:off x="3962400" y="3902075"/>
            <a:ext cx="1666875" cy="1763713"/>
          </a:xfrm>
        </p:spPr>
      </p:pic>
      <p:grpSp>
        <p:nvGrpSpPr>
          <p:cNvPr id="8" name="Group 42"/>
          <p:cNvGrpSpPr>
            <a:grpSpLocks/>
          </p:cNvGrpSpPr>
          <p:nvPr/>
        </p:nvGrpSpPr>
        <p:grpSpPr bwMode="auto">
          <a:xfrm>
            <a:off x="0" y="933450"/>
            <a:ext cx="5334000" cy="2647950"/>
            <a:chOff x="0" y="933450"/>
            <a:chExt cx="5334000" cy="2647950"/>
          </a:xfrm>
        </p:grpSpPr>
        <p:grpSp>
          <p:nvGrpSpPr>
            <p:cNvPr id="9" name="Group 3"/>
            <p:cNvGrpSpPr>
              <a:grpSpLocks/>
            </p:cNvGrpSpPr>
            <p:nvPr/>
          </p:nvGrpSpPr>
          <p:grpSpPr bwMode="auto">
            <a:xfrm>
              <a:off x="0" y="1628775"/>
              <a:ext cx="5334000" cy="1952625"/>
              <a:chOff x="0" y="1122"/>
              <a:chExt cx="3360" cy="1230"/>
            </a:xfrm>
          </p:grpSpPr>
          <p:pic>
            <p:nvPicPr>
              <p:cNvPr id="8206" name="Picture 4" descr="kids2"/>
              <p:cNvPicPr>
                <a:picLocks noChangeAspect="1" noChangeArrowheads="1"/>
              </p:cNvPicPr>
              <p:nvPr/>
            </p:nvPicPr>
            <p:blipFill>
              <a:blip r:embed="rId29" cstate="print"/>
              <a:srcRect/>
              <a:stretch>
                <a:fillRect/>
              </a:stretch>
            </p:blipFill>
            <p:spPr bwMode="auto">
              <a:xfrm>
                <a:off x="0" y="1452"/>
                <a:ext cx="1854" cy="900"/>
              </a:xfrm>
              <a:prstGeom prst="rect">
                <a:avLst/>
              </a:prstGeom>
              <a:noFill/>
              <a:ln w="9525">
                <a:noFill/>
                <a:miter lim="800000"/>
                <a:headEnd/>
                <a:tailEnd/>
              </a:ln>
            </p:spPr>
          </p:pic>
          <p:pic>
            <p:nvPicPr>
              <p:cNvPr id="8207" name="Picture 5" descr="top_logo">
                <a:hlinkClick r:id="rId30"/>
              </p:cNvPr>
              <p:cNvPicPr>
                <a:picLocks noChangeAspect="1" noChangeArrowheads="1"/>
              </p:cNvPicPr>
              <p:nvPr/>
            </p:nvPicPr>
            <p:blipFill>
              <a:blip r:embed="rId31" cstate="print"/>
              <a:srcRect/>
              <a:stretch>
                <a:fillRect/>
              </a:stretch>
            </p:blipFill>
            <p:spPr bwMode="auto">
              <a:xfrm>
                <a:off x="816" y="1122"/>
                <a:ext cx="2016" cy="414"/>
              </a:xfrm>
              <a:prstGeom prst="rect">
                <a:avLst/>
              </a:prstGeom>
              <a:noFill/>
              <a:ln w="9525">
                <a:noFill/>
                <a:miter lim="800000"/>
                <a:headEnd/>
                <a:tailEnd/>
              </a:ln>
            </p:spPr>
          </p:pic>
          <p:pic>
            <p:nvPicPr>
              <p:cNvPr id="8208" name="Picture 7" descr="mini2"/>
              <p:cNvPicPr>
                <a:picLocks noChangeAspect="1" noChangeArrowheads="1"/>
              </p:cNvPicPr>
              <p:nvPr/>
            </p:nvPicPr>
            <p:blipFill>
              <a:blip r:embed="rId32" cstate="print"/>
              <a:srcRect/>
              <a:stretch>
                <a:fillRect/>
              </a:stretch>
            </p:blipFill>
            <p:spPr bwMode="auto">
              <a:xfrm>
                <a:off x="1764" y="1536"/>
                <a:ext cx="876" cy="657"/>
              </a:xfrm>
              <a:prstGeom prst="rect">
                <a:avLst/>
              </a:prstGeom>
              <a:noFill/>
              <a:ln w="9525">
                <a:noFill/>
                <a:miter lim="800000"/>
                <a:headEnd/>
                <a:tailEnd/>
              </a:ln>
            </p:spPr>
          </p:pic>
          <p:pic>
            <p:nvPicPr>
              <p:cNvPr id="8209" name="Picture 8" descr="builders"/>
              <p:cNvPicPr>
                <a:picLocks noChangeAspect="1" noChangeArrowheads="1"/>
              </p:cNvPicPr>
              <p:nvPr/>
            </p:nvPicPr>
            <p:blipFill>
              <a:blip r:embed="rId33" cstate="print"/>
              <a:srcRect/>
              <a:stretch>
                <a:fillRect/>
              </a:stretch>
            </p:blipFill>
            <p:spPr bwMode="auto">
              <a:xfrm>
                <a:off x="2604" y="1452"/>
                <a:ext cx="756" cy="900"/>
              </a:xfrm>
              <a:prstGeom prst="rect">
                <a:avLst/>
              </a:prstGeom>
              <a:noFill/>
              <a:ln w="9525">
                <a:noFill/>
                <a:miter lim="800000"/>
                <a:headEnd/>
                <a:tailEnd/>
              </a:ln>
            </p:spPr>
          </p:pic>
        </p:grpSp>
        <p:pic>
          <p:nvPicPr>
            <p:cNvPr id="8205" name="Picture 39" descr="X:\CESD Shared Drive\Travelers Philanthropy 2007-2008\sponsor logos - for website and other publicity\Hi Res Logos for TPHil\And Beyond logo-CMYK-1.jpg"/>
            <p:cNvPicPr>
              <a:picLocks noChangeAspect="1" noChangeArrowheads="1"/>
            </p:cNvPicPr>
            <p:nvPr/>
          </p:nvPicPr>
          <p:blipFill>
            <a:blip r:embed="rId34" cstate="print"/>
            <a:srcRect/>
            <a:stretch>
              <a:fillRect/>
            </a:stretch>
          </p:blipFill>
          <p:spPr bwMode="auto">
            <a:xfrm>
              <a:off x="457200" y="933450"/>
              <a:ext cx="1290090" cy="1047750"/>
            </a:xfrm>
            <a:prstGeom prst="rect">
              <a:avLst/>
            </a:prstGeom>
            <a:noFill/>
            <a:ln w="9525">
              <a:noFill/>
              <a:miter lim="800000"/>
              <a:headEnd/>
              <a:tailEnd/>
            </a:ln>
          </p:spPr>
        </p:pic>
      </p:gr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6"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12"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1000" fill="hold"/>
                                        <p:tgtEl>
                                          <p:spTgt spid="6"/>
                                        </p:tgtEl>
                                        <p:attrNameLst>
                                          <p:attrName>ppt_x</p:attrName>
                                        </p:attrNameLst>
                                      </p:cBhvr>
                                      <p:tavLst>
                                        <p:tav tm="0">
                                          <p:val>
                                            <p:strVal val="0-#ppt_w/2"/>
                                          </p:val>
                                        </p:tav>
                                        <p:tav tm="100000">
                                          <p:val>
                                            <p:strVal val="#ppt_x"/>
                                          </p:val>
                                        </p:tav>
                                      </p:tavLst>
                                    </p:anim>
                                    <p:anim calcmode="lin" valueType="num">
                                      <p:cBhvr additive="base">
                                        <p:cTn id="18" dur="10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3"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1000" fill="hold"/>
                                        <p:tgtEl>
                                          <p:spTgt spid="2"/>
                                        </p:tgtEl>
                                        <p:attrNameLst>
                                          <p:attrName>ppt_x</p:attrName>
                                        </p:attrNameLst>
                                      </p:cBhvr>
                                      <p:tavLst>
                                        <p:tav tm="0">
                                          <p:val>
                                            <p:strVal val="1+#ppt_w/2"/>
                                          </p:val>
                                        </p:tav>
                                        <p:tav tm="100000">
                                          <p:val>
                                            <p:strVal val="#ppt_x"/>
                                          </p:val>
                                        </p:tav>
                                      </p:tavLst>
                                    </p:anim>
                                    <p:anim calcmode="lin" valueType="num">
                                      <p:cBhvr additive="base">
                                        <p:cTn id="23" dur="1000" fill="hold"/>
                                        <p:tgtEl>
                                          <p:spTgt spid="2"/>
                                        </p:tgtEl>
                                        <p:attrNameLst>
                                          <p:attrName>ppt_y</p:attrName>
                                        </p:attrNameLst>
                                      </p:cBhvr>
                                      <p:tavLst>
                                        <p:tav tm="0">
                                          <p:val>
                                            <p:strVal val="0-#ppt_h/2"/>
                                          </p:val>
                                        </p:tav>
                                        <p:tav tm="100000">
                                          <p:val>
                                            <p:strVal val="#ppt_y"/>
                                          </p:val>
                                        </p:tav>
                                      </p:tavLst>
                                    </p:anim>
                                  </p:childTnLst>
                                </p:cTn>
                              </p:par>
                            </p:childTnLst>
                          </p:cTn>
                        </p:par>
                        <p:par>
                          <p:cTn id="24" fill="hold">
                            <p:stCondLst>
                              <p:cond delay="4000"/>
                            </p:stCondLst>
                            <p:childTnLst>
                              <p:par>
                                <p:cTn id="25" presetID="2" presetClass="entr" presetSubtype="8" fill="hold" nodeType="afterEffect">
                                  <p:stCondLst>
                                    <p:cond delay="0"/>
                                  </p:stCondLst>
                                  <p:childTnLst>
                                    <p:set>
                                      <p:cBhvr>
                                        <p:cTn id="26" dur="1" fill="hold">
                                          <p:stCondLst>
                                            <p:cond delay="0"/>
                                          </p:stCondLst>
                                        </p:cTn>
                                        <p:tgtEl>
                                          <p:spTgt spid="814089"/>
                                        </p:tgtEl>
                                        <p:attrNameLst>
                                          <p:attrName>style.visibility</p:attrName>
                                        </p:attrNameLst>
                                      </p:cBhvr>
                                      <p:to>
                                        <p:strVal val="visible"/>
                                      </p:to>
                                    </p:set>
                                    <p:anim calcmode="lin" valueType="num">
                                      <p:cBhvr additive="base">
                                        <p:cTn id="27" dur="1000" fill="hold"/>
                                        <p:tgtEl>
                                          <p:spTgt spid="814089"/>
                                        </p:tgtEl>
                                        <p:attrNameLst>
                                          <p:attrName>ppt_x</p:attrName>
                                        </p:attrNameLst>
                                      </p:cBhvr>
                                      <p:tavLst>
                                        <p:tav tm="0">
                                          <p:val>
                                            <p:strVal val="0-#ppt_w/2"/>
                                          </p:val>
                                        </p:tav>
                                        <p:tav tm="100000">
                                          <p:val>
                                            <p:strVal val="#ppt_x"/>
                                          </p:val>
                                        </p:tav>
                                      </p:tavLst>
                                    </p:anim>
                                    <p:anim calcmode="lin" valueType="num">
                                      <p:cBhvr additive="base">
                                        <p:cTn id="28" dur="1000" fill="hold"/>
                                        <p:tgtEl>
                                          <p:spTgt spid="814089"/>
                                        </p:tgtEl>
                                        <p:attrNameLst>
                                          <p:attrName>ppt_y</p:attrName>
                                        </p:attrNameLst>
                                      </p:cBhvr>
                                      <p:tavLst>
                                        <p:tav tm="0">
                                          <p:val>
                                            <p:strVal val="#ppt_y"/>
                                          </p:val>
                                        </p:tav>
                                        <p:tav tm="100000">
                                          <p:val>
                                            <p:strVal val="#ppt_y"/>
                                          </p:val>
                                        </p:tav>
                                      </p:tavLst>
                                    </p:anim>
                                  </p:childTnLst>
                                </p:cTn>
                              </p:par>
                            </p:childTnLst>
                          </p:cTn>
                        </p:par>
                        <p:par>
                          <p:cTn id="29" fill="hold">
                            <p:stCondLst>
                              <p:cond delay="5000"/>
                            </p:stCondLst>
                            <p:childTnLst>
                              <p:par>
                                <p:cTn id="30" presetID="2" presetClass="entr" presetSubtype="4" fill="hold" nodeType="afterEffect">
                                  <p:stCondLst>
                                    <p:cond delay="0"/>
                                  </p:stCondLst>
                                  <p:childTnLst>
                                    <p:set>
                                      <p:cBhvr>
                                        <p:cTn id="31" dur="1" fill="hold">
                                          <p:stCondLst>
                                            <p:cond delay="0"/>
                                          </p:stCondLst>
                                        </p:cTn>
                                        <p:tgtEl>
                                          <p:spTgt spid="814118"/>
                                        </p:tgtEl>
                                        <p:attrNameLst>
                                          <p:attrName>style.visibility</p:attrName>
                                        </p:attrNameLst>
                                      </p:cBhvr>
                                      <p:to>
                                        <p:strVal val="visible"/>
                                      </p:to>
                                    </p:set>
                                    <p:anim calcmode="lin" valueType="num">
                                      <p:cBhvr additive="base">
                                        <p:cTn id="32" dur="1000" fill="hold"/>
                                        <p:tgtEl>
                                          <p:spTgt spid="814118"/>
                                        </p:tgtEl>
                                        <p:attrNameLst>
                                          <p:attrName>ppt_x</p:attrName>
                                        </p:attrNameLst>
                                      </p:cBhvr>
                                      <p:tavLst>
                                        <p:tav tm="0">
                                          <p:val>
                                            <p:strVal val="#ppt_x"/>
                                          </p:val>
                                        </p:tav>
                                        <p:tav tm="100000">
                                          <p:val>
                                            <p:strVal val="#ppt_x"/>
                                          </p:val>
                                        </p:tav>
                                      </p:tavLst>
                                    </p:anim>
                                    <p:anim calcmode="lin" valueType="num">
                                      <p:cBhvr additive="base">
                                        <p:cTn id="33" dur="1000" fill="hold"/>
                                        <p:tgtEl>
                                          <p:spTgt spid="814118"/>
                                        </p:tgtEl>
                                        <p:attrNameLst>
                                          <p:attrName>ppt_y</p:attrName>
                                        </p:attrNameLst>
                                      </p:cBhvr>
                                      <p:tavLst>
                                        <p:tav tm="0">
                                          <p:val>
                                            <p:strVal val="1+#ppt_h/2"/>
                                          </p:val>
                                        </p:tav>
                                        <p:tav tm="100000">
                                          <p:val>
                                            <p:strVal val="#ppt_y"/>
                                          </p:val>
                                        </p:tav>
                                      </p:tavLst>
                                    </p:anim>
                                  </p:childTnLst>
                                </p:cTn>
                              </p:par>
                            </p:childTnLst>
                          </p:cTn>
                        </p:par>
                        <p:par>
                          <p:cTn id="34" fill="hold">
                            <p:stCondLst>
                              <p:cond delay="6000"/>
                            </p:stCondLst>
                            <p:childTnLst>
                              <p:par>
                                <p:cTn id="35" presetID="2" presetClass="entr" presetSubtype="2" fill="hold" nodeType="after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1000" fill="hold"/>
                                        <p:tgtEl>
                                          <p:spTgt spid="3"/>
                                        </p:tgtEl>
                                        <p:attrNameLst>
                                          <p:attrName>ppt_x</p:attrName>
                                        </p:attrNameLst>
                                      </p:cBhvr>
                                      <p:tavLst>
                                        <p:tav tm="0">
                                          <p:val>
                                            <p:strVal val="1+#ppt_w/2"/>
                                          </p:val>
                                        </p:tav>
                                        <p:tav tm="100000">
                                          <p:val>
                                            <p:strVal val="#ppt_x"/>
                                          </p:val>
                                        </p:tav>
                                      </p:tavLst>
                                    </p:anim>
                                    <p:anim calcmode="lin" valueType="num">
                                      <p:cBhvr additive="base">
                                        <p:cTn id="38" dur="1000" fill="hold"/>
                                        <p:tgtEl>
                                          <p:spTgt spid="3"/>
                                        </p:tgtEl>
                                        <p:attrNameLst>
                                          <p:attrName>ppt_y</p:attrName>
                                        </p:attrNameLst>
                                      </p:cBhvr>
                                      <p:tavLst>
                                        <p:tav tm="0">
                                          <p:val>
                                            <p:strVal val="#ppt_y"/>
                                          </p:val>
                                        </p:tav>
                                        <p:tav tm="100000">
                                          <p:val>
                                            <p:strVal val="#ppt_y"/>
                                          </p:val>
                                        </p:tav>
                                      </p:tavLst>
                                    </p:anim>
                                  </p:childTnLst>
                                </p:cTn>
                              </p:par>
                            </p:childTnLst>
                          </p:cTn>
                        </p:par>
                        <p:par>
                          <p:cTn id="39" fill="hold">
                            <p:stCondLst>
                              <p:cond delay="7000"/>
                            </p:stCondLst>
                            <p:childTnLst>
                              <p:par>
                                <p:cTn id="40" presetID="2" presetClass="entr" presetSubtype="3" fill="hold" nodeType="after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additive="base">
                                        <p:cTn id="42" dur="1000" fill="hold"/>
                                        <p:tgtEl>
                                          <p:spTgt spid="4"/>
                                        </p:tgtEl>
                                        <p:attrNameLst>
                                          <p:attrName>ppt_x</p:attrName>
                                        </p:attrNameLst>
                                      </p:cBhvr>
                                      <p:tavLst>
                                        <p:tav tm="0">
                                          <p:val>
                                            <p:strVal val="1+#ppt_w/2"/>
                                          </p:val>
                                        </p:tav>
                                        <p:tav tm="100000">
                                          <p:val>
                                            <p:strVal val="#ppt_x"/>
                                          </p:val>
                                        </p:tav>
                                      </p:tavLst>
                                    </p:anim>
                                    <p:anim calcmode="lin" valueType="num">
                                      <p:cBhvr additive="base">
                                        <p:cTn id="43"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sz="quarter"/>
          </p:nvPr>
        </p:nvSpPr>
        <p:spPr/>
        <p:txBody>
          <a:bodyPr/>
          <a:lstStyle/>
          <a:p>
            <a:r>
              <a:rPr lang="en-US" b="1" smtClean="0">
                <a:solidFill>
                  <a:srgbClr val="66FF33"/>
                </a:solidFill>
              </a:rPr>
              <a:t>Moving Toward Mainstream</a:t>
            </a:r>
            <a:endParaRPr lang="en-US" smtClean="0"/>
          </a:p>
        </p:txBody>
      </p:sp>
      <p:pic>
        <p:nvPicPr>
          <p:cNvPr id="7189" name="Picture 13" descr="jet.JPG"/>
          <p:cNvPicPr>
            <a:picLocks noChangeAspect="1"/>
          </p:cNvPicPr>
          <p:nvPr/>
        </p:nvPicPr>
        <p:blipFill>
          <a:blip r:embed="rId3" cstate="print"/>
          <a:srcRect/>
          <a:stretch>
            <a:fillRect/>
          </a:stretch>
        </p:blipFill>
        <p:spPr bwMode="auto">
          <a:xfrm>
            <a:off x="4191000" y="2286000"/>
            <a:ext cx="914400" cy="1354138"/>
          </a:xfrm>
          <a:prstGeom prst="rect">
            <a:avLst/>
          </a:prstGeom>
          <a:noFill/>
          <a:ln w="9525">
            <a:noFill/>
            <a:miter lim="800000"/>
            <a:headEnd/>
            <a:tailEnd/>
          </a:ln>
        </p:spPr>
      </p:pic>
      <p:pic>
        <p:nvPicPr>
          <p:cNvPr id="7191" name="Picture 11" descr="logo_banyantree.gif"/>
          <p:cNvPicPr>
            <a:picLocks noChangeAspect="1"/>
          </p:cNvPicPr>
          <p:nvPr/>
        </p:nvPicPr>
        <p:blipFill>
          <a:blip r:embed="rId4" cstate="print"/>
          <a:srcRect/>
          <a:stretch>
            <a:fillRect/>
          </a:stretch>
        </p:blipFill>
        <p:spPr bwMode="auto">
          <a:xfrm>
            <a:off x="4495800" y="3733800"/>
            <a:ext cx="1066800" cy="1454150"/>
          </a:xfrm>
          <a:prstGeom prst="rect">
            <a:avLst/>
          </a:prstGeom>
          <a:noFill/>
          <a:ln w="9525">
            <a:noFill/>
            <a:miter lim="800000"/>
            <a:headEnd/>
            <a:tailEnd/>
          </a:ln>
        </p:spPr>
      </p:pic>
      <p:pic>
        <p:nvPicPr>
          <p:cNvPr id="7186" name="Picture 5" descr="Sandals.JPG"/>
          <p:cNvPicPr>
            <a:picLocks noChangeAspect="1"/>
          </p:cNvPicPr>
          <p:nvPr/>
        </p:nvPicPr>
        <p:blipFill>
          <a:blip r:embed="rId5" cstate="print"/>
          <a:srcRect/>
          <a:stretch>
            <a:fillRect/>
          </a:stretch>
        </p:blipFill>
        <p:spPr bwMode="auto">
          <a:xfrm>
            <a:off x="1828800" y="1752600"/>
            <a:ext cx="2178050" cy="738188"/>
          </a:xfrm>
          <a:prstGeom prst="rect">
            <a:avLst/>
          </a:prstGeom>
          <a:noFill/>
          <a:ln w="9525">
            <a:noFill/>
            <a:miter lim="800000"/>
            <a:headEnd/>
            <a:tailEnd/>
          </a:ln>
        </p:spPr>
      </p:pic>
      <p:pic>
        <p:nvPicPr>
          <p:cNvPr id="7188" name="Picture 28" descr="TUI.JPG"/>
          <p:cNvPicPr>
            <a:picLocks noChangeAspect="1"/>
          </p:cNvPicPr>
          <p:nvPr/>
        </p:nvPicPr>
        <p:blipFill>
          <a:blip r:embed="rId6" cstate="print"/>
          <a:srcRect/>
          <a:stretch>
            <a:fillRect/>
          </a:stretch>
        </p:blipFill>
        <p:spPr bwMode="auto">
          <a:xfrm>
            <a:off x="1600200" y="2819400"/>
            <a:ext cx="1892300" cy="842963"/>
          </a:xfrm>
          <a:prstGeom prst="rect">
            <a:avLst/>
          </a:prstGeom>
          <a:noFill/>
          <a:ln w="9525">
            <a:noFill/>
            <a:miter lim="800000"/>
            <a:headEnd/>
            <a:tailEnd/>
          </a:ln>
        </p:spPr>
      </p:pic>
      <p:pic>
        <p:nvPicPr>
          <p:cNvPr id="7182" name="Picture 9" descr="main_1.gif"/>
          <p:cNvPicPr>
            <a:picLocks noChangeAspect="1"/>
          </p:cNvPicPr>
          <p:nvPr/>
        </p:nvPicPr>
        <p:blipFill>
          <a:blip r:embed="rId7" cstate="print"/>
          <a:srcRect/>
          <a:stretch>
            <a:fillRect/>
          </a:stretch>
        </p:blipFill>
        <p:spPr bwMode="auto">
          <a:xfrm>
            <a:off x="869950" y="5562600"/>
            <a:ext cx="5959475" cy="838200"/>
          </a:xfrm>
          <a:prstGeom prst="rect">
            <a:avLst/>
          </a:prstGeom>
          <a:noFill/>
          <a:ln w="9525">
            <a:noFill/>
            <a:miter lim="800000"/>
            <a:headEnd/>
            <a:tailEnd/>
          </a:ln>
        </p:spPr>
      </p:pic>
      <p:pic>
        <p:nvPicPr>
          <p:cNvPr id="7183" name="Picture 20" descr="raffles.JPG"/>
          <p:cNvPicPr>
            <a:picLocks noChangeAspect="1"/>
          </p:cNvPicPr>
          <p:nvPr/>
        </p:nvPicPr>
        <p:blipFill>
          <a:blip r:embed="rId8" cstate="print"/>
          <a:srcRect/>
          <a:stretch>
            <a:fillRect/>
          </a:stretch>
        </p:blipFill>
        <p:spPr bwMode="auto">
          <a:xfrm>
            <a:off x="342900" y="3733800"/>
            <a:ext cx="2224088" cy="762000"/>
          </a:xfrm>
          <a:prstGeom prst="rect">
            <a:avLst/>
          </a:prstGeom>
          <a:noFill/>
          <a:ln w="9525">
            <a:noFill/>
            <a:miter lim="800000"/>
            <a:headEnd/>
            <a:tailEnd/>
          </a:ln>
        </p:spPr>
      </p:pic>
      <p:pic>
        <p:nvPicPr>
          <p:cNvPr id="7180" name="Picture 33" descr="ba.JPG"/>
          <p:cNvPicPr>
            <a:picLocks noChangeAspect="1"/>
          </p:cNvPicPr>
          <p:nvPr/>
        </p:nvPicPr>
        <p:blipFill>
          <a:blip r:embed="rId9" cstate="print"/>
          <a:srcRect/>
          <a:stretch>
            <a:fillRect/>
          </a:stretch>
        </p:blipFill>
        <p:spPr bwMode="auto">
          <a:xfrm>
            <a:off x="4191000" y="1600200"/>
            <a:ext cx="2401888" cy="609600"/>
          </a:xfrm>
          <a:prstGeom prst="rect">
            <a:avLst/>
          </a:prstGeom>
          <a:noFill/>
          <a:ln w="9525">
            <a:noFill/>
            <a:miter lim="800000"/>
            <a:headEnd/>
            <a:tailEnd/>
          </a:ln>
        </p:spPr>
      </p:pic>
      <p:pic>
        <p:nvPicPr>
          <p:cNvPr id="7175" name="Picture 6" descr="rc_logo_en.gif"/>
          <p:cNvPicPr>
            <a:picLocks noChangeAspect="1"/>
          </p:cNvPicPr>
          <p:nvPr/>
        </p:nvPicPr>
        <p:blipFill>
          <a:blip r:embed="rId10" cstate="print"/>
          <a:srcRect/>
          <a:stretch>
            <a:fillRect/>
          </a:stretch>
        </p:blipFill>
        <p:spPr bwMode="auto">
          <a:xfrm>
            <a:off x="5562600" y="3581400"/>
            <a:ext cx="1371600" cy="1181100"/>
          </a:xfrm>
          <a:prstGeom prst="rect">
            <a:avLst/>
          </a:prstGeom>
          <a:noFill/>
          <a:ln w="9525">
            <a:noFill/>
            <a:miter lim="800000"/>
            <a:headEnd/>
            <a:tailEnd/>
          </a:ln>
        </p:spPr>
      </p:pic>
      <p:pic>
        <p:nvPicPr>
          <p:cNvPr id="7176" name="Picture 7" descr="hideaway-hua-hin.gif"/>
          <p:cNvPicPr>
            <a:picLocks noChangeAspect="1"/>
          </p:cNvPicPr>
          <p:nvPr/>
        </p:nvPicPr>
        <p:blipFill>
          <a:blip r:embed="rId11" cstate="print"/>
          <a:srcRect/>
          <a:stretch>
            <a:fillRect/>
          </a:stretch>
        </p:blipFill>
        <p:spPr bwMode="auto">
          <a:xfrm>
            <a:off x="7086600" y="3352800"/>
            <a:ext cx="1403350" cy="990600"/>
          </a:xfrm>
          <a:prstGeom prst="rect">
            <a:avLst/>
          </a:prstGeom>
          <a:noFill/>
          <a:ln w="9525">
            <a:noFill/>
            <a:miter lim="800000"/>
            <a:headEnd/>
            <a:tailEnd/>
          </a:ln>
        </p:spPr>
      </p:pic>
      <p:pic>
        <p:nvPicPr>
          <p:cNvPr id="7177" name="Picture 8" descr="six.JPG"/>
          <p:cNvPicPr>
            <a:picLocks noChangeAspect="1"/>
          </p:cNvPicPr>
          <p:nvPr/>
        </p:nvPicPr>
        <p:blipFill>
          <a:blip r:embed="rId12" cstate="print"/>
          <a:srcRect/>
          <a:stretch>
            <a:fillRect/>
          </a:stretch>
        </p:blipFill>
        <p:spPr bwMode="auto">
          <a:xfrm>
            <a:off x="5181600" y="2438400"/>
            <a:ext cx="1968500" cy="914400"/>
          </a:xfrm>
          <a:prstGeom prst="rect">
            <a:avLst/>
          </a:prstGeom>
          <a:noFill/>
          <a:ln w="9525">
            <a:noFill/>
            <a:miter lim="800000"/>
            <a:headEnd/>
            <a:tailEnd/>
          </a:ln>
        </p:spPr>
      </p:pic>
      <p:pic>
        <p:nvPicPr>
          <p:cNvPr id="7178" name="Picture 12" descr="curtain.jpg"/>
          <p:cNvPicPr>
            <a:picLocks noChangeAspect="1"/>
          </p:cNvPicPr>
          <p:nvPr/>
        </p:nvPicPr>
        <p:blipFill>
          <a:blip r:embed="rId13" cstate="print"/>
          <a:srcRect/>
          <a:stretch>
            <a:fillRect/>
          </a:stretch>
        </p:blipFill>
        <p:spPr bwMode="auto">
          <a:xfrm>
            <a:off x="5638800" y="5105400"/>
            <a:ext cx="1587500" cy="1092200"/>
          </a:xfrm>
          <a:prstGeom prst="rect">
            <a:avLst/>
          </a:prstGeom>
          <a:noFill/>
          <a:ln w="9525">
            <a:noFill/>
            <a:miter lim="800000"/>
            <a:headEnd/>
            <a:tailEnd/>
          </a:ln>
        </p:spPr>
      </p:pic>
      <p:pic>
        <p:nvPicPr>
          <p:cNvPr id="24" name="Picture 23" descr="St.Kitts C no tagSM.JPG"/>
          <p:cNvPicPr>
            <a:picLocks noChangeAspect="1"/>
          </p:cNvPicPr>
          <p:nvPr/>
        </p:nvPicPr>
        <p:blipFill>
          <a:blip r:embed="rId14" cstate="print"/>
          <a:srcRect/>
          <a:stretch>
            <a:fillRect/>
          </a:stretch>
        </p:blipFill>
        <p:spPr bwMode="auto">
          <a:xfrm>
            <a:off x="7391400" y="5105400"/>
            <a:ext cx="931863" cy="1219200"/>
          </a:xfrm>
          <a:prstGeom prst="rect">
            <a:avLst/>
          </a:prstGeom>
          <a:noFill/>
          <a:ln w="9525">
            <a:noFill/>
            <a:miter lim="800000"/>
            <a:headEnd/>
            <a:tailEnd/>
          </a:ln>
        </p:spPr>
      </p:pic>
      <p:pic>
        <p:nvPicPr>
          <p:cNvPr id="26" name="Picture 25" descr="virgin.gif"/>
          <p:cNvPicPr>
            <a:picLocks noChangeAspect="1"/>
          </p:cNvPicPr>
          <p:nvPr/>
        </p:nvPicPr>
        <p:blipFill>
          <a:blip r:embed="rId15" cstate="print"/>
          <a:srcRect/>
          <a:stretch>
            <a:fillRect/>
          </a:stretch>
        </p:blipFill>
        <p:spPr bwMode="auto">
          <a:xfrm>
            <a:off x="533400" y="1447800"/>
            <a:ext cx="1371600" cy="955675"/>
          </a:xfrm>
          <a:prstGeom prst="rect">
            <a:avLst/>
          </a:prstGeom>
          <a:noFill/>
          <a:ln w="9525">
            <a:noFill/>
            <a:miter lim="800000"/>
            <a:headEnd/>
            <a:tailEnd/>
          </a:ln>
        </p:spPr>
      </p:pic>
      <p:pic>
        <p:nvPicPr>
          <p:cNvPr id="27" name="Picture 26" descr="logo-bestwestern.gif"/>
          <p:cNvPicPr>
            <a:picLocks noChangeAspect="1"/>
          </p:cNvPicPr>
          <p:nvPr/>
        </p:nvPicPr>
        <p:blipFill>
          <a:blip r:embed="rId16" cstate="print"/>
          <a:srcRect/>
          <a:stretch>
            <a:fillRect/>
          </a:stretch>
        </p:blipFill>
        <p:spPr bwMode="auto">
          <a:xfrm>
            <a:off x="3200400" y="2449513"/>
            <a:ext cx="1066800" cy="979487"/>
          </a:xfrm>
          <a:prstGeom prst="rect">
            <a:avLst/>
          </a:prstGeom>
          <a:noFill/>
          <a:ln w="9525">
            <a:noFill/>
            <a:miter lim="800000"/>
            <a:headEnd/>
            <a:tailEnd/>
          </a:ln>
        </p:spPr>
      </p:pic>
      <p:pic>
        <p:nvPicPr>
          <p:cNvPr id="28" name="Picture 27" descr="LB_Foundation_LogoSM.gif"/>
          <p:cNvPicPr>
            <a:picLocks noChangeAspect="1"/>
          </p:cNvPicPr>
          <p:nvPr/>
        </p:nvPicPr>
        <p:blipFill>
          <a:blip r:embed="rId17" cstate="print"/>
          <a:srcRect/>
          <a:stretch>
            <a:fillRect/>
          </a:stretch>
        </p:blipFill>
        <p:spPr bwMode="auto">
          <a:xfrm>
            <a:off x="2667000" y="3810000"/>
            <a:ext cx="1736725" cy="1143000"/>
          </a:xfrm>
          <a:prstGeom prst="rect">
            <a:avLst/>
          </a:prstGeom>
          <a:noFill/>
          <a:ln w="9525">
            <a:noFill/>
            <a:miter lim="800000"/>
            <a:headEnd/>
            <a:tailEnd/>
          </a:ln>
        </p:spPr>
      </p:pic>
      <p:pic>
        <p:nvPicPr>
          <p:cNvPr id="29" name="Picture 28" descr="marriott.gif"/>
          <p:cNvPicPr>
            <a:picLocks noChangeAspect="1"/>
          </p:cNvPicPr>
          <p:nvPr/>
        </p:nvPicPr>
        <p:blipFill>
          <a:blip r:embed="rId18" cstate="print"/>
          <a:srcRect/>
          <a:stretch>
            <a:fillRect/>
          </a:stretch>
        </p:blipFill>
        <p:spPr bwMode="auto">
          <a:xfrm>
            <a:off x="2144713" y="1371600"/>
            <a:ext cx="2122487" cy="409575"/>
          </a:xfrm>
          <a:prstGeom prst="rect">
            <a:avLst/>
          </a:prstGeom>
          <a:noFill/>
          <a:ln w="9525">
            <a:noFill/>
            <a:miter lim="800000"/>
            <a:headEnd/>
            <a:tailEnd/>
          </a:ln>
        </p:spPr>
      </p:pic>
      <p:pic>
        <p:nvPicPr>
          <p:cNvPr id="30" name="Picture 29" descr="fairmont.gif"/>
          <p:cNvPicPr>
            <a:picLocks noChangeAspect="1"/>
          </p:cNvPicPr>
          <p:nvPr/>
        </p:nvPicPr>
        <p:blipFill>
          <a:blip r:embed="rId19" cstate="print"/>
          <a:srcRect/>
          <a:stretch>
            <a:fillRect/>
          </a:stretch>
        </p:blipFill>
        <p:spPr bwMode="auto">
          <a:xfrm>
            <a:off x="246063" y="2514600"/>
            <a:ext cx="1439862" cy="914400"/>
          </a:xfrm>
          <a:prstGeom prst="rect">
            <a:avLst/>
          </a:prstGeom>
          <a:noFill/>
          <a:ln w="9525">
            <a:noFill/>
            <a:miter lim="800000"/>
            <a:headEnd/>
            <a:tailEnd/>
          </a:ln>
        </p:spPr>
      </p:pic>
      <p:pic>
        <p:nvPicPr>
          <p:cNvPr id="32" name="Picture 31" descr="four.jpg"/>
          <p:cNvPicPr>
            <a:picLocks noChangeAspect="1"/>
          </p:cNvPicPr>
          <p:nvPr/>
        </p:nvPicPr>
        <p:blipFill>
          <a:blip r:embed="rId20" cstate="print"/>
          <a:srcRect/>
          <a:stretch>
            <a:fillRect/>
          </a:stretch>
        </p:blipFill>
        <p:spPr bwMode="auto">
          <a:xfrm>
            <a:off x="6705600" y="1600200"/>
            <a:ext cx="1765300" cy="1109663"/>
          </a:xfrm>
          <a:prstGeom prst="rect">
            <a:avLst/>
          </a:prstGeom>
          <a:noFill/>
          <a:ln w="9525">
            <a:noFill/>
            <a:miter lim="800000"/>
            <a:headEnd/>
            <a:tailEnd/>
          </a:ln>
        </p:spPr>
      </p:pic>
      <p:pic>
        <p:nvPicPr>
          <p:cNvPr id="33" name="Picture 32" descr="accor.gif"/>
          <p:cNvPicPr>
            <a:picLocks noChangeAspect="1"/>
          </p:cNvPicPr>
          <p:nvPr/>
        </p:nvPicPr>
        <p:blipFill>
          <a:blip r:embed="rId21" cstate="print"/>
          <a:srcRect/>
          <a:stretch>
            <a:fillRect/>
          </a:stretch>
        </p:blipFill>
        <p:spPr bwMode="auto">
          <a:xfrm>
            <a:off x="7239000" y="4495800"/>
            <a:ext cx="1666875" cy="533400"/>
          </a:xfrm>
          <a:prstGeom prst="rect">
            <a:avLst/>
          </a:prstGeom>
          <a:noFill/>
          <a:ln w="9525">
            <a:noFill/>
            <a:miter lim="800000"/>
            <a:headEnd/>
            <a:tailEnd/>
          </a:ln>
        </p:spPr>
      </p:pic>
      <p:pic>
        <p:nvPicPr>
          <p:cNvPr id="7181" name="Picture 10" descr="logo.gif"/>
          <p:cNvPicPr>
            <a:picLocks noChangeAspect="1"/>
          </p:cNvPicPr>
          <p:nvPr/>
        </p:nvPicPr>
        <p:blipFill>
          <a:blip r:embed="rId22" cstate="print"/>
          <a:srcRect/>
          <a:stretch>
            <a:fillRect/>
          </a:stretch>
        </p:blipFill>
        <p:spPr bwMode="auto">
          <a:xfrm>
            <a:off x="2212975" y="5029200"/>
            <a:ext cx="1520825" cy="649288"/>
          </a:xfrm>
          <a:prstGeom prst="rect">
            <a:avLst/>
          </a:prstGeom>
          <a:noFill/>
          <a:ln w="9525">
            <a:noFill/>
            <a:miter lim="800000"/>
            <a:headEnd/>
            <a:tailEnd/>
          </a:ln>
        </p:spPr>
      </p:pic>
      <p:pic>
        <p:nvPicPr>
          <p:cNvPr id="31" name="Picture 30" descr="kimp.jpg"/>
          <p:cNvPicPr>
            <a:picLocks noChangeAspect="1"/>
          </p:cNvPicPr>
          <p:nvPr/>
        </p:nvPicPr>
        <p:blipFill>
          <a:blip r:embed="rId23" cstate="print"/>
          <a:srcRect/>
          <a:stretch>
            <a:fillRect/>
          </a:stretch>
        </p:blipFill>
        <p:spPr bwMode="auto">
          <a:xfrm>
            <a:off x="609600" y="4572000"/>
            <a:ext cx="1676400" cy="62865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188"/>
                                        </p:tgtEl>
                                        <p:attrNameLst>
                                          <p:attrName>style.visibility</p:attrName>
                                        </p:attrNameLst>
                                      </p:cBhvr>
                                      <p:to>
                                        <p:strVal val="visible"/>
                                      </p:to>
                                    </p:set>
                                    <p:animEffect transition="in" filter="fade">
                                      <p:cBhvr>
                                        <p:cTn id="7" dur="1000"/>
                                        <p:tgtEl>
                                          <p:spTgt spid="718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7186"/>
                                        </p:tgtEl>
                                        <p:attrNameLst>
                                          <p:attrName>style.visibility</p:attrName>
                                        </p:attrNameLst>
                                      </p:cBhvr>
                                      <p:to>
                                        <p:strVal val="visible"/>
                                      </p:to>
                                    </p:set>
                                    <p:animEffect transition="in" filter="fade">
                                      <p:cBhvr>
                                        <p:cTn id="11" dur="1000"/>
                                        <p:tgtEl>
                                          <p:spTgt spid="7186"/>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7175"/>
                                        </p:tgtEl>
                                        <p:attrNameLst>
                                          <p:attrName>style.visibility</p:attrName>
                                        </p:attrNameLst>
                                      </p:cBhvr>
                                      <p:to>
                                        <p:strVal val="visible"/>
                                      </p:to>
                                    </p:set>
                                    <p:animEffect transition="in" filter="fade">
                                      <p:cBhvr>
                                        <p:cTn id="15" dur="1000"/>
                                        <p:tgtEl>
                                          <p:spTgt spid="7175"/>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7189"/>
                                        </p:tgtEl>
                                        <p:attrNameLst>
                                          <p:attrName>style.visibility</p:attrName>
                                        </p:attrNameLst>
                                      </p:cBhvr>
                                      <p:to>
                                        <p:strVal val="visible"/>
                                      </p:to>
                                    </p:set>
                                    <p:animEffect transition="in" filter="fade">
                                      <p:cBhvr>
                                        <p:cTn id="19" dur="1000"/>
                                        <p:tgtEl>
                                          <p:spTgt spid="7189"/>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7177"/>
                                        </p:tgtEl>
                                        <p:attrNameLst>
                                          <p:attrName>style.visibility</p:attrName>
                                        </p:attrNameLst>
                                      </p:cBhvr>
                                      <p:to>
                                        <p:strVal val="visible"/>
                                      </p:to>
                                    </p:set>
                                    <p:animEffect transition="in" filter="fade">
                                      <p:cBhvr>
                                        <p:cTn id="23" dur="1000"/>
                                        <p:tgtEl>
                                          <p:spTgt spid="7177"/>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7182"/>
                                        </p:tgtEl>
                                        <p:attrNameLst>
                                          <p:attrName>style.visibility</p:attrName>
                                        </p:attrNameLst>
                                      </p:cBhvr>
                                      <p:to>
                                        <p:strVal val="visible"/>
                                      </p:to>
                                    </p:set>
                                    <p:animEffect transition="in" filter="fade">
                                      <p:cBhvr>
                                        <p:cTn id="27" dur="1000"/>
                                        <p:tgtEl>
                                          <p:spTgt spid="7182"/>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1000"/>
                                        <p:tgtEl>
                                          <p:spTgt spid="32"/>
                                        </p:tgtEl>
                                      </p:cBhvr>
                                    </p:animEffect>
                                  </p:childTnLst>
                                </p:cTn>
                              </p:par>
                            </p:childTnLst>
                          </p:cTn>
                        </p:par>
                        <p:par>
                          <p:cTn id="32" fill="hold">
                            <p:stCondLst>
                              <p:cond delay="7000"/>
                            </p:stCondLst>
                            <p:childTnLst>
                              <p:par>
                                <p:cTn id="33" presetID="10" presetClass="entr" presetSubtype="0" fill="hold" nodeType="after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1000"/>
                                        <p:tgtEl>
                                          <p:spTgt spid="33"/>
                                        </p:tgtEl>
                                      </p:cBhvr>
                                    </p:animEffect>
                                  </p:childTnLst>
                                </p:cTn>
                              </p:par>
                            </p:childTnLst>
                          </p:cTn>
                        </p:par>
                        <p:par>
                          <p:cTn id="36" fill="hold">
                            <p:stCondLst>
                              <p:cond delay="8000"/>
                            </p:stCondLst>
                            <p:childTnLst>
                              <p:par>
                                <p:cTn id="37" presetID="10" presetClass="entr" presetSubtype="0" fill="hold" nodeType="afterEffect">
                                  <p:stCondLst>
                                    <p:cond delay="0"/>
                                  </p:stCondLst>
                                  <p:childTnLst>
                                    <p:set>
                                      <p:cBhvr>
                                        <p:cTn id="38" dur="1" fill="hold">
                                          <p:stCondLst>
                                            <p:cond delay="0"/>
                                          </p:stCondLst>
                                        </p:cTn>
                                        <p:tgtEl>
                                          <p:spTgt spid="7176"/>
                                        </p:tgtEl>
                                        <p:attrNameLst>
                                          <p:attrName>style.visibility</p:attrName>
                                        </p:attrNameLst>
                                      </p:cBhvr>
                                      <p:to>
                                        <p:strVal val="visible"/>
                                      </p:to>
                                    </p:set>
                                    <p:animEffect transition="in" filter="fade">
                                      <p:cBhvr>
                                        <p:cTn id="39" dur="1000"/>
                                        <p:tgtEl>
                                          <p:spTgt spid="7176"/>
                                        </p:tgtEl>
                                      </p:cBhvr>
                                    </p:animEffect>
                                  </p:childTnLst>
                                </p:cTn>
                              </p:par>
                            </p:childTnLst>
                          </p:cTn>
                        </p:par>
                        <p:par>
                          <p:cTn id="40" fill="hold">
                            <p:stCondLst>
                              <p:cond delay="9000"/>
                            </p:stCondLst>
                            <p:childTnLst>
                              <p:par>
                                <p:cTn id="41" presetID="10" presetClass="entr" presetSubtype="0" fill="hold" nodeType="after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1000"/>
                                        <p:tgtEl>
                                          <p:spTgt spid="24"/>
                                        </p:tgtEl>
                                      </p:cBhvr>
                                    </p:animEffect>
                                  </p:childTnLst>
                                </p:cTn>
                              </p:par>
                            </p:childTnLst>
                          </p:cTn>
                        </p:par>
                        <p:par>
                          <p:cTn id="44" fill="hold">
                            <p:stCondLst>
                              <p:cond delay="10000"/>
                            </p:stCondLst>
                            <p:childTnLst>
                              <p:par>
                                <p:cTn id="45" presetID="10" presetClass="entr" presetSubtype="0" fill="hold" nodeType="afterEffect">
                                  <p:stCondLst>
                                    <p:cond delay="0"/>
                                  </p:stCondLst>
                                  <p:childTnLst>
                                    <p:set>
                                      <p:cBhvr>
                                        <p:cTn id="46" dur="1" fill="hold">
                                          <p:stCondLst>
                                            <p:cond delay="0"/>
                                          </p:stCondLst>
                                        </p:cTn>
                                        <p:tgtEl>
                                          <p:spTgt spid="7183"/>
                                        </p:tgtEl>
                                        <p:attrNameLst>
                                          <p:attrName>style.visibility</p:attrName>
                                        </p:attrNameLst>
                                      </p:cBhvr>
                                      <p:to>
                                        <p:strVal val="visible"/>
                                      </p:to>
                                    </p:set>
                                    <p:animEffect transition="in" filter="fade">
                                      <p:cBhvr>
                                        <p:cTn id="47" dur="1000"/>
                                        <p:tgtEl>
                                          <p:spTgt spid="7183"/>
                                        </p:tgtEl>
                                      </p:cBhvr>
                                    </p:animEffect>
                                  </p:childTnLst>
                                </p:cTn>
                              </p:par>
                            </p:childTnLst>
                          </p:cTn>
                        </p:par>
                        <p:par>
                          <p:cTn id="48" fill="hold">
                            <p:stCondLst>
                              <p:cond delay="11000"/>
                            </p:stCondLst>
                            <p:childTnLst>
                              <p:par>
                                <p:cTn id="49" presetID="10" presetClass="entr" presetSubtype="0" fill="hold" nodeType="afterEffect">
                                  <p:stCondLst>
                                    <p:cond delay="0"/>
                                  </p:stCondLst>
                                  <p:childTnLst>
                                    <p:set>
                                      <p:cBhvr>
                                        <p:cTn id="50" dur="1" fill="hold">
                                          <p:stCondLst>
                                            <p:cond delay="0"/>
                                          </p:stCondLst>
                                        </p:cTn>
                                        <p:tgtEl>
                                          <p:spTgt spid="7181"/>
                                        </p:tgtEl>
                                        <p:attrNameLst>
                                          <p:attrName>style.visibility</p:attrName>
                                        </p:attrNameLst>
                                      </p:cBhvr>
                                      <p:to>
                                        <p:strVal val="visible"/>
                                      </p:to>
                                    </p:set>
                                    <p:animEffect transition="in" filter="fade">
                                      <p:cBhvr>
                                        <p:cTn id="51" dur="1000"/>
                                        <p:tgtEl>
                                          <p:spTgt spid="7181"/>
                                        </p:tgtEl>
                                      </p:cBhvr>
                                    </p:animEffect>
                                  </p:childTnLst>
                                </p:cTn>
                              </p:par>
                            </p:childTnLst>
                          </p:cTn>
                        </p:par>
                        <p:par>
                          <p:cTn id="52" fill="hold">
                            <p:stCondLst>
                              <p:cond delay="12000"/>
                            </p:stCondLst>
                            <p:childTnLst>
                              <p:par>
                                <p:cTn id="53" presetID="10" presetClass="entr" presetSubtype="0" fill="hold" nodeType="afterEffect">
                                  <p:stCondLst>
                                    <p:cond delay="0"/>
                                  </p:stCondLst>
                                  <p:childTnLst>
                                    <p:set>
                                      <p:cBhvr>
                                        <p:cTn id="54" dur="1" fill="hold">
                                          <p:stCondLst>
                                            <p:cond delay="0"/>
                                          </p:stCondLst>
                                        </p:cTn>
                                        <p:tgtEl>
                                          <p:spTgt spid="7180"/>
                                        </p:tgtEl>
                                        <p:attrNameLst>
                                          <p:attrName>style.visibility</p:attrName>
                                        </p:attrNameLst>
                                      </p:cBhvr>
                                      <p:to>
                                        <p:strVal val="visible"/>
                                      </p:to>
                                    </p:set>
                                    <p:animEffect transition="in" filter="fade">
                                      <p:cBhvr>
                                        <p:cTn id="55" dur="1000"/>
                                        <p:tgtEl>
                                          <p:spTgt spid="7180"/>
                                        </p:tgtEl>
                                      </p:cBhvr>
                                    </p:animEffect>
                                  </p:childTnLst>
                                </p:cTn>
                              </p:par>
                            </p:childTnLst>
                          </p:cTn>
                        </p:par>
                        <p:par>
                          <p:cTn id="56" fill="hold">
                            <p:stCondLst>
                              <p:cond delay="13000"/>
                            </p:stCondLst>
                            <p:childTnLst>
                              <p:par>
                                <p:cTn id="57" presetID="10" presetClass="entr" presetSubtype="0" fill="hold" nodeType="after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1000"/>
                                        <p:tgtEl>
                                          <p:spTgt spid="26"/>
                                        </p:tgtEl>
                                      </p:cBhvr>
                                    </p:animEffect>
                                  </p:childTnLst>
                                </p:cTn>
                              </p:par>
                            </p:childTnLst>
                          </p:cTn>
                        </p:par>
                        <p:par>
                          <p:cTn id="60" fill="hold">
                            <p:stCondLst>
                              <p:cond delay="14000"/>
                            </p:stCondLst>
                            <p:childTnLst>
                              <p:par>
                                <p:cTn id="61" presetID="10" presetClass="entr" presetSubtype="0" fill="hold" nodeType="afterEffect">
                                  <p:stCondLst>
                                    <p:cond delay="0"/>
                                  </p:stCondLst>
                                  <p:childTnLst>
                                    <p:set>
                                      <p:cBhvr>
                                        <p:cTn id="62" dur="1" fill="hold">
                                          <p:stCondLst>
                                            <p:cond delay="0"/>
                                          </p:stCondLst>
                                        </p:cTn>
                                        <p:tgtEl>
                                          <p:spTgt spid="7178"/>
                                        </p:tgtEl>
                                        <p:attrNameLst>
                                          <p:attrName>style.visibility</p:attrName>
                                        </p:attrNameLst>
                                      </p:cBhvr>
                                      <p:to>
                                        <p:strVal val="visible"/>
                                      </p:to>
                                    </p:set>
                                    <p:animEffect transition="in" filter="fade">
                                      <p:cBhvr>
                                        <p:cTn id="63" dur="1000"/>
                                        <p:tgtEl>
                                          <p:spTgt spid="7178"/>
                                        </p:tgtEl>
                                      </p:cBhvr>
                                    </p:animEffect>
                                  </p:childTnLst>
                                </p:cTn>
                              </p:par>
                            </p:childTnLst>
                          </p:cTn>
                        </p:par>
                        <p:par>
                          <p:cTn id="64" fill="hold">
                            <p:stCondLst>
                              <p:cond delay="15000"/>
                            </p:stCondLst>
                            <p:childTnLst>
                              <p:par>
                                <p:cTn id="65" presetID="10" presetClass="entr" presetSubtype="0" fill="hold" nodeType="after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fade">
                                      <p:cBhvr>
                                        <p:cTn id="67" dur="1000"/>
                                        <p:tgtEl>
                                          <p:spTgt spid="29"/>
                                        </p:tgtEl>
                                      </p:cBhvr>
                                    </p:animEffect>
                                  </p:childTnLst>
                                </p:cTn>
                              </p:par>
                            </p:childTnLst>
                          </p:cTn>
                        </p:par>
                        <p:par>
                          <p:cTn id="68" fill="hold">
                            <p:stCondLst>
                              <p:cond delay="16000"/>
                            </p:stCondLst>
                            <p:childTnLst>
                              <p:par>
                                <p:cTn id="69" presetID="10" presetClass="entr" presetSubtype="0" fill="hold" nodeType="after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fade">
                                      <p:cBhvr>
                                        <p:cTn id="71" dur="1000"/>
                                        <p:tgtEl>
                                          <p:spTgt spid="31"/>
                                        </p:tgtEl>
                                      </p:cBhvr>
                                    </p:animEffect>
                                  </p:childTnLst>
                                </p:cTn>
                              </p:par>
                            </p:childTnLst>
                          </p:cTn>
                        </p:par>
                        <p:par>
                          <p:cTn id="72" fill="hold">
                            <p:stCondLst>
                              <p:cond delay="17000"/>
                            </p:stCondLst>
                            <p:childTnLst>
                              <p:par>
                                <p:cTn id="73" presetID="10" presetClass="entr" presetSubtype="0" fill="hold" nodeType="afterEffect">
                                  <p:stCondLst>
                                    <p:cond delay="0"/>
                                  </p:stCondLst>
                                  <p:childTnLst>
                                    <p:set>
                                      <p:cBhvr>
                                        <p:cTn id="74" dur="1" fill="hold">
                                          <p:stCondLst>
                                            <p:cond delay="0"/>
                                          </p:stCondLst>
                                        </p:cTn>
                                        <p:tgtEl>
                                          <p:spTgt spid="28"/>
                                        </p:tgtEl>
                                        <p:attrNameLst>
                                          <p:attrName>style.visibility</p:attrName>
                                        </p:attrNameLst>
                                      </p:cBhvr>
                                      <p:to>
                                        <p:strVal val="visible"/>
                                      </p:to>
                                    </p:set>
                                    <p:animEffect transition="in" filter="fade">
                                      <p:cBhvr>
                                        <p:cTn id="75" dur="1000"/>
                                        <p:tgtEl>
                                          <p:spTgt spid="28"/>
                                        </p:tgtEl>
                                      </p:cBhvr>
                                    </p:animEffect>
                                  </p:childTnLst>
                                </p:cTn>
                              </p:par>
                            </p:childTnLst>
                          </p:cTn>
                        </p:par>
                        <p:par>
                          <p:cTn id="76" fill="hold">
                            <p:stCondLst>
                              <p:cond delay="18000"/>
                            </p:stCondLst>
                            <p:childTnLst>
                              <p:par>
                                <p:cTn id="77" presetID="10" presetClass="entr" presetSubtype="0" fill="hold" nodeType="afterEffect">
                                  <p:stCondLst>
                                    <p:cond delay="0"/>
                                  </p:stCondLst>
                                  <p:childTnLst>
                                    <p:set>
                                      <p:cBhvr>
                                        <p:cTn id="78" dur="1" fill="hold">
                                          <p:stCondLst>
                                            <p:cond delay="0"/>
                                          </p:stCondLst>
                                        </p:cTn>
                                        <p:tgtEl>
                                          <p:spTgt spid="7191"/>
                                        </p:tgtEl>
                                        <p:attrNameLst>
                                          <p:attrName>style.visibility</p:attrName>
                                        </p:attrNameLst>
                                      </p:cBhvr>
                                      <p:to>
                                        <p:strVal val="visible"/>
                                      </p:to>
                                    </p:set>
                                    <p:animEffect transition="in" filter="fade">
                                      <p:cBhvr>
                                        <p:cTn id="79" dur="1000"/>
                                        <p:tgtEl>
                                          <p:spTgt spid="7191"/>
                                        </p:tgtEl>
                                      </p:cBhvr>
                                    </p:animEffect>
                                  </p:childTnLst>
                                </p:cTn>
                              </p:par>
                            </p:childTnLst>
                          </p:cTn>
                        </p:par>
                        <p:par>
                          <p:cTn id="80" fill="hold">
                            <p:stCondLst>
                              <p:cond delay="19000"/>
                            </p:stCondLst>
                            <p:childTnLst>
                              <p:par>
                                <p:cTn id="81" presetID="10" presetClass="entr" presetSubtype="0" fill="hold" nodeType="afterEffect">
                                  <p:stCondLst>
                                    <p:cond delay="0"/>
                                  </p:stCondLst>
                                  <p:childTnLst>
                                    <p:set>
                                      <p:cBhvr>
                                        <p:cTn id="82" dur="1" fill="hold">
                                          <p:stCondLst>
                                            <p:cond delay="0"/>
                                          </p:stCondLst>
                                        </p:cTn>
                                        <p:tgtEl>
                                          <p:spTgt spid="30"/>
                                        </p:tgtEl>
                                        <p:attrNameLst>
                                          <p:attrName>style.visibility</p:attrName>
                                        </p:attrNameLst>
                                      </p:cBhvr>
                                      <p:to>
                                        <p:strVal val="visible"/>
                                      </p:to>
                                    </p:set>
                                    <p:animEffect transition="in" filter="fade">
                                      <p:cBhvr>
                                        <p:cTn id="83" dur="1000"/>
                                        <p:tgtEl>
                                          <p:spTgt spid="30"/>
                                        </p:tgtEl>
                                      </p:cBhvr>
                                    </p:animEffect>
                                  </p:childTnLst>
                                </p:cTn>
                              </p:par>
                            </p:childTnLst>
                          </p:cTn>
                        </p:par>
                        <p:par>
                          <p:cTn id="84" fill="hold">
                            <p:stCondLst>
                              <p:cond delay="20000"/>
                            </p:stCondLst>
                            <p:childTnLst>
                              <p:par>
                                <p:cTn id="85" presetID="10" presetClass="entr" presetSubtype="0" fill="hold" nodeType="after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fade">
                                      <p:cBhvr>
                                        <p:cTn id="87"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6130" name="Rectangle 2"/>
          <p:cNvSpPr>
            <a:spLocks noGrp="1" noChangeArrowheads="1"/>
          </p:cNvSpPr>
          <p:nvPr>
            <p:ph type="title"/>
          </p:nvPr>
        </p:nvSpPr>
        <p:spPr/>
        <p:txBody>
          <a:bodyPr/>
          <a:lstStyle/>
          <a:p>
            <a:pPr eaLnBrk="1" hangingPunct="1"/>
            <a:r>
              <a:rPr lang="en-US" smtClean="0">
                <a:solidFill>
                  <a:srgbClr val="66FF33"/>
                </a:solidFill>
              </a:rPr>
              <a:t>Why are Companies Involved?</a:t>
            </a:r>
          </a:p>
        </p:txBody>
      </p:sp>
      <p:sp>
        <p:nvSpPr>
          <p:cNvPr id="816131" name="Rectangle 3"/>
          <p:cNvSpPr>
            <a:spLocks noGrp="1" noChangeArrowheads="1"/>
          </p:cNvSpPr>
          <p:nvPr>
            <p:ph type="body" idx="1"/>
          </p:nvPr>
        </p:nvSpPr>
        <p:spPr>
          <a:xfrm>
            <a:off x="457200" y="1295400"/>
            <a:ext cx="8229600" cy="4830763"/>
          </a:xfrm>
        </p:spPr>
        <p:txBody>
          <a:bodyPr/>
          <a:lstStyle/>
          <a:p>
            <a:pPr eaLnBrk="1" hangingPunct="1">
              <a:lnSpc>
                <a:spcPct val="80000"/>
              </a:lnSpc>
              <a:buSzPct val="80000"/>
              <a:buFont typeface="Wingdings" pitchFamily="2" charset="2"/>
              <a:buNone/>
            </a:pPr>
            <a:endParaRPr lang="en-US" sz="2800" b="1" smtClean="0"/>
          </a:p>
          <a:p>
            <a:pPr eaLnBrk="1" hangingPunct="1">
              <a:lnSpc>
                <a:spcPct val="80000"/>
              </a:lnSpc>
              <a:buClr>
                <a:srgbClr val="66FF33"/>
              </a:buClr>
              <a:buSzPct val="80000"/>
              <a:buFont typeface="Wingdings" pitchFamily="2" charset="2"/>
              <a:buChar char="v"/>
            </a:pPr>
            <a:r>
              <a:rPr lang="en-US" sz="2800" b="1" smtClean="0">
                <a:solidFill>
                  <a:schemeClr val="bg1"/>
                </a:solidFill>
              </a:rPr>
              <a:t>Vanguard are ecotourism companies with strong social &amp; environmental ethic</a:t>
            </a:r>
          </a:p>
          <a:p>
            <a:pPr eaLnBrk="1" hangingPunct="1">
              <a:lnSpc>
                <a:spcPct val="80000"/>
              </a:lnSpc>
              <a:buClr>
                <a:srgbClr val="66FF33"/>
              </a:buClr>
              <a:buSzPct val="80000"/>
              <a:buFont typeface="Wingdings" pitchFamily="2" charset="2"/>
              <a:buChar char="v"/>
            </a:pPr>
            <a:r>
              <a:rPr lang="en-US" sz="2800" b="1" smtClean="0">
                <a:solidFill>
                  <a:schemeClr val="bg1"/>
                </a:solidFill>
              </a:rPr>
              <a:t>Rising needs in poor countries ~ shrinking government budgets &amp; donor aid</a:t>
            </a:r>
          </a:p>
          <a:p>
            <a:pPr eaLnBrk="1" hangingPunct="1">
              <a:lnSpc>
                <a:spcPct val="80000"/>
              </a:lnSpc>
              <a:buClr>
                <a:srgbClr val="66FF33"/>
              </a:buClr>
              <a:buSzPct val="80000"/>
              <a:buFont typeface="Wingdings" pitchFamily="2" charset="2"/>
              <a:buChar char="v"/>
            </a:pPr>
            <a:r>
              <a:rPr lang="en-US" sz="2800" b="1" smtClean="0">
                <a:solidFill>
                  <a:schemeClr val="bg1"/>
                </a:solidFill>
              </a:rPr>
              <a:t>“Insurance policy” ~ easier to do business in  </a:t>
            </a:r>
          </a:p>
          <a:p>
            <a:pPr eaLnBrk="1" hangingPunct="1">
              <a:lnSpc>
                <a:spcPct val="80000"/>
              </a:lnSpc>
              <a:buClr>
                <a:srgbClr val="66FF33"/>
              </a:buClr>
              <a:buSzPct val="80000"/>
              <a:buFont typeface="Wingdings" pitchFamily="2" charset="2"/>
              <a:buNone/>
            </a:pPr>
            <a:r>
              <a:rPr lang="en-US" sz="2800" b="1" smtClean="0">
                <a:solidFill>
                  <a:schemeClr val="bg1"/>
                </a:solidFill>
              </a:rPr>
              <a:t>    host community</a:t>
            </a:r>
          </a:p>
          <a:p>
            <a:pPr eaLnBrk="1" hangingPunct="1">
              <a:lnSpc>
                <a:spcPct val="80000"/>
              </a:lnSpc>
              <a:buClr>
                <a:srgbClr val="66FF33"/>
              </a:buClr>
              <a:buSzPct val="80000"/>
              <a:buFont typeface="Wingdings" pitchFamily="2" charset="2"/>
              <a:buChar char="v"/>
            </a:pPr>
            <a:r>
              <a:rPr lang="en-US" sz="2800" b="1" smtClean="0">
                <a:solidFill>
                  <a:schemeClr val="bg1"/>
                </a:solidFill>
              </a:rPr>
              <a:t>Offers marketing differentiation</a:t>
            </a:r>
          </a:p>
          <a:p>
            <a:pPr eaLnBrk="1" hangingPunct="1">
              <a:lnSpc>
                <a:spcPct val="80000"/>
              </a:lnSpc>
              <a:buClr>
                <a:srgbClr val="66FF33"/>
              </a:buClr>
              <a:buSzPct val="80000"/>
              <a:buFont typeface="Wingdings" pitchFamily="2" charset="2"/>
              <a:buChar char="v"/>
            </a:pPr>
            <a:r>
              <a:rPr lang="en-US" sz="2800" b="1" smtClean="0">
                <a:solidFill>
                  <a:schemeClr val="bg1"/>
                </a:solidFill>
              </a:rPr>
              <a:t>Increases staff pride and commitment</a:t>
            </a:r>
          </a:p>
          <a:p>
            <a:pPr eaLnBrk="1" hangingPunct="1">
              <a:lnSpc>
                <a:spcPct val="80000"/>
              </a:lnSpc>
              <a:buClr>
                <a:srgbClr val="66FF33"/>
              </a:buClr>
              <a:buSzPct val="80000"/>
              <a:buFont typeface="Wingdings" pitchFamily="2" charset="2"/>
              <a:buChar char="v"/>
            </a:pPr>
            <a:r>
              <a:rPr lang="en-US" sz="2800" b="1" smtClean="0">
                <a:solidFill>
                  <a:schemeClr val="bg1"/>
                </a:solidFill>
              </a:rPr>
              <a:t>Increasing consumer interest &amp; demand</a:t>
            </a:r>
          </a:p>
        </p:txBody>
      </p:sp>
      <p:grpSp>
        <p:nvGrpSpPr>
          <p:cNvPr id="2" name="Group 4"/>
          <p:cNvGrpSpPr>
            <a:grpSpLocks/>
          </p:cNvGrpSpPr>
          <p:nvPr/>
        </p:nvGrpSpPr>
        <p:grpSpPr bwMode="auto">
          <a:xfrm>
            <a:off x="0" y="5972175"/>
            <a:ext cx="9144000" cy="939800"/>
            <a:chOff x="0" y="3762"/>
            <a:chExt cx="5760" cy="592"/>
          </a:xfrm>
        </p:grpSpPr>
        <p:pic>
          <p:nvPicPr>
            <p:cNvPr id="10245" name="Picture 5"/>
            <p:cNvPicPr>
              <a:picLocks noChangeAspect="1" noChangeArrowheads="1"/>
            </p:cNvPicPr>
            <p:nvPr/>
          </p:nvPicPr>
          <p:blipFill>
            <a:blip r:embed="rId3" cstate="print"/>
            <a:srcRect/>
            <a:stretch>
              <a:fillRect/>
            </a:stretch>
          </p:blipFill>
          <p:spPr bwMode="auto">
            <a:xfrm>
              <a:off x="2880" y="3772"/>
              <a:ext cx="576" cy="576"/>
            </a:xfrm>
            <a:prstGeom prst="rect">
              <a:avLst/>
            </a:prstGeom>
            <a:noFill/>
            <a:ln w="9525">
              <a:noFill/>
              <a:miter lim="800000"/>
              <a:headEnd/>
              <a:tailEnd/>
            </a:ln>
          </p:spPr>
        </p:pic>
        <p:pic>
          <p:nvPicPr>
            <p:cNvPr id="10246" name="Picture 6"/>
            <p:cNvPicPr>
              <a:picLocks noChangeAspect="1" noChangeArrowheads="1"/>
            </p:cNvPicPr>
            <p:nvPr/>
          </p:nvPicPr>
          <p:blipFill>
            <a:blip r:embed="rId4" cstate="print"/>
            <a:srcRect/>
            <a:stretch>
              <a:fillRect/>
            </a:stretch>
          </p:blipFill>
          <p:spPr bwMode="auto">
            <a:xfrm>
              <a:off x="5184" y="3765"/>
              <a:ext cx="576" cy="576"/>
            </a:xfrm>
            <a:prstGeom prst="rect">
              <a:avLst/>
            </a:prstGeom>
            <a:noFill/>
            <a:ln w="9525">
              <a:noFill/>
              <a:miter lim="800000"/>
              <a:headEnd/>
              <a:tailEnd/>
            </a:ln>
          </p:spPr>
        </p:pic>
        <p:pic>
          <p:nvPicPr>
            <p:cNvPr id="10247" name="Picture 7"/>
            <p:cNvPicPr>
              <a:picLocks noChangeAspect="1" noChangeArrowheads="1"/>
            </p:cNvPicPr>
            <p:nvPr/>
          </p:nvPicPr>
          <p:blipFill>
            <a:blip r:embed="rId5" cstate="print"/>
            <a:srcRect/>
            <a:stretch>
              <a:fillRect/>
            </a:stretch>
          </p:blipFill>
          <p:spPr bwMode="auto">
            <a:xfrm>
              <a:off x="0" y="3778"/>
              <a:ext cx="576" cy="576"/>
            </a:xfrm>
            <a:prstGeom prst="rect">
              <a:avLst/>
            </a:prstGeom>
            <a:noFill/>
            <a:ln w="25400">
              <a:noFill/>
              <a:miter lim="800000"/>
              <a:headEnd/>
              <a:tailEnd/>
            </a:ln>
          </p:spPr>
        </p:pic>
        <p:pic>
          <p:nvPicPr>
            <p:cNvPr id="10248" name="Picture 8"/>
            <p:cNvPicPr>
              <a:picLocks noChangeAspect="1" noChangeArrowheads="1"/>
            </p:cNvPicPr>
            <p:nvPr/>
          </p:nvPicPr>
          <p:blipFill>
            <a:blip r:embed="rId6" cstate="print"/>
            <a:srcRect/>
            <a:stretch>
              <a:fillRect/>
            </a:stretch>
          </p:blipFill>
          <p:spPr bwMode="auto">
            <a:xfrm>
              <a:off x="1150" y="3772"/>
              <a:ext cx="576" cy="576"/>
            </a:xfrm>
            <a:prstGeom prst="rect">
              <a:avLst/>
            </a:prstGeom>
            <a:noFill/>
            <a:ln w="25400">
              <a:noFill/>
              <a:miter lim="800000"/>
              <a:headEnd/>
              <a:tailEnd/>
            </a:ln>
          </p:spPr>
        </p:pic>
        <p:pic>
          <p:nvPicPr>
            <p:cNvPr id="10249" name="Picture 9"/>
            <p:cNvPicPr>
              <a:picLocks noChangeAspect="1" noChangeArrowheads="1"/>
            </p:cNvPicPr>
            <p:nvPr/>
          </p:nvPicPr>
          <p:blipFill>
            <a:blip r:embed="rId7" cstate="print"/>
            <a:srcRect/>
            <a:stretch>
              <a:fillRect/>
            </a:stretch>
          </p:blipFill>
          <p:spPr bwMode="auto">
            <a:xfrm>
              <a:off x="3470" y="3772"/>
              <a:ext cx="576" cy="576"/>
            </a:xfrm>
            <a:prstGeom prst="rect">
              <a:avLst/>
            </a:prstGeom>
            <a:noFill/>
            <a:ln w="25400">
              <a:noFill/>
              <a:miter lim="800000"/>
              <a:headEnd/>
              <a:tailEnd/>
            </a:ln>
          </p:spPr>
        </p:pic>
        <p:pic>
          <p:nvPicPr>
            <p:cNvPr id="10250" name="Picture 10"/>
            <p:cNvPicPr>
              <a:picLocks noChangeAspect="1" noChangeArrowheads="1"/>
            </p:cNvPicPr>
            <p:nvPr/>
          </p:nvPicPr>
          <p:blipFill>
            <a:blip r:embed="rId8" cstate="print"/>
            <a:srcRect/>
            <a:stretch>
              <a:fillRect/>
            </a:stretch>
          </p:blipFill>
          <p:spPr bwMode="auto">
            <a:xfrm>
              <a:off x="575" y="3772"/>
              <a:ext cx="576" cy="576"/>
            </a:xfrm>
            <a:prstGeom prst="rect">
              <a:avLst/>
            </a:prstGeom>
            <a:noFill/>
            <a:ln w="25400">
              <a:noFill/>
              <a:miter lim="800000"/>
              <a:headEnd/>
              <a:tailEnd/>
            </a:ln>
          </p:spPr>
        </p:pic>
        <p:pic>
          <p:nvPicPr>
            <p:cNvPr id="10251" name="Picture 11"/>
            <p:cNvPicPr>
              <a:picLocks noChangeAspect="1" noChangeArrowheads="1"/>
            </p:cNvPicPr>
            <p:nvPr/>
          </p:nvPicPr>
          <p:blipFill>
            <a:blip r:embed="rId9" cstate="print"/>
            <a:srcRect/>
            <a:stretch>
              <a:fillRect/>
            </a:stretch>
          </p:blipFill>
          <p:spPr bwMode="auto">
            <a:xfrm>
              <a:off x="4013" y="3762"/>
              <a:ext cx="576" cy="576"/>
            </a:xfrm>
            <a:prstGeom prst="rect">
              <a:avLst/>
            </a:prstGeom>
            <a:noFill/>
            <a:ln w="25400">
              <a:noFill/>
              <a:miter lim="800000"/>
              <a:headEnd/>
              <a:tailEnd/>
            </a:ln>
          </p:spPr>
        </p:pic>
        <p:pic>
          <p:nvPicPr>
            <p:cNvPr id="10252" name="Picture 12"/>
            <p:cNvPicPr>
              <a:picLocks noChangeAspect="1" noChangeArrowheads="1"/>
            </p:cNvPicPr>
            <p:nvPr/>
          </p:nvPicPr>
          <p:blipFill>
            <a:blip r:embed="rId10" cstate="print"/>
            <a:srcRect/>
            <a:stretch>
              <a:fillRect/>
            </a:stretch>
          </p:blipFill>
          <p:spPr bwMode="auto">
            <a:xfrm>
              <a:off x="1726" y="3772"/>
              <a:ext cx="576" cy="576"/>
            </a:xfrm>
            <a:prstGeom prst="rect">
              <a:avLst/>
            </a:prstGeom>
            <a:noFill/>
            <a:ln w="25400">
              <a:noFill/>
              <a:miter lim="800000"/>
              <a:headEnd/>
              <a:tailEnd/>
            </a:ln>
          </p:spPr>
        </p:pic>
        <p:pic>
          <p:nvPicPr>
            <p:cNvPr id="10253" name="Picture 13"/>
            <p:cNvPicPr>
              <a:picLocks noChangeAspect="1" noChangeArrowheads="1"/>
            </p:cNvPicPr>
            <p:nvPr/>
          </p:nvPicPr>
          <p:blipFill>
            <a:blip r:embed="rId11" cstate="print"/>
            <a:srcRect/>
            <a:stretch>
              <a:fillRect/>
            </a:stretch>
          </p:blipFill>
          <p:spPr bwMode="auto">
            <a:xfrm>
              <a:off x="2304" y="3772"/>
              <a:ext cx="576" cy="576"/>
            </a:xfrm>
            <a:prstGeom prst="rect">
              <a:avLst/>
            </a:prstGeom>
            <a:noFill/>
            <a:ln w="25400">
              <a:noFill/>
              <a:miter lim="800000"/>
              <a:headEnd/>
              <a:tailEnd/>
            </a:ln>
          </p:spPr>
        </p:pic>
        <p:pic>
          <p:nvPicPr>
            <p:cNvPr id="10254" name="Picture 14"/>
            <p:cNvPicPr>
              <a:picLocks noChangeAspect="1" noChangeArrowheads="1"/>
            </p:cNvPicPr>
            <p:nvPr/>
          </p:nvPicPr>
          <p:blipFill>
            <a:blip r:embed="rId12" cstate="print"/>
            <a:srcRect/>
            <a:stretch>
              <a:fillRect/>
            </a:stretch>
          </p:blipFill>
          <p:spPr bwMode="auto">
            <a:xfrm>
              <a:off x="4567" y="3778"/>
              <a:ext cx="623" cy="576"/>
            </a:xfrm>
            <a:prstGeom prst="rect">
              <a:avLst/>
            </a:prstGeom>
            <a:noFill/>
            <a:ln w="25400">
              <a:noFill/>
              <a:miter lim="800000"/>
              <a:headEnd/>
              <a:tailEnd/>
            </a:ln>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161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4" presetClass="entr" presetSubtype="0" fill="hold" grpId="0" nodeType="clickEffect">
                                  <p:stCondLst>
                                    <p:cond delay="0"/>
                                  </p:stCondLst>
                                  <p:childTnLst>
                                    <p:set>
                                      <p:cBhvr>
                                        <p:cTn id="10" dur="1" fill="hold">
                                          <p:stCondLst>
                                            <p:cond delay="0"/>
                                          </p:stCondLst>
                                        </p:cTn>
                                        <p:tgtEl>
                                          <p:spTgt spid="816131">
                                            <p:txEl>
                                              <p:pRg st="1" end="1"/>
                                            </p:txEl>
                                          </p:spTgt>
                                        </p:tgtEl>
                                        <p:attrNameLst>
                                          <p:attrName>style.visibility</p:attrName>
                                        </p:attrNameLst>
                                      </p:cBhvr>
                                      <p:to>
                                        <p:strVal val="visible"/>
                                      </p:to>
                                    </p:set>
                                    <p:animEffect transition="in" filter="fade">
                                      <p:cBhvr>
                                        <p:cTn id="11" dur="500"/>
                                        <p:tgtEl>
                                          <p:spTgt spid="816131">
                                            <p:txEl>
                                              <p:pRg st="1" end="1"/>
                                            </p:txEl>
                                          </p:spTgt>
                                        </p:tgtEl>
                                      </p:cBhvr>
                                    </p:animEffect>
                                    <p:anim calcmode="lin" valueType="num">
                                      <p:cBhvr>
                                        <p:cTn id="12" dur="500" fill="hold"/>
                                        <p:tgtEl>
                                          <p:spTgt spid="816131">
                                            <p:txEl>
                                              <p:pRg st="1" end="1"/>
                                            </p:txEl>
                                          </p:spTgt>
                                        </p:tgtEl>
                                        <p:attrNameLst>
                                          <p:attrName>ppt_x</p:attrName>
                                        </p:attrNameLst>
                                      </p:cBhvr>
                                      <p:tavLst>
                                        <p:tav tm="0">
                                          <p:val>
                                            <p:strVal val="#ppt_x"/>
                                          </p:val>
                                        </p:tav>
                                        <p:tav tm="100000">
                                          <p:val>
                                            <p:strVal val="#ppt_x"/>
                                          </p:val>
                                        </p:tav>
                                      </p:tavLst>
                                    </p:anim>
                                    <p:anim calcmode="lin" valueType="num">
                                      <p:cBhvr>
                                        <p:cTn id="13" dur="500" fill="hold"/>
                                        <p:tgtEl>
                                          <p:spTgt spid="816131">
                                            <p:txEl>
                                              <p:pRg st="1" end="1"/>
                                            </p:txEl>
                                          </p:spTgt>
                                        </p:tgtEl>
                                        <p:attrNameLst>
                                          <p:attrName>ppt_y</p:attrName>
                                        </p:attrNameLst>
                                      </p:cBhvr>
                                      <p:tavLst>
                                        <p:tav tm="0">
                                          <p:val>
                                            <p:strVal val="#ppt_y+.05"/>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4" presetClass="entr" presetSubtype="0" fill="hold" grpId="0" nodeType="clickEffect">
                                  <p:stCondLst>
                                    <p:cond delay="0"/>
                                  </p:stCondLst>
                                  <p:childTnLst>
                                    <p:set>
                                      <p:cBhvr>
                                        <p:cTn id="17" dur="1" fill="hold">
                                          <p:stCondLst>
                                            <p:cond delay="0"/>
                                          </p:stCondLst>
                                        </p:cTn>
                                        <p:tgtEl>
                                          <p:spTgt spid="816131">
                                            <p:txEl>
                                              <p:pRg st="2" end="2"/>
                                            </p:txEl>
                                          </p:spTgt>
                                        </p:tgtEl>
                                        <p:attrNameLst>
                                          <p:attrName>style.visibility</p:attrName>
                                        </p:attrNameLst>
                                      </p:cBhvr>
                                      <p:to>
                                        <p:strVal val="visible"/>
                                      </p:to>
                                    </p:set>
                                    <p:animEffect transition="in" filter="fade">
                                      <p:cBhvr>
                                        <p:cTn id="18" dur="500"/>
                                        <p:tgtEl>
                                          <p:spTgt spid="816131">
                                            <p:txEl>
                                              <p:pRg st="2" end="2"/>
                                            </p:txEl>
                                          </p:spTgt>
                                        </p:tgtEl>
                                      </p:cBhvr>
                                    </p:animEffect>
                                    <p:anim calcmode="lin" valueType="num">
                                      <p:cBhvr>
                                        <p:cTn id="19" dur="500" fill="hold"/>
                                        <p:tgtEl>
                                          <p:spTgt spid="816131">
                                            <p:txEl>
                                              <p:pRg st="2" end="2"/>
                                            </p:txEl>
                                          </p:spTgt>
                                        </p:tgtEl>
                                        <p:attrNameLst>
                                          <p:attrName>ppt_x</p:attrName>
                                        </p:attrNameLst>
                                      </p:cBhvr>
                                      <p:tavLst>
                                        <p:tav tm="0">
                                          <p:val>
                                            <p:strVal val="#ppt_x"/>
                                          </p:val>
                                        </p:tav>
                                        <p:tav tm="100000">
                                          <p:val>
                                            <p:strVal val="#ppt_x"/>
                                          </p:val>
                                        </p:tav>
                                      </p:tavLst>
                                    </p:anim>
                                    <p:anim calcmode="lin" valueType="num">
                                      <p:cBhvr>
                                        <p:cTn id="20" dur="500" fill="hold"/>
                                        <p:tgtEl>
                                          <p:spTgt spid="816131">
                                            <p:txEl>
                                              <p:pRg st="2" end="2"/>
                                            </p:txEl>
                                          </p:spTgt>
                                        </p:tgtEl>
                                        <p:attrNameLst>
                                          <p:attrName>ppt_y</p:attrName>
                                        </p:attrNameLst>
                                      </p:cBhvr>
                                      <p:tavLst>
                                        <p:tav tm="0">
                                          <p:val>
                                            <p:strVal val="#ppt_y+.05"/>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4" presetClass="entr" presetSubtype="0" fill="hold" grpId="0" nodeType="clickEffect">
                                  <p:stCondLst>
                                    <p:cond delay="0"/>
                                  </p:stCondLst>
                                  <p:childTnLst>
                                    <p:set>
                                      <p:cBhvr>
                                        <p:cTn id="24" dur="1" fill="hold">
                                          <p:stCondLst>
                                            <p:cond delay="0"/>
                                          </p:stCondLst>
                                        </p:cTn>
                                        <p:tgtEl>
                                          <p:spTgt spid="816131">
                                            <p:txEl>
                                              <p:pRg st="3" end="3"/>
                                            </p:txEl>
                                          </p:spTgt>
                                        </p:tgtEl>
                                        <p:attrNameLst>
                                          <p:attrName>style.visibility</p:attrName>
                                        </p:attrNameLst>
                                      </p:cBhvr>
                                      <p:to>
                                        <p:strVal val="visible"/>
                                      </p:to>
                                    </p:set>
                                    <p:animEffect transition="in" filter="fade">
                                      <p:cBhvr>
                                        <p:cTn id="25" dur="500"/>
                                        <p:tgtEl>
                                          <p:spTgt spid="816131">
                                            <p:txEl>
                                              <p:pRg st="3" end="3"/>
                                            </p:txEl>
                                          </p:spTgt>
                                        </p:tgtEl>
                                      </p:cBhvr>
                                    </p:animEffect>
                                    <p:anim calcmode="lin" valueType="num">
                                      <p:cBhvr>
                                        <p:cTn id="26" dur="500" fill="hold"/>
                                        <p:tgtEl>
                                          <p:spTgt spid="816131">
                                            <p:txEl>
                                              <p:pRg st="3" end="3"/>
                                            </p:txEl>
                                          </p:spTgt>
                                        </p:tgtEl>
                                        <p:attrNameLst>
                                          <p:attrName>ppt_x</p:attrName>
                                        </p:attrNameLst>
                                      </p:cBhvr>
                                      <p:tavLst>
                                        <p:tav tm="0">
                                          <p:val>
                                            <p:strVal val="#ppt_x"/>
                                          </p:val>
                                        </p:tav>
                                        <p:tav tm="100000">
                                          <p:val>
                                            <p:strVal val="#ppt_x"/>
                                          </p:val>
                                        </p:tav>
                                      </p:tavLst>
                                    </p:anim>
                                    <p:anim calcmode="lin" valueType="num">
                                      <p:cBhvr>
                                        <p:cTn id="27" dur="500" fill="hold"/>
                                        <p:tgtEl>
                                          <p:spTgt spid="816131">
                                            <p:txEl>
                                              <p:pRg st="3" end="3"/>
                                            </p:txEl>
                                          </p:spTgt>
                                        </p:tgtEl>
                                        <p:attrNameLst>
                                          <p:attrName>ppt_y</p:attrName>
                                        </p:attrNameLst>
                                      </p:cBhvr>
                                      <p:tavLst>
                                        <p:tav tm="0">
                                          <p:val>
                                            <p:strVal val="#ppt_y+.05"/>
                                          </p:val>
                                        </p:tav>
                                        <p:tav tm="100000">
                                          <p:val>
                                            <p:strVal val="#ppt_y"/>
                                          </p:val>
                                        </p:tav>
                                      </p:tavLst>
                                    </p:anim>
                                  </p:childTnLst>
                                </p:cTn>
                              </p:par>
                              <p:par>
                                <p:cTn id="28" presetID="44" presetClass="entr" presetSubtype="0" fill="hold" grpId="0" nodeType="withEffect">
                                  <p:stCondLst>
                                    <p:cond delay="0"/>
                                  </p:stCondLst>
                                  <p:childTnLst>
                                    <p:set>
                                      <p:cBhvr>
                                        <p:cTn id="29" dur="1" fill="hold">
                                          <p:stCondLst>
                                            <p:cond delay="0"/>
                                          </p:stCondLst>
                                        </p:cTn>
                                        <p:tgtEl>
                                          <p:spTgt spid="816131">
                                            <p:txEl>
                                              <p:pRg st="4" end="4"/>
                                            </p:txEl>
                                          </p:spTgt>
                                        </p:tgtEl>
                                        <p:attrNameLst>
                                          <p:attrName>style.visibility</p:attrName>
                                        </p:attrNameLst>
                                      </p:cBhvr>
                                      <p:to>
                                        <p:strVal val="visible"/>
                                      </p:to>
                                    </p:set>
                                    <p:animEffect transition="in" filter="fade">
                                      <p:cBhvr>
                                        <p:cTn id="30" dur="500"/>
                                        <p:tgtEl>
                                          <p:spTgt spid="816131">
                                            <p:txEl>
                                              <p:pRg st="4" end="4"/>
                                            </p:txEl>
                                          </p:spTgt>
                                        </p:tgtEl>
                                      </p:cBhvr>
                                    </p:animEffect>
                                    <p:anim calcmode="lin" valueType="num">
                                      <p:cBhvr>
                                        <p:cTn id="31" dur="500" fill="hold"/>
                                        <p:tgtEl>
                                          <p:spTgt spid="816131">
                                            <p:txEl>
                                              <p:pRg st="4" end="4"/>
                                            </p:txEl>
                                          </p:spTgt>
                                        </p:tgtEl>
                                        <p:attrNameLst>
                                          <p:attrName>ppt_x</p:attrName>
                                        </p:attrNameLst>
                                      </p:cBhvr>
                                      <p:tavLst>
                                        <p:tav tm="0">
                                          <p:val>
                                            <p:strVal val="#ppt_x"/>
                                          </p:val>
                                        </p:tav>
                                        <p:tav tm="100000">
                                          <p:val>
                                            <p:strVal val="#ppt_x"/>
                                          </p:val>
                                        </p:tav>
                                      </p:tavLst>
                                    </p:anim>
                                    <p:anim calcmode="lin" valueType="num">
                                      <p:cBhvr>
                                        <p:cTn id="32" dur="500" fill="hold"/>
                                        <p:tgtEl>
                                          <p:spTgt spid="816131">
                                            <p:txEl>
                                              <p:pRg st="4" end="4"/>
                                            </p:txEl>
                                          </p:spTgt>
                                        </p:tgtEl>
                                        <p:attrNameLst>
                                          <p:attrName>ppt_y</p:attrName>
                                        </p:attrNameLst>
                                      </p:cBhvr>
                                      <p:tavLst>
                                        <p:tav tm="0">
                                          <p:val>
                                            <p:strVal val="#ppt_y+.05"/>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4" presetClass="entr" presetSubtype="0" fill="hold" grpId="0" nodeType="clickEffect">
                                  <p:stCondLst>
                                    <p:cond delay="0"/>
                                  </p:stCondLst>
                                  <p:childTnLst>
                                    <p:set>
                                      <p:cBhvr>
                                        <p:cTn id="36" dur="1" fill="hold">
                                          <p:stCondLst>
                                            <p:cond delay="0"/>
                                          </p:stCondLst>
                                        </p:cTn>
                                        <p:tgtEl>
                                          <p:spTgt spid="816131">
                                            <p:txEl>
                                              <p:pRg st="5" end="5"/>
                                            </p:txEl>
                                          </p:spTgt>
                                        </p:tgtEl>
                                        <p:attrNameLst>
                                          <p:attrName>style.visibility</p:attrName>
                                        </p:attrNameLst>
                                      </p:cBhvr>
                                      <p:to>
                                        <p:strVal val="visible"/>
                                      </p:to>
                                    </p:set>
                                    <p:animEffect transition="in" filter="fade">
                                      <p:cBhvr>
                                        <p:cTn id="37" dur="500"/>
                                        <p:tgtEl>
                                          <p:spTgt spid="816131">
                                            <p:txEl>
                                              <p:pRg st="5" end="5"/>
                                            </p:txEl>
                                          </p:spTgt>
                                        </p:tgtEl>
                                      </p:cBhvr>
                                    </p:animEffect>
                                    <p:anim calcmode="lin" valueType="num">
                                      <p:cBhvr>
                                        <p:cTn id="38" dur="500" fill="hold"/>
                                        <p:tgtEl>
                                          <p:spTgt spid="816131">
                                            <p:txEl>
                                              <p:pRg st="5" end="5"/>
                                            </p:txEl>
                                          </p:spTgt>
                                        </p:tgtEl>
                                        <p:attrNameLst>
                                          <p:attrName>ppt_x</p:attrName>
                                        </p:attrNameLst>
                                      </p:cBhvr>
                                      <p:tavLst>
                                        <p:tav tm="0">
                                          <p:val>
                                            <p:strVal val="#ppt_x"/>
                                          </p:val>
                                        </p:tav>
                                        <p:tav tm="100000">
                                          <p:val>
                                            <p:strVal val="#ppt_x"/>
                                          </p:val>
                                        </p:tav>
                                      </p:tavLst>
                                    </p:anim>
                                    <p:anim calcmode="lin" valueType="num">
                                      <p:cBhvr>
                                        <p:cTn id="39" dur="500" fill="hold"/>
                                        <p:tgtEl>
                                          <p:spTgt spid="816131">
                                            <p:txEl>
                                              <p:pRg st="5" end="5"/>
                                            </p:txEl>
                                          </p:spTgt>
                                        </p:tgtEl>
                                        <p:attrNameLst>
                                          <p:attrName>ppt_y</p:attrName>
                                        </p:attrNameLst>
                                      </p:cBhvr>
                                      <p:tavLst>
                                        <p:tav tm="0">
                                          <p:val>
                                            <p:strVal val="#ppt_y+.05"/>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4" presetClass="entr" presetSubtype="0" fill="hold" grpId="0" nodeType="clickEffect">
                                  <p:stCondLst>
                                    <p:cond delay="0"/>
                                  </p:stCondLst>
                                  <p:childTnLst>
                                    <p:set>
                                      <p:cBhvr>
                                        <p:cTn id="43" dur="1" fill="hold">
                                          <p:stCondLst>
                                            <p:cond delay="0"/>
                                          </p:stCondLst>
                                        </p:cTn>
                                        <p:tgtEl>
                                          <p:spTgt spid="816131">
                                            <p:txEl>
                                              <p:pRg st="6" end="6"/>
                                            </p:txEl>
                                          </p:spTgt>
                                        </p:tgtEl>
                                        <p:attrNameLst>
                                          <p:attrName>style.visibility</p:attrName>
                                        </p:attrNameLst>
                                      </p:cBhvr>
                                      <p:to>
                                        <p:strVal val="visible"/>
                                      </p:to>
                                    </p:set>
                                    <p:animEffect transition="in" filter="fade">
                                      <p:cBhvr>
                                        <p:cTn id="44" dur="500"/>
                                        <p:tgtEl>
                                          <p:spTgt spid="816131">
                                            <p:txEl>
                                              <p:pRg st="6" end="6"/>
                                            </p:txEl>
                                          </p:spTgt>
                                        </p:tgtEl>
                                      </p:cBhvr>
                                    </p:animEffect>
                                    <p:anim calcmode="lin" valueType="num">
                                      <p:cBhvr>
                                        <p:cTn id="45" dur="500" fill="hold"/>
                                        <p:tgtEl>
                                          <p:spTgt spid="816131">
                                            <p:txEl>
                                              <p:pRg st="6" end="6"/>
                                            </p:txEl>
                                          </p:spTgt>
                                        </p:tgtEl>
                                        <p:attrNameLst>
                                          <p:attrName>ppt_x</p:attrName>
                                        </p:attrNameLst>
                                      </p:cBhvr>
                                      <p:tavLst>
                                        <p:tav tm="0">
                                          <p:val>
                                            <p:strVal val="#ppt_x"/>
                                          </p:val>
                                        </p:tav>
                                        <p:tav tm="100000">
                                          <p:val>
                                            <p:strVal val="#ppt_x"/>
                                          </p:val>
                                        </p:tav>
                                      </p:tavLst>
                                    </p:anim>
                                    <p:anim calcmode="lin" valueType="num">
                                      <p:cBhvr>
                                        <p:cTn id="46" dur="500" fill="hold"/>
                                        <p:tgtEl>
                                          <p:spTgt spid="816131">
                                            <p:txEl>
                                              <p:pRg st="6" end="6"/>
                                            </p:txEl>
                                          </p:spTgt>
                                        </p:tgtEl>
                                        <p:attrNameLst>
                                          <p:attrName>ppt_y</p:attrName>
                                        </p:attrNameLst>
                                      </p:cBhvr>
                                      <p:tavLst>
                                        <p:tav tm="0">
                                          <p:val>
                                            <p:strVal val="#ppt_y+.05"/>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4" presetClass="entr" presetSubtype="0" fill="hold" grpId="0" nodeType="clickEffect">
                                  <p:stCondLst>
                                    <p:cond delay="0"/>
                                  </p:stCondLst>
                                  <p:childTnLst>
                                    <p:set>
                                      <p:cBhvr>
                                        <p:cTn id="50" dur="1" fill="hold">
                                          <p:stCondLst>
                                            <p:cond delay="0"/>
                                          </p:stCondLst>
                                        </p:cTn>
                                        <p:tgtEl>
                                          <p:spTgt spid="816131">
                                            <p:txEl>
                                              <p:pRg st="7" end="7"/>
                                            </p:txEl>
                                          </p:spTgt>
                                        </p:tgtEl>
                                        <p:attrNameLst>
                                          <p:attrName>style.visibility</p:attrName>
                                        </p:attrNameLst>
                                      </p:cBhvr>
                                      <p:to>
                                        <p:strVal val="visible"/>
                                      </p:to>
                                    </p:set>
                                    <p:animEffect transition="in" filter="fade">
                                      <p:cBhvr>
                                        <p:cTn id="51" dur="500"/>
                                        <p:tgtEl>
                                          <p:spTgt spid="816131">
                                            <p:txEl>
                                              <p:pRg st="7" end="7"/>
                                            </p:txEl>
                                          </p:spTgt>
                                        </p:tgtEl>
                                      </p:cBhvr>
                                    </p:animEffect>
                                    <p:anim calcmode="lin" valueType="num">
                                      <p:cBhvr>
                                        <p:cTn id="52" dur="500" fill="hold"/>
                                        <p:tgtEl>
                                          <p:spTgt spid="816131">
                                            <p:txEl>
                                              <p:pRg st="7" end="7"/>
                                            </p:txEl>
                                          </p:spTgt>
                                        </p:tgtEl>
                                        <p:attrNameLst>
                                          <p:attrName>ppt_x</p:attrName>
                                        </p:attrNameLst>
                                      </p:cBhvr>
                                      <p:tavLst>
                                        <p:tav tm="0">
                                          <p:val>
                                            <p:strVal val="#ppt_x"/>
                                          </p:val>
                                        </p:tav>
                                        <p:tav tm="100000">
                                          <p:val>
                                            <p:strVal val="#ppt_x"/>
                                          </p:val>
                                        </p:tav>
                                      </p:tavLst>
                                    </p:anim>
                                    <p:anim calcmode="lin" valueType="num">
                                      <p:cBhvr>
                                        <p:cTn id="53" dur="500" fill="hold"/>
                                        <p:tgtEl>
                                          <p:spTgt spid="816131">
                                            <p:txEl>
                                              <p:pRg st="7" end="7"/>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6130" grpId="0"/>
      <p:bldP spid="816131"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36699">
            <a:alpha val="0"/>
          </a:srgbClr>
        </a:solidFill>
        <a:effectLst/>
      </p:bgPr>
    </p:bg>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pPr algn="l"/>
            <a:r>
              <a:rPr lang="en-US" b="1">
                <a:solidFill>
                  <a:srgbClr val="009900"/>
                </a:solidFill>
                <a:latin typeface="Arial Unicode MS" pitchFamily="34" charset="-128"/>
              </a:rPr>
              <a:t>TOURISM STATISTICS</a:t>
            </a:r>
          </a:p>
        </p:txBody>
      </p:sp>
      <p:sp>
        <p:nvSpPr>
          <p:cNvPr id="133123" name="Rectangle 3"/>
          <p:cNvSpPr>
            <a:spLocks noGrp="1" noChangeArrowheads="1"/>
          </p:cNvSpPr>
          <p:nvPr>
            <p:ph type="body" idx="1"/>
          </p:nvPr>
        </p:nvSpPr>
        <p:spPr/>
        <p:txBody>
          <a:bodyPr/>
          <a:lstStyle/>
          <a:p>
            <a:pPr>
              <a:lnSpc>
                <a:spcPct val="90000"/>
              </a:lnSpc>
              <a:buClr>
                <a:srgbClr val="009900"/>
              </a:buClr>
            </a:pPr>
            <a:r>
              <a:rPr lang="en-US" b="1">
                <a:solidFill>
                  <a:schemeClr val="tx2"/>
                </a:solidFill>
                <a:latin typeface="Arial Unicode MS" pitchFamily="34" charset="-128"/>
              </a:rPr>
              <a:t>One of world’s largest industries</a:t>
            </a:r>
          </a:p>
          <a:p>
            <a:pPr>
              <a:lnSpc>
                <a:spcPct val="90000"/>
              </a:lnSpc>
              <a:buClr>
                <a:srgbClr val="00CC00"/>
              </a:buClr>
            </a:pPr>
            <a:r>
              <a:rPr lang="en-US" b="1">
                <a:solidFill>
                  <a:schemeClr val="tx2"/>
                </a:solidFill>
                <a:latin typeface="Arial Unicode MS" pitchFamily="34" charset="-128"/>
              </a:rPr>
              <a:t>World’s 2nd largest economy</a:t>
            </a:r>
          </a:p>
          <a:p>
            <a:pPr>
              <a:lnSpc>
                <a:spcPct val="90000"/>
              </a:lnSpc>
              <a:buClr>
                <a:srgbClr val="00CC00"/>
              </a:buClr>
            </a:pPr>
            <a:r>
              <a:rPr lang="en-US" b="1">
                <a:solidFill>
                  <a:schemeClr val="tx2"/>
                </a:solidFill>
                <a:latin typeface="Arial Unicode MS" pitchFamily="34" charset="-128"/>
              </a:rPr>
              <a:t>World’s largest employer</a:t>
            </a:r>
          </a:p>
          <a:p>
            <a:pPr>
              <a:lnSpc>
                <a:spcPct val="90000"/>
              </a:lnSpc>
              <a:buClr>
                <a:srgbClr val="00CC00"/>
              </a:buClr>
            </a:pPr>
            <a:r>
              <a:rPr lang="en-US" b="1">
                <a:solidFill>
                  <a:schemeClr val="tx2"/>
                </a:solidFill>
                <a:latin typeface="Arial Unicode MS" pitchFamily="34" charset="-128"/>
              </a:rPr>
              <a:t>Growing fastest in developing countries</a:t>
            </a:r>
          </a:p>
          <a:p>
            <a:pPr>
              <a:lnSpc>
                <a:spcPct val="90000"/>
              </a:lnSpc>
              <a:buClr>
                <a:srgbClr val="00CC00"/>
              </a:buClr>
            </a:pPr>
            <a:r>
              <a:rPr lang="en-US" b="1">
                <a:solidFill>
                  <a:schemeClr val="tx2"/>
                </a:solidFill>
                <a:latin typeface="Arial Unicode MS" pitchFamily="34" charset="-128"/>
              </a:rPr>
              <a:t>1990s: Growing 9% globally/year</a:t>
            </a:r>
          </a:p>
          <a:p>
            <a:pPr>
              <a:lnSpc>
                <a:spcPct val="90000"/>
              </a:lnSpc>
              <a:buClr>
                <a:srgbClr val="00CC00"/>
              </a:buClr>
            </a:pPr>
            <a:r>
              <a:rPr lang="en-US" b="1">
                <a:solidFill>
                  <a:schemeClr val="tx2"/>
                </a:solidFill>
                <a:latin typeface="Arial Unicode MS" pitchFamily="34" charset="-128"/>
              </a:rPr>
              <a:t>Since 2000: natural &amp; man-made disasters</a:t>
            </a:r>
          </a:p>
          <a:p>
            <a:pPr lvl="1">
              <a:lnSpc>
                <a:spcPct val="90000"/>
              </a:lnSpc>
              <a:buClr>
                <a:srgbClr val="00CC00"/>
              </a:buClr>
              <a:buFontTx/>
              <a:buNone/>
            </a:pPr>
            <a:r>
              <a:rPr lang="en-US" b="1">
                <a:solidFill>
                  <a:schemeClr val="tx2"/>
                </a:solidFill>
                <a:latin typeface="Arial Unicode MS" pitchFamily="34" charset="-128"/>
              </a:rPr>
              <a:t> </a:t>
            </a:r>
          </a:p>
        </p:txBody>
      </p:sp>
      <p:graphicFrame>
        <p:nvGraphicFramePr>
          <p:cNvPr id="133124" name="Object 4"/>
          <p:cNvGraphicFramePr>
            <a:graphicFrameLocks noChangeAspect="1"/>
          </p:cNvGraphicFramePr>
          <p:nvPr>
            <p:ph idx="4294967295"/>
          </p:nvPr>
        </p:nvGraphicFramePr>
        <p:xfrm>
          <a:off x="0" y="5861050"/>
          <a:ext cx="9144000" cy="996950"/>
        </p:xfrm>
        <a:graphic>
          <a:graphicData uri="http://schemas.openxmlformats.org/presentationml/2006/ole">
            <p:oleObj spid="_x0000_s2050" name="Image" r:id="rId4" imgW="11436640" imgH="1385104" progId="">
              <p:embed/>
            </p:oleObj>
          </a:graphicData>
        </a:graphic>
      </p:graphicFrame>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3123">
                                            <p:txEl>
                                              <p:pRg st="0" end="0"/>
                                            </p:txEl>
                                          </p:spTgt>
                                        </p:tgtEl>
                                        <p:attrNameLst>
                                          <p:attrName>style.visibility</p:attrName>
                                        </p:attrNameLst>
                                      </p:cBhvr>
                                      <p:to>
                                        <p:strVal val="visible"/>
                                      </p:to>
                                    </p:set>
                                    <p:anim calcmode="lin" valueType="num">
                                      <p:cBhvr additive="base">
                                        <p:cTn id="7" dur="1000" fill="hold"/>
                                        <p:tgtEl>
                                          <p:spTgt spid="133123">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1331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3123">
                                            <p:txEl>
                                              <p:pRg st="1" end="1"/>
                                            </p:txEl>
                                          </p:spTgt>
                                        </p:tgtEl>
                                        <p:attrNameLst>
                                          <p:attrName>style.visibility</p:attrName>
                                        </p:attrNameLst>
                                      </p:cBhvr>
                                      <p:to>
                                        <p:strVal val="visible"/>
                                      </p:to>
                                    </p:set>
                                    <p:anim calcmode="lin" valueType="num">
                                      <p:cBhvr additive="base">
                                        <p:cTn id="13" dur="1000" fill="hold"/>
                                        <p:tgtEl>
                                          <p:spTgt spid="133123">
                                            <p:txEl>
                                              <p:pRg st="1" end="1"/>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1331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3123">
                                            <p:txEl>
                                              <p:pRg st="2" end="2"/>
                                            </p:txEl>
                                          </p:spTgt>
                                        </p:tgtEl>
                                        <p:attrNameLst>
                                          <p:attrName>style.visibility</p:attrName>
                                        </p:attrNameLst>
                                      </p:cBhvr>
                                      <p:to>
                                        <p:strVal val="visible"/>
                                      </p:to>
                                    </p:set>
                                    <p:anim calcmode="lin" valueType="num">
                                      <p:cBhvr additive="base">
                                        <p:cTn id="19" dur="1000" fill="hold"/>
                                        <p:tgtEl>
                                          <p:spTgt spid="133123">
                                            <p:txEl>
                                              <p:pRg st="2" end="2"/>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1331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3123">
                                            <p:txEl>
                                              <p:pRg st="3" end="3"/>
                                            </p:txEl>
                                          </p:spTgt>
                                        </p:tgtEl>
                                        <p:attrNameLst>
                                          <p:attrName>style.visibility</p:attrName>
                                        </p:attrNameLst>
                                      </p:cBhvr>
                                      <p:to>
                                        <p:strVal val="visible"/>
                                      </p:to>
                                    </p:set>
                                    <p:anim calcmode="lin" valueType="num">
                                      <p:cBhvr additive="base">
                                        <p:cTn id="25" dur="1000" fill="hold"/>
                                        <p:tgtEl>
                                          <p:spTgt spid="133123">
                                            <p:txEl>
                                              <p:pRg st="3" end="3"/>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13312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3123">
                                            <p:txEl>
                                              <p:pRg st="4" end="4"/>
                                            </p:txEl>
                                          </p:spTgt>
                                        </p:tgtEl>
                                        <p:attrNameLst>
                                          <p:attrName>style.visibility</p:attrName>
                                        </p:attrNameLst>
                                      </p:cBhvr>
                                      <p:to>
                                        <p:strVal val="visible"/>
                                      </p:to>
                                    </p:set>
                                    <p:anim calcmode="lin" valueType="num">
                                      <p:cBhvr additive="base">
                                        <p:cTn id="31" dur="1000" fill="hold"/>
                                        <p:tgtEl>
                                          <p:spTgt spid="133123">
                                            <p:txEl>
                                              <p:pRg st="4" end="4"/>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13312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3123">
                                            <p:txEl>
                                              <p:pRg st="5" end="5"/>
                                            </p:txEl>
                                          </p:spTgt>
                                        </p:tgtEl>
                                        <p:attrNameLst>
                                          <p:attrName>style.visibility</p:attrName>
                                        </p:attrNameLst>
                                      </p:cBhvr>
                                      <p:to>
                                        <p:strVal val="visible"/>
                                      </p:to>
                                    </p:set>
                                    <p:anim calcmode="lin" valueType="num">
                                      <p:cBhvr additive="base">
                                        <p:cTn id="37" dur="1000" fill="hold"/>
                                        <p:tgtEl>
                                          <p:spTgt spid="133123">
                                            <p:txEl>
                                              <p:pRg st="5" end="5"/>
                                            </p:txEl>
                                          </p:spTgt>
                                        </p:tgtEl>
                                        <p:attrNameLst>
                                          <p:attrName>ppt_x</p:attrName>
                                        </p:attrNameLst>
                                      </p:cBhvr>
                                      <p:tavLst>
                                        <p:tav tm="0">
                                          <p:val>
                                            <p:strVal val="#ppt_x"/>
                                          </p:val>
                                        </p:tav>
                                        <p:tav tm="100000">
                                          <p:val>
                                            <p:strVal val="#ppt_x"/>
                                          </p:val>
                                        </p:tav>
                                      </p:tavLst>
                                    </p:anim>
                                    <p:anim calcmode="lin" valueType="num">
                                      <p:cBhvr additive="base">
                                        <p:cTn id="38" dur="1000" fill="hold"/>
                                        <p:tgtEl>
                                          <p:spTgt spid="13312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3123">
                                            <p:txEl>
                                              <p:pRg st="6" end="6"/>
                                            </p:txEl>
                                          </p:spTgt>
                                        </p:tgtEl>
                                        <p:attrNameLst>
                                          <p:attrName>style.visibility</p:attrName>
                                        </p:attrNameLst>
                                      </p:cBhvr>
                                      <p:to>
                                        <p:strVal val="visible"/>
                                      </p:to>
                                    </p:set>
                                    <p:anim calcmode="lin" valueType="num">
                                      <p:cBhvr additive="base">
                                        <p:cTn id="43" dur="1000" fill="hold"/>
                                        <p:tgtEl>
                                          <p:spTgt spid="133123">
                                            <p:txEl>
                                              <p:pRg st="6" end="6"/>
                                            </p:txEl>
                                          </p:spTgt>
                                        </p:tgtEl>
                                        <p:attrNameLst>
                                          <p:attrName>ppt_x</p:attrName>
                                        </p:attrNameLst>
                                      </p:cBhvr>
                                      <p:tavLst>
                                        <p:tav tm="0">
                                          <p:val>
                                            <p:strVal val="#ppt_x"/>
                                          </p:val>
                                        </p:tav>
                                        <p:tav tm="100000">
                                          <p:val>
                                            <p:strVal val="#ppt_x"/>
                                          </p:val>
                                        </p:tav>
                                      </p:tavLst>
                                    </p:anim>
                                    <p:anim calcmode="lin" valueType="num">
                                      <p:cBhvr additive="base">
                                        <p:cTn id="44" dur="1000" fill="hold"/>
                                        <p:tgtEl>
                                          <p:spTgt spid="13312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best message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07523" name="Text Box 3"/>
          <p:cNvSpPr txBox="1">
            <a:spLocks noChangeArrowheads="1"/>
          </p:cNvSpPr>
          <p:nvPr/>
        </p:nvSpPr>
        <p:spPr bwMode="auto">
          <a:xfrm>
            <a:off x="3048000" y="2209800"/>
            <a:ext cx="6096000" cy="2538413"/>
          </a:xfrm>
          <a:prstGeom prst="rect">
            <a:avLst/>
          </a:prstGeom>
          <a:solidFill>
            <a:schemeClr val="bg1"/>
          </a:solidFill>
          <a:ln w="9525">
            <a:noFill/>
            <a:miter lim="800000"/>
            <a:headEnd/>
            <a:tailEnd/>
          </a:ln>
          <a:effectLst/>
        </p:spPr>
        <p:txBody>
          <a:bodyPr>
            <a:spAutoFit/>
          </a:bodyPr>
          <a:lstStyle/>
          <a:p>
            <a:pPr eaLnBrk="0" hangingPunct="0">
              <a:lnSpc>
                <a:spcPct val="90000"/>
              </a:lnSpc>
              <a:spcBef>
                <a:spcPct val="55000"/>
              </a:spcBef>
              <a:defRPr/>
            </a:pPr>
            <a:endParaRPr lang="en-US" sz="3200" b="1" dirty="0">
              <a:solidFill>
                <a:schemeClr val="hlink"/>
              </a:solidFill>
              <a:latin typeface="Lucida Sans Unicode" pitchFamily="34" charset="0"/>
            </a:endParaRPr>
          </a:p>
          <a:p>
            <a:pPr algn="ctr" eaLnBrk="0" hangingPunct="0">
              <a:lnSpc>
                <a:spcPct val="90000"/>
              </a:lnSpc>
              <a:spcBef>
                <a:spcPct val="45000"/>
              </a:spcBef>
              <a:defRPr/>
            </a:pPr>
            <a:r>
              <a:rPr lang="en-US" sz="2400" b="1" dirty="0">
                <a:solidFill>
                  <a:schemeClr val="hlink"/>
                </a:solidFill>
                <a:latin typeface="Lucida Sans Unicode" pitchFamily="34" charset="0"/>
              </a:rPr>
              <a:t>Travelers enrich their own trips </a:t>
            </a:r>
            <a:br>
              <a:rPr lang="en-US" sz="2400" b="1" dirty="0">
                <a:solidFill>
                  <a:schemeClr val="hlink"/>
                </a:solidFill>
                <a:latin typeface="Lucida Sans Unicode" pitchFamily="34" charset="0"/>
              </a:rPr>
            </a:br>
            <a:r>
              <a:rPr lang="en-US" sz="2400" b="1" dirty="0">
                <a:solidFill>
                  <a:schemeClr val="hlink"/>
                </a:solidFill>
                <a:latin typeface="Lucida Sans Unicode" pitchFamily="34" charset="0"/>
              </a:rPr>
              <a:t>when they seek to contribute </a:t>
            </a:r>
            <a:br>
              <a:rPr lang="en-US" sz="2400" b="1" dirty="0">
                <a:solidFill>
                  <a:schemeClr val="hlink"/>
                </a:solidFill>
                <a:latin typeface="Lucida Sans Unicode" pitchFamily="34" charset="0"/>
              </a:rPr>
            </a:br>
            <a:r>
              <a:rPr lang="en-US" sz="2400" b="1" dirty="0">
                <a:solidFill>
                  <a:schemeClr val="hlink"/>
                </a:solidFill>
                <a:latin typeface="Lucida Sans Unicode" pitchFamily="34" charset="0"/>
              </a:rPr>
              <a:t>to the well-being of the places </a:t>
            </a:r>
            <a:br>
              <a:rPr lang="en-US" sz="2400" b="1" dirty="0">
                <a:solidFill>
                  <a:schemeClr val="hlink"/>
                </a:solidFill>
                <a:latin typeface="Lucida Sans Unicode" pitchFamily="34" charset="0"/>
              </a:rPr>
            </a:br>
            <a:r>
              <a:rPr lang="en-US" sz="2400" b="1" dirty="0">
                <a:solidFill>
                  <a:schemeClr val="hlink"/>
                </a:solidFill>
                <a:latin typeface="Lucida Sans Unicode" pitchFamily="34" charset="0"/>
              </a:rPr>
              <a:t>that they visit.</a:t>
            </a:r>
          </a:p>
          <a:p>
            <a:pPr algn="ctr" eaLnBrk="0" hangingPunct="0">
              <a:lnSpc>
                <a:spcPct val="90000"/>
              </a:lnSpc>
              <a:spcBef>
                <a:spcPct val="45000"/>
              </a:spcBef>
              <a:defRPr/>
            </a:pPr>
            <a:endParaRPr lang="en-US" sz="2400" dirty="0">
              <a:solidFill>
                <a:schemeClr val="hlink"/>
              </a:solidFill>
              <a:effectLst>
                <a:outerShdw blurRad="38100" dist="38100" dir="2700000" algn="tl">
                  <a:srgbClr val="000000"/>
                </a:outerShdw>
              </a:effectLst>
              <a:latin typeface="Lucida Sans Unicode" pitchFamily="34" charset="0"/>
            </a:endParaRPr>
          </a:p>
        </p:txBody>
      </p:sp>
    </p:spTree>
  </p:cSld>
  <p:clrMapOvr>
    <a:masterClrMapping/>
  </p:clrMapOvr>
  <p:transition>
    <p:zoom dir="in"/>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20226" name="Rectangle 2"/>
          <p:cNvSpPr>
            <a:spLocks noGrp="1" noChangeArrowheads="1"/>
          </p:cNvSpPr>
          <p:nvPr>
            <p:ph type="title"/>
          </p:nvPr>
        </p:nvSpPr>
        <p:spPr>
          <a:xfrm>
            <a:off x="457200" y="533400"/>
            <a:ext cx="8229600" cy="1143000"/>
          </a:xfrm>
        </p:spPr>
        <p:txBody>
          <a:bodyPr>
            <a:normAutofit fontScale="90000"/>
          </a:bodyPr>
          <a:lstStyle/>
          <a:p>
            <a:pPr eaLnBrk="1" hangingPunct="1"/>
            <a:r>
              <a:rPr lang="en-US" sz="4000" smtClean="0">
                <a:solidFill>
                  <a:srgbClr val="66FF33"/>
                </a:solidFill>
              </a:rPr>
              <a:t>Consumer Support for </a:t>
            </a:r>
            <a:br>
              <a:rPr lang="en-US" sz="4000" smtClean="0">
                <a:solidFill>
                  <a:srgbClr val="66FF33"/>
                </a:solidFill>
              </a:rPr>
            </a:br>
            <a:r>
              <a:rPr lang="en-US" smtClean="0">
                <a:solidFill>
                  <a:srgbClr val="66FF33"/>
                </a:solidFill>
              </a:rPr>
              <a:t>Travelers’ Philanthropy</a:t>
            </a:r>
          </a:p>
        </p:txBody>
      </p:sp>
      <p:sp>
        <p:nvSpPr>
          <p:cNvPr id="820227" name="Rectangle 3"/>
          <p:cNvSpPr>
            <a:spLocks noGrp="1" noChangeArrowheads="1"/>
          </p:cNvSpPr>
          <p:nvPr>
            <p:ph type="body" idx="1"/>
          </p:nvPr>
        </p:nvSpPr>
        <p:spPr>
          <a:xfrm>
            <a:off x="457200" y="1752600"/>
            <a:ext cx="8229600" cy="3886200"/>
          </a:xfrm>
        </p:spPr>
        <p:txBody>
          <a:bodyPr/>
          <a:lstStyle/>
          <a:p>
            <a:pPr eaLnBrk="1" hangingPunct="1">
              <a:lnSpc>
                <a:spcPct val="80000"/>
              </a:lnSpc>
              <a:buClr>
                <a:srgbClr val="0000FF"/>
              </a:buClr>
              <a:buFont typeface="Wingdings" pitchFamily="2" charset="2"/>
              <a:buChar char="Ø"/>
            </a:pPr>
            <a:endParaRPr lang="en-US" sz="2000" b="1" smtClean="0">
              <a:solidFill>
                <a:schemeClr val="bg1"/>
              </a:solidFill>
              <a:latin typeface="Tahoma" pitchFamily="34" charset="0"/>
            </a:endParaRPr>
          </a:p>
          <a:p>
            <a:pPr algn="just" eaLnBrk="1" hangingPunct="1">
              <a:lnSpc>
                <a:spcPct val="80000"/>
              </a:lnSpc>
              <a:buClr>
                <a:srgbClr val="66FF33"/>
              </a:buClr>
              <a:buFont typeface="Wingdings" pitchFamily="2" charset="2"/>
              <a:buChar char="v"/>
            </a:pPr>
            <a:r>
              <a:rPr lang="en-US" sz="2000" b="1" smtClean="0">
                <a:solidFill>
                  <a:schemeClr val="bg1"/>
                </a:solidFill>
              </a:rPr>
              <a:t>More than 2/3 of U.S. and Australian travelers, and 90% of British tourists, consider active protection of the environment, including support of local communities, to be part of a hotel’s responsibility. </a:t>
            </a:r>
          </a:p>
          <a:p>
            <a:pPr eaLnBrk="1" hangingPunct="1">
              <a:lnSpc>
                <a:spcPct val="80000"/>
              </a:lnSpc>
              <a:buClr>
                <a:srgbClr val="66FF33"/>
              </a:buClr>
              <a:buFont typeface="Wingdings" pitchFamily="2" charset="2"/>
              <a:buChar char="v"/>
            </a:pPr>
            <a:endParaRPr lang="en-US" sz="2000" b="1" smtClean="0">
              <a:solidFill>
                <a:schemeClr val="bg1"/>
              </a:solidFill>
            </a:endParaRPr>
          </a:p>
          <a:p>
            <a:pPr eaLnBrk="1" hangingPunct="1">
              <a:lnSpc>
                <a:spcPct val="80000"/>
              </a:lnSpc>
              <a:buClr>
                <a:srgbClr val="66FF33"/>
              </a:buClr>
              <a:buFont typeface="Wingdings" pitchFamily="2" charset="2"/>
              <a:buChar char="v"/>
            </a:pPr>
            <a:r>
              <a:rPr lang="en-US" sz="2000" b="1" smtClean="0">
                <a:solidFill>
                  <a:schemeClr val="bg1"/>
                </a:solidFill>
              </a:rPr>
              <a:t>46 million U.S. travelers chose companies that “donate part of their proceeds to charities.”</a:t>
            </a:r>
          </a:p>
          <a:p>
            <a:pPr eaLnBrk="1" hangingPunct="1">
              <a:lnSpc>
                <a:spcPct val="80000"/>
              </a:lnSpc>
              <a:buClr>
                <a:srgbClr val="66FF33"/>
              </a:buClr>
              <a:buFont typeface="Wingdings" pitchFamily="2" charset="2"/>
              <a:buChar char="v"/>
            </a:pPr>
            <a:endParaRPr lang="en-US" sz="2000" b="1" smtClean="0">
              <a:solidFill>
                <a:schemeClr val="bg1"/>
              </a:solidFill>
            </a:endParaRPr>
          </a:p>
          <a:p>
            <a:pPr eaLnBrk="1" hangingPunct="1">
              <a:lnSpc>
                <a:spcPct val="80000"/>
              </a:lnSpc>
              <a:buClr>
                <a:srgbClr val="66FF33"/>
              </a:buClr>
              <a:buFont typeface="Wingdings" pitchFamily="2" charset="2"/>
              <a:buChar char="v"/>
            </a:pPr>
            <a:r>
              <a:rPr lang="en-US" sz="2000" b="1" smtClean="0">
                <a:solidFill>
                  <a:schemeClr val="bg1"/>
                </a:solidFill>
              </a:rPr>
              <a:t>In 2007, 74% of </a:t>
            </a:r>
            <a:r>
              <a:rPr lang="en-US" sz="2000" b="1" i="1" smtClean="0">
                <a:solidFill>
                  <a:schemeClr val="bg1"/>
                </a:solidFill>
              </a:rPr>
              <a:t>CondeNast Traveler</a:t>
            </a:r>
            <a:r>
              <a:rPr lang="en-US" sz="2000" b="1" smtClean="0">
                <a:solidFill>
                  <a:schemeClr val="bg1"/>
                </a:solidFill>
              </a:rPr>
              <a:t> readers said hotels should be responsible for helping relieve poverty in local community. </a:t>
            </a:r>
          </a:p>
          <a:p>
            <a:pPr eaLnBrk="1" hangingPunct="1">
              <a:lnSpc>
                <a:spcPct val="80000"/>
              </a:lnSpc>
              <a:buClr>
                <a:srgbClr val="66FF33"/>
              </a:buClr>
              <a:buFont typeface="Wingdings" pitchFamily="2" charset="2"/>
              <a:buChar char="v"/>
            </a:pPr>
            <a:endParaRPr lang="en-US" sz="2000" b="1" smtClean="0">
              <a:solidFill>
                <a:schemeClr val="bg1"/>
              </a:solidFill>
            </a:endParaRPr>
          </a:p>
          <a:p>
            <a:pPr eaLnBrk="1" hangingPunct="1">
              <a:lnSpc>
                <a:spcPct val="80000"/>
              </a:lnSpc>
              <a:buClr>
                <a:srgbClr val="66FF33"/>
              </a:buClr>
              <a:buFont typeface="Wingdings" pitchFamily="2" charset="2"/>
              <a:buChar char="v"/>
            </a:pPr>
            <a:r>
              <a:rPr lang="en-US" sz="2000" b="1" smtClean="0">
                <a:solidFill>
                  <a:schemeClr val="bg1"/>
                </a:solidFill>
              </a:rPr>
              <a:t>In U.S., individuals represent largest single source (75%) of philanthropic dollars: $229 billion in 2007.</a:t>
            </a:r>
          </a:p>
        </p:txBody>
      </p:sp>
      <p:grpSp>
        <p:nvGrpSpPr>
          <p:cNvPr id="2" name="Group 4"/>
          <p:cNvGrpSpPr>
            <a:grpSpLocks/>
          </p:cNvGrpSpPr>
          <p:nvPr/>
        </p:nvGrpSpPr>
        <p:grpSpPr bwMode="auto">
          <a:xfrm>
            <a:off x="0" y="5918200"/>
            <a:ext cx="9144000" cy="939800"/>
            <a:chOff x="0" y="3762"/>
            <a:chExt cx="5760" cy="592"/>
          </a:xfrm>
        </p:grpSpPr>
        <p:pic>
          <p:nvPicPr>
            <p:cNvPr id="12293" name="Picture 5"/>
            <p:cNvPicPr>
              <a:picLocks noChangeAspect="1" noChangeArrowheads="1"/>
            </p:cNvPicPr>
            <p:nvPr/>
          </p:nvPicPr>
          <p:blipFill>
            <a:blip r:embed="rId3" cstate="print"/>
            <a:srcRect/>
            <a:stretch>
              <a:fillRect/>
            </a:stretch>
          </p:blipFill>
          <p:spPr bwMode="auto">
            <a:xfrm>
              <a:off x="2880" y="3772"/>
              <a:ext cx="576" cy="576"/>
            </a:xfrm>
            <a:prstGeom prst="rect">
              <a:avLst/>
            </a:prstGeom>
            <a:noFill/>
            <a:ln w="9525">
              <a:noFill/>
              <a:miter lim="800000"/>
              <a:headEnd/>
              <a:tailEnd/>
            </a:ln>
          </p:spPr>
        </p:pic>
        <p:pic>
          <p:nvPicPr>
            <p:cNvPr id="12294" name="Picture 6"/>
            <p:cNvPicPr>
              <a:picLocks noChangeAspect="1" noChangeArrowheads="1"/>
            </p:cNvPicPr>
            <p:nvPr/>
          </p:nvPicPr>
          <p:blipFill>
            <a:blip r:embed="rId4" cstate="print"/>
            <a:srcRect/>
            <a:stretch>
              <a:fillRect/>
            </a:stretch>
          </p:blipFill>
          <p:spPr bwMode="auto">
            <a:xfrm>
              <a:off x="5184" y="3765"/>
              <a:ext cx="576" cy="576"/>
            </a:xfrm>
            <a:prstGeom prst="rect">
              <a:avLst/>
            </a:prstGeom>
            <a:noFill/>
            <a:ln w="9525">
              <a:noFill/>
              <a:miter lim="800000"/>
              <a:headEnd/>
              <a:tailEnd/>
            </a:ln>
          </p:spPr>
        </p:pic>
        <p:pic>
          <p:nvPicPr>
            <p:cNvPr id="12295" name="Picture 7"/>
            <p:cNvPicPr>
              <a:picLocks noChangeAspect="1" noChangeArrowheads="1"/>
            </p:cNvPicPr>
            <p:nvPr/>
          </p:nvPicPr>
          <p:blipFill>
            <a:blip r:embed="rId5" cstate="print"/>
            <a:srcRect/>
            <a:stretch>
              <a:fillRect/>
            </a:stretch>
          </p:blipFill>
          <p:spPr bwMode="auto">
            <a:xfrm>
              <a:off x="0" y="3778"/>
              <a:ext cx="576" cy="576"/>
            </a:xfrm>
            <a:prstGeom prst="rect">
              <a:avLst/>
            </a:prstGeom>
            <a:noFill/>
            <a:ln w="25400">
              <a:noFill/>
              <a:miter lim="800000"/>
              <a:headEnd/>
              <a:tailEnd/>
            </a:ln>
          </p:spPr>
        </p:pic>
        <p:pic>
          <p:nvPicPr>
            <p:cNvPr id="12296" name="Picture 8"/>
            <p:cNvPicPr>
              <a:picLocks noChangeAspect="1" noChangeArrowheads="1"/>
            </p:cNvPicPr>
            <p:nvPr/>
          </p:nvPicPr>
          <p:blipFill>
            <a:blip r:embed="rId6" cstate="print"/>
            <a:srcRect/>
            <a:stretch>
              <a:fillRect/>
            </a:stretch>
          </p:blipFill>
          <p:spPr bwMode="auto">
            <a:xfrm>
              <a:off x="1150" y="3772"/>
              <a:ext cx="576" cy="576"/>
            </a:xfrm>
            <a:prstGeom prst="rect">
              <a:avLst/>
            </a:prstGeom>
            <a:noFill/>
            <a:ln w="25400">
              <a:noFill/>
              <a:miter lim="800000"/>
              <a:headEnd/>
              <a:tailEnd/>
            </a:ln>
          </p:spPr>
        </p:pic>
        <p:pic>
          <p:nvPicPr>
            <p:cNvPr id="12297" name="Picture 9"/>
            <p:cNvPicPr>
              <a:picLocks noChangeAspect="1" noChangeArrowheads="1"/>
            </p:cNvPicPr>
            <p:nvPr/>
          </p:nvPicPr>
          <p:blipFill>
            <a:blip r:embed="rId7" cstate="print"/>
            <a:srcRect/>
            <a:stretch>
              <a:fillRect/>
            </a:stretch>
          </p:blipFill>
          <p:spPr bwMode="auto">
            <a:xfrm>
              <a:off x="3470" y="3772"/>
              <a:ext cx="576" cy="576"/>
            </a:xfrm>
            <a:prstGeom prst="rect">
              <a:avLst/>
            </a:prstGeom>
            <a:noFill/>
            <a:ln w="25400">
              <a:noFill/>
              <a:miter lim="800000"/>
              <a:headEnd/>
              <a:tailEnd/>
            </a:ln>
          </p:spPr>
        </p:pic>
        <p:pic>
          <p:nvPicPr>
            <p:cNvPr id="12298" name="Picture 10"/>
            <p:cNvPicPr>
              <a:picLocks noChangeAspect="1" noChangeArrowheads="1"/>
            </p:cNvPicPr>
            <p:nvPr/>
          </p:nvPicPr>
          <p:blipFill>
            <a:blip r:embed="rId8" cstate="print"/>
            <a:srcRect/>
            <a:stretch>
              <a:fillRect/>
            </a:stretch>
          </p:blipFill>
          <p:spPr bwMode="auto">
            <a:xfrm>
              <a:off x="575" y="3772"/>
              <a:ext cx="576" cy="576"/>
            </a:xfrm>
            <a:prstGeom prst="rect">
              <a:avLst/>
            </a:prstGeom>
            <a:noFill/>
            <a:ln w="25400">
              <a:noFill/>
              <a:miter lim="800000"/>
              <a:headEnd/>
              <a:tailEnd/>
            </a:ln>
          </p:spPr>
        </p:pic>
        <p:pic>
          <p:nvPicPr>
            <p:cNvPr id="12299" name="Picture 11"/>
            <p:cNvPicPr>
              <a:picLocks noChangeAspect="1" noChangeArrowheads="1"/>
            </p:cNvPicPr>
            <p:nvPr/>
          </p:nvPicPr>
          <p:blipFill>
            <a:blip r:embed="rId9" cstate="print"/>
            <a:srcRect/>
            <a:stretch>
              <a:fillRect/>
            </a:stretch>
          </p:blipFill>
          <p:spPr bwMode="auto">
            <a:xfrm>
              <a:off x="4013" y="3762"/>
              <a:ext cx="576" cy="576"/>
            </a:xfrm>
            <a:prstGeom prst="rect">
              <a:avLst/>
            </a:prstGeom>
            <a:noFill/>
            <a:ln w="25400">
              <a:noFill/>
              <a:miter lim="800000"/>
              <a:headEnd/>
              <a:tailEnd/>
            </a:ln>
          </p:spPr>
        </p:pic>
        <p:pic>
          <p:nvPicPr>
            <p:cNvPr id="12300" name="Picture 12"/>
            <p:cNvPicPr>
              <a:picLocks noChangeAspect="1" noChangeArrowheads="1"/>
            </p:cNvPicPr>
            <p:nvPr/>
          </p:nvPicPr>
          <p:blipFill>
            <a:blip r:embed="rId10" cstate="print"/>
            <a:srcRect/>
            <a:stretch>
              <a:fillRect/>
            </a:stretch>
          </p:blipFill>
          <p:spPr bwMode="auto">
            <a:xfrm>
              <a:off x="1726" y="3772"/>
              <a:ext cx="576" cy="576"/>
            </a:xfrm>
            <a:prstGeom prst="rect">
              <a:avLst/>
            </a:prstGeom>
            <a:noFill/>
            <a:ln w="25400">
              <a:noFill/>
              <a:miter lim="800000"/>
              <a:headEnd/>
              <a:tailEnd/>
            </a:ln>
          </p:spPr>
        </p:pic>
        <p:pic>
          <p:nvPicPr>
            <p:cNvPr id="12301" name="Picture 13"/>
            <p:cNvPicPr>
              <a:picLocks noChangeAspect="1" noChangeArrowheads="1"/>
            </p:cNvPicPr>
            <p:nvPr/>
          </p:nvPicPr>
          <p:blipFill>
            <a:blip r:embed="rId11" cstate="print"/>
            <a:srcRect/>
            <a:stretch>
              <a:fillRect/>
            </a:stretch>
          </p:blipFill>
          <p:spPr bwMode="auto">
            <a:xfrm>
              <a:off x="2304" y="3772"/>
              <a:ext cx="576" cy="576"/>
            </a:xfrm>
            <a:prstGeom prst="rect">
              <a:avLst/>
            </a:prstGeom>
            <a:noFill/>
            <a:ln w="25400">
              <a:noFill/>
              <a:miter lim="800000"/>
              <a:headEnd/>
              <a:tailEnd/>
            </a:ln>
          </p:spPr>
        </p:pic>
        <p:pic>
          <p:nvPicPr>
            <p:cNvPr id="12302" name="Picture 14"/>
            <p:cNvPicPr>
              <a:picLocks noChangeAspect="1" noChangeArrowheads="1"/>
            </p:cNvPicPr>
            <p:nvPr/>
          </p:nvPicPr>
          <p:blipFill>
            <a:blip r:embed="rId12" cstate="print"/>
            <a:srcRect/>
            <a:stretch>
              <a:fillRect/>
            </a:stretch>
          </p:blipFill>
          <p:spPr bwMode="auto">
            <a:xfrm>
              <a:off x="4567" y="3778"/>
              <a:ext cx="623" cy="576"/>
            </a:xfrm>
            <a:prstGeom prst="rect">
              <a:avLst/>
            </a:prstGeom>
            <a:noFill/>
            <a:ln w="25400">
              <a:noFill/>
              <a:miter lim="800000"/>
              <a:headEnd/>
              <a:tailEnd/>
            </a:ln>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820226"/>
                                        </p:tgtEl>
                                        <p:attrNameLst>
                                          <p:attrName>style.visibility</p:attrName>
                                        </p:attrNameLst>
                                      </p:cBhvr>
                                      <p:to>
                                        <p:strVal val="visible"/>
                                      </p:to>
                                    </p:set>
                                    <p:anim calcmode="lin" valueType="num">
                                      <p:cBhvr>
                                        <p:cTn id="7" dur="1000" fill="hold"/>
                                        <p:tgtEl>
                                          <p:spTgt spid="820226"/>
                                        </p:tgtEl>
                                        <p:attrNameLst>
                                          <p:attrName>ppt_x</p:attrName>
                                        </p:attrNameLst>
                                      </p:cBhvr>
                                      <p:tavLst>
                                        <p:tav tm="0">
                                          <p:val>
                                            <p:strVal val="#ppt_x-.2"/>
                                          </p:val>
                                        </p:tav>
                                        <p:tav tm="100000">
                                          <p:val>
                                            <p:strVal val="#ppt_x"/>
                                          </p:val>
                                        </p:tav>
                                      </p:tavLst>
                                    </p:anim>
                                    <p:anim calcmode="lin" valueType="num">
                                      <p:cBhvr>
                                        <p:cTn id="8" dur="1000" fill="hold"/>
                                        <p:tgtEl>
                                          <p:spTgt spid="820226"/>
                                        </p:tgtEl>
                                        <p:attrNameLst>
                                          <p:attrName>ppt_y</p:attrName>
                                        </p:attrNameLst>
                                      </p:cBhvr>
                                      <p:tavLst>
                                        <p:tav tm="0">
                                          <p:val>
                                            <p:strVal val="#ppt_y"/>
                                          </p:val>
                                        </p:tav>
                                        <p:tav tm="100000">
                                          <p:val>
                                            <p:strVal val="#ppt_y"/>
                                          </p:val>
                                        </p:tav>
                                      </p:tavLst>
                                    </p:anim>
                                    <p:animEffect transition="in" filter="wipe(right)" prLst="gradientSize: 0.1">
                                      <p:cBhvr>
                                        <p:cTn id="9" dur="1000"/>
                                        <p:tgtEl>
                                          <p:spTgt spid="820226"/>
                                        </p:tgtEl>
                                      </p:cBhvr>
                                    </p:animEffect>
                                  </p:childTnLst>
                                </p:cTn>
                              </p:par>
                            </p:childTnLst>
                          </p:cTn>
                        </p:par>
                      </p:childTnLst>
                    </p:cTn>
                  </p:par>
                  <p:par>
                    <p:cTn id="10" fill="hold">
                      <p:stCondLst>
                        <p:cond delay="indefinite"/>
                      </p:stCondLst>
                      <p:childTnLst>
                        <p:par>
                          <p:cTn id="11" fill="hold">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820227">
                                            <p:txEl>
                                              <p:pRg st="1" end="1"/>
                                            </p:txEl>
                                          </p:spTgt>
                                        </p:tgtEl>
                                        <p:attrNameLst>
                                          <p:attrName>style.visibility</p:attrName>
                                        </p:attrNameLst>
                                      </p:cBhvr>
                                      <p:to>
                                        <p:strVal val="visible"/>
                                      </p:to>
                                    </p:set>
                                    <p:animEffect transition="in" filter="fade">
                                      <p:cBhvr>
                                        <p:cTn id="14" dur="500"/>
                                        <p:tgtEl>
                                          <p:spTgt spid="820227">
                                            <p:txEl>
                                              <p:pRg st="1" end="1"/>
                                            </p:txEl>
                                          </p:spTgt>
                                        </p:tgtEl>
                                      </p:cBhvr>
                                    </p:animEffect>
                                    <p:anim calcmode="lin" valueType="num">
                                      <p:cBhvr>
                                        <p:cTn id="15" dur="500" fill="hold"/>
                                        <p:tgtEl>
                                          <p:spTgt spid="820227">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820227">
                                            <p:txEl>
                                              <p:pRg st="1" end="1"/>
                                            </p:txEl>
                                          </p:spTgt>
                                        </p:tgtEl>
                                        <p:attrNameLst>
                                          <p:attrName>ppt_y</p:attrName>
                                        </p:attrNameLst>
                                      </p:cBhvr>
                                      <p:tavLst>
                                        <p:tav tm="0">
                                          <p:val>
                                            <p:strVal val="#ppt_y+.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4" presetClass="entr" presetSubtype="0" fill="hold" grpId="0" nodeType="clickEffect">
                                  <p:stCondLst>
                                    <p:cond delay="0"/>
                                  </p:stCondLst>
                                  <p:childTnLst>
                                    <p:set>
                                      <p:cBhvr>
                                        <p:cTn id="20" dur="1" fill="hold">
                                          <p:stCondLst>
                                            <p:cond delay="0"/>
                                          </p:stCondLst>
                                        </p:cTn>
                                        <p:tgtEl>
                                          <p:spTgt spid="820227">
                                            <p:txEl>
                                              <p:pRg st="3" end="3"/>
                                            </p:txEl>
                                          </p:spTgt>
                                        </p:tgtEl>
                                        <p:attrNameLst>
                                          <p:attrName>style.visibility</p:attrName>
                                        </p:attrNameLst>
                                      </p:cBhvr>
                                      <p:to>
                                        <p:strVal val="visible"/>
                                      </p:to>
                                    </p:set>
                                    <p:animEffect transition="in" filter="fade">
                                      <p:cBhvr>
                                        <p:cTn id="21" dur="500"/>
                                        <p:tgtEl>
                                          <p:spTgt spid="820227">
                                            <p:txEl>
                                              <p:pRg st="3" end="3"/>
                                            </p:txEl>
                                          </p:spTgt>
                                        </p:tgtEl>
                                      </p:cBhvr>
                                    </p:animEffect>
                                    <p:anim calcmode="lin" valueType="num">
                                      <p:cBhvr>
                                        <p:cTn id="22" dur="500" fill="hold"/>
                                        <p:tgtEl>
                                          <p:spTgt spid="820227">
                                            <p:txEl>
                                              <p:pRg st="3" end="3"/>
                                            </p:txEl>
                                          </p:spTgt>
                                        </p:tgtEl>
                                        <p:attrNameLst>
                                          <p:attrName>ppt_x</p:attrName>
                                        </p:attrNameLst>
                                      </p:cBhvr>
                                      <p:tavLst>
                                        <p:tav tm="0">
                                          <p:val>
                                            <p:strVal val="#ppt_x"/>
                                          </p:val>
                                        </p:tav>
                                        <p:tav tm="100000">
                                          <p:val>
                                            <p:strVal val="#ppt_x"/>
                                          </p:val>
                                        </p:tav>
                                      </p:tavLst>
                                    </p:anim>
                                    <p:anim calcmode="lin" valueType="num">
                                      <p:cBhvr>
                                        <p:cTn id="23" dur="500" fill="hold"/>
                                        <p:tgtEl>
                                          <p:spTgt spid="820227">
                                            <p:txEl>
                                              <p:pRg st="3" end="3"/>
                                            </p:txEl>
                                          </p:spTgt>
                                        </p:tgtEl>
                                        <p:attrNameLst>
                                          <p:attrName>ppt_y</p:attrName>
                                        </p:attrNameLst>
                                      </p:cBhvr>
                                      <p:tavLst>
                                        <p:tav tm="0">
                                          <p:val>
                                            <p:strVal val="#ppt_y+.05"/>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4" presetClass="entr" presetSubtype="0" fill="hold" grpId="0" nodeType="clickEffect">
                                  <p:stCondLst>
                                    <p:cond delay="0"/>
                                  </p:stCondLst>
                                  <p:childTnLst>
                                    <p:set>
                                      <p:cBhvr>
                                        <p:cTn id="27" dur="1" fill="hold">
                                          <p:stCondLst>
                                            <p:cond delay="0"/>
                                          </p:stCondLst>
                                        </p:cTn>
                                        <p:tgtEl>
                                          <p:spTgt spid="820227">
                                            <p:txEl>
                                              <p:pRg st="5" end="5"/>
                                            </p:txEl>
                                          </p:spTgt>
                                        </p:tgtEl>
                                        <p:attrNameLst>
                                          <p:attrName>style.visibility</p:attrName>
                                        </p:attrNameLst>
                                      </p:cBhvr>
                                      <p:to>
                                        <p:strVal val="visible"/>
                                      </p:to>
                                    </p:set>
                                    <p:animEffect transition="in" filter="fade">
                                      <p:cBhvr>
                                        <p:cTn id="28" dur="500"/>
                                        <p:tgtEl>
                                          <p:spTgt spid="820227">
                                            <p:txEl>
                                              <p:pRg st="5" end="5"/>
                                            </p:txEl>
                                          </p:spTgt>
                                        </p:tgtEl>
                                      </p:cBhvr>
                                    </p:animEffect>
                                    <p:anim calcmode="lin" valueType="num">
                                      <p:cBhvr>
                                        <p:cTn id="29" dur="500" fill="hold"/>
                                        <p:tgtEl>
                                          <p:spTgt spid="820227">
                                            <p:txEl>
                                              <p:pRg st="5" end="5"/>
                                            </p:txEl>
                                          </p:spTgt>
                                        </p:tgtEl>
                                        <p:attrNameLst>
                                          <p:attrName>ppt_x</p:attrName>
                                        </p:attrNameLst>
                                      </p:cBhvr>
                                      <p:tavLst>
                                        <p:tav tm="0">
                                          <p:val>
                                            <p:strVal val="#ppt_x"/>
                                          </p:val>
                                        </p:tav>
                                        <p:tav tm="100000">
                                          <p:val>
                                            <p:strVal val="#ppt_x"/>
                                          </p:val>
                                        </p:tav>
                                      </p:tavLst>
                                    </p:anim>
                                    <p:anim calcmode="lin" valueType="num">
                                      <p:cBhvr>
                                        <p:cTn id="30" dur="500" fill="hold"/>
                                        <p:tgtEl>
                                          <p:spTgt spid="820227">
                                            <p:txEl>
                                              <p:pRg st="5" end="5"/>
                                            </p:txEl>
                                          </p:spTgt>
                                        </p:tgtEl>
                                        <p:attrNameLst>
                                          <p:attrName>ppt_y</p:attrName>
                                        </p:attrNameLst>
                                      </p:cBhvr>
                                      <p:tavLst>
                                        <p:tav tm="0">
                                          <p:val>
                                            <p:strVal val="#ppt_y+.05"/>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4" presetClass="entr" presetSubtype="0" fill="hold" grpId="0" nodeType="clickEffect">
                                  <p:stCondLst>
                                    <p:cond delay="0"/>
                                  </p:stCondLst>
                                  <p:childTnLst>
                                    <p:set>
                                      <p:cBhvr>
                                        <p:cTn id="34" dur="1" fill="hold">
                                          <p:stCondLst>
                                            <p:cond delay="0"/>
                                          </p:stCondLst>
                                        </p:cTn>
                                        <p:tgtEl>
                                          <p:spTgt spid="820227">
                                            <p:txEl>
                                              <p:pRg st="7" end="7"/>
                                            </p:txEl>
                                          </p:spTgt>
                                        </p:tgtEl>
                                        <p:attrNameLst>
                                          <p:attrName>style.visibility</p:attrName>
                                        </p:attrNameLst>
                                      </p:cBhvr>
                                      <p:to>
                                        <p:strVal val="visible"/>
                                      </p:to>
                                    </p:set>
                                    <p:animEffect transition="in" filter="fade">
                                      <p:cBhvr>
                                        <p:cTn id="35" dur="500"/>
                                        <p:tgtEl>
                                          <p:spTgt spid="820227">
                                            <p:txEl>
                                              <p:pRg st="7" end="7"/>
                                            </p:txEl>
                                          </p:spTgt>
                                        </p:tgtEl>
                                      </p:cBhvr>
                                    </p:animEffect>
                                    <p:anim calcmode="lin" valueType="num">
                                      <p:cBhvr>
                                        <p:cTn id="36" dur="500" fill="hold"/>
                                        <p:tgtEl>
                                          <p:spTgt spid="820227">
                                            <p:txEl>
                                              <p:pRg st="7" end="7"/>
                                            </p:txEl>
                                          </p:spTgt>
                                        </p:tgtEl>
                                        <p:attrNameLst>
                                          <p:attrName>ppt_x</p:attrName>
                                        </p:attrNameLst>
                                      </p:cBhvr>
                                      <p:tavLst>
                                        <p:tav tm="0">
                                          <p:val>
                                            <p:strVal val="#ppt_x"/>
                                          </p:val>
                                        </p:tav>
                                        <p:tav tm="100000">
                                          <p:val>
                                            <p:strVal val="#ppt_x"/>
                                          </p:val>
                                        </p:tav>
                                      </p:tavLst>
                                    </p:anim>
                                    <p:anim calcmode="lin" valueType="num">
                                      <p:cBhvr>
                                        <p:cTn id="37" dur="500" fill="hold"/>
                                        <p:tgtEl>
                                          <p:spTgt spid="820227">
                                            <p:txEl>
                                              <p:pRg st="7" end="7"/>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226" grpId="0"/>
      <p:bldP spid="820227" grpId="0" build="p"/>
    </p:bld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34562" name="Rectangle 2"/>
          <p:cNvSpPr>
            <a:spLocks noGrp="1" noChangeArrowheads="1"/>
          </p:cNvSpPr>
          <p:nvPr>
            <p:ph type="title"/>
          </p:nvPr>
        </p:nvSpPr>
        <p:spPr>
          <a:xfrm>
            <a:off x="457200" y="457200"/>
            <a:ext cx="8229600" cy="1143000"/>
          </a:xfrm>
        </p:spPr>
        <p:txBody>
          <a:bodyPr>
            <a:normAutofit fontScale="90000"/>
          </a:bodyPr>
          <a:lstStyle/>
          <a:p>
            <a:pPr algn="l" eaLnBrk="1" hangingPunct="1"/>
            <a:r>
              <a:rPr lang="en-US" sz="2000" b="1" i="1" smtClean="0">
                <a:solidFill>
                  <a:srgbClr val="66FF33"/>
                </a:solidFill>
              </a:rPr>
              <a:t>But…</a:t>
            </a:r>
            <a:r>
              <a:rPr lang="en-US" b="1" smtClean="0">
                <a:solidFill>
                  <a:srgbClr val="66FF33"/>
                </a:solidFill>
              </a:rPr>
              <a:t/>
            </a:r>
            <a:br>
              <a:rPr lang="en-US" b="1" smtClean="0">
                <a:solidFill>
                  <a:srgbClr val="66FF33"/>
                </a:solidFill>
              </a:rPr>
            </a:br>
            <a:r>
              <a:rPr lang="en-US" b="1" smtClean="0">
                <a:solidFill>
                  <a:srgbClr val="66FF33"/>
                </a:solidFill>
              </a:rPr>
              <a:t>‘Doing good’ doesn’t always    </a:t>
            </a:r>
            <a:br>
              <a:rPr lang="en-US" b="1" smtClean="0">
                <a:solidFill>
                  <a:srgbClr val="66FF33"/>
                </a:solidFill>
              </a:rPr>
            </a:br>
            <a:r>
              <a:rPr lang="en-US" b="1" smtClean="0">
                <a:solidFill>
                  <a:srgbClr val="66FF33"/>
                </a:solidFill>
              </a:rPr>
              <a:t> mean ‘doing right’…</a:t>
            </a:r>
          </a:p>
        </p:txBody>
      </p:sp>
      <p:sp>
        <p:nvSpPr>
          <p:cNvPr id="834563" name="Rectangle 3"/>
          <p:cNvSpPr>
            <a:spLocks noGrp="1" noChangeArrowheads="1"/>
          </p:cNvSpPr>
          <p:nvPr>
            <p:ph type="body" idx="1"/>
          </p:nvPr>
        </p:nvSpPr>
        <p:spPr>
          <a:xfrm>
            <a:off x="457200" y="1752600"/>
            <a:ext cx="8229600" cy="4495800"/>
          </a:xfrm>
        </p:spPr>
        <p:txBody>
          <a:bodyPr/>
          <a:lstStyle/>
          <a:p>
            <a:pPr eaLnBrk="1" hangingPunct="1">
              <a:lnSpc>
                <a:spcPct val="80000"/>
              </a:lnSpc>
            </a:pPr>
            <a:endParaRPr lang="en-US" sz="1200" smtClean="0"/>
          </a:p>
          <a:p>
            <a:pPr eaLnBrk="1" hangingPunct="1">
              <a:lnSpc>
                <a:spcPct val="80000"/>
              </a:lnSpc>
              <a:buSzPct val="80000"/>
              <a:buFont typeface="Wingdings" pitchFamily="2" charset="2"/>
              <a:buNone/>
            </a:pPr>
            <a:endParaRPr lang="en-US" sz="1800" b="1" smtClean="0"/>
          </a:p>
          <a:p>
            <a:pPr eaLnBrk="1" hangingPunct="1">
              <a:lnSpc>
                <a:spcPct val="80000"/>
              </a:lnSpc>
              <a:buClr>
                <a:srgbClr val="66FF33"/>
              </a:buClr>
              <a:buFont typeface="Wingdings" pitchFamily="2" charset="2"/>
              <a:buChar char="v"/>
            </a:pPr>
            <a:r>
              <a:rPr lang="en-US" sz="2000" b="1" smtClean="0">
                <a:solidFill>
                  <a:schemeClr val="bg1"/>
                </a:solidFill>
              </a:rPr>
              <a:t>Unintended consequences of ‘giving’:</a:t>
            </a:r>
          </a:p>
          <a:p>
            <a:pPr lvl="1" eaLnBrk="1" hangingPunct="1">
              <a:lnSpc>
                <a:spcPct val="80000"/>
              </a:lnSpc>
              <a:buClr>
                <a:srgbClr val="66FF33"/>
              </a:buClr>
              <a:buFont typeface="Wingdings" pitchFamily="2" charset="2"/>
              <a:buChar char="v"/>
            </a:pPr>
            <a:r>
              <a:rPr lang="en-US" sz="1800" b="1" smtClean="0">
                <a:solidFill>
                  <a:schemeClr val="bg1"/>
                </a:solidFill>
              </a:rPr>
              <a:t>Dependence, divisions, favoritism</a:t>
            </a:r>
            <a:br>
              <a:rPr lang="en-US" sz="1800" b="1" smtClean="0">
                <a:solidFill>
                  <a:schemeClr val="bg1"/>
                </a:solidFill>
              </a:rPr>
            </a:br>
            <a:endParaRPr lang="en-US" sz="1800" b="1" smtClean="0">
              <a:solidFill>
                <a:schemeClr val="bg1"/>
              </a:solidFill>
            </a:endParaRPr>
          </a:p>
          <a:p>
            <a:pPr eaLnBrk="1" hangingPunct="1">
              <a:lnSpc>
                <a:spcPct val="80000"/>
              </a:lnSpc>
              <a:buClr>
                <a:srgbClr val="66FF33"/>
              </a:buClr>
              <a:buFont typeface="Wingdings" pitchFamily="2" charset="2"/>
              <a:buChar char="v"/>
            </a:pPr>
            <a:r>
              <a:rPr lang="en-US" sz="2000" b="1" smtClean="0">
                <a:solidFill>
                  <a:schemeClr val="bg1"/>
                </a:solidFill>
              </a:rPr>
              <a:t>Businesses lack “development” &amp; NGO expertise</a:t>
            </a:r>
            <a:br>
              <a:rPr lang="en-US" sz="2000" b="1" smtClean="0">
                <a:solidFill>
                  <a:schemeClr val="bg1"/>
                </a:solidFill>
              </a:rPr>
            </a:br>
            <a:endParaRPr lang="en-US" sz="2000" b="1" smtClean="0">
              <a:solidFill>
                <a:schemeClr val="bg1"/>
              </a:solidFill>
            </a:endParaRPr>
          </a:p>
          <a:p>
            <a:pPr eaLnBrk="1" hangingPunct="1">
              <a:lnSpc>
                <a:spcPct val="80000"/>
              </a:lnSpc>
              <a:buClr>
                <a:srgbClr val="66FF33"/>
              </a:buClr>
              <a:buFont typeface="Wingdings" pitchFamily="2" charset="2"/>
              <a:buChar char="v"/>
            </a:pPr>
            <a:r>
              <a:rPr lang="en-US" sz="2000" b="1" smtClean="0">
                <a:solidFill>
                  <a:schemeClr val="bg1"/>
                </a:solidFill>
              </a:rPr>
              <a:t>Hard to identify right projects &amp; partners</a:t>
            </a:r>
            <a:br>
              <a:rPr lang="en-US" sz="2000" b="1" smtClean="0">
                <a:solidFill>
                  <a:schemeClr val="bg1"/>
                </a:solidFill>
              </a:rPr>
            </a:br>
            <a:endParaRPr lang="en-US" sz="2000" b="1" smtClean="0">
              <a:solidFill>
                <a:schemeClr val="bg1"/>
              </a:solidFill>
            </a:endParaRPr>
          </a:p>
          <a:p>
            <a:pPr eaLnBrk="1" hangingPunct="1">
              <a:lnSpc>
                <a:spcPct val="80000"/>
              </a:lnSpc>
              <a:buClr>
                <a:srgbClr val="66FF33"/>
              </a:buClr>
              <a:buFont typeface="Wingdings" pitchFamily="2" charset="2"/>
              <a:buChar char="v"/>
            </a:pPr>
            <a:r>
              <a:rPr lang="en-US" sz="2000" b="1" smtClean="0">
                <a:solidFill>
                  <a:schemeClr val="bg1"/>
                </a:solidFill>
              </a:rPr>
              <a:t>How to give a hand up, not a handout</a:t>
            </a:r>
            <a:br>
              <a:rPr lang="en-US" sz="2000" b="1" smtClean="0">
                <a:solidFill>
                  <a:schemeClr val="bg1"/>
                </a:solidFill>
              </a:rPr>
            </a:br>
            <a:endParaRPr lang="en-US" sz="2000" b="1" smtClean="0">
              <a:solidFill>
                <a:schemeClr val="bg1"/>
              </a:solidFill>
            </a:endParaRPr>
          </a:p>
          <a:p>
            <a:pPr eaLnBrk="1" hangingPunct="1">
              <a:lnSpc>
                <a:spcPct val="80000"/>
              </a:lnSpc>
              <a:buClr>
                <a:srgbClr val="66FF33"/>
              </a:buClr>
              <a:buFont typeface="Wingdings" pitchFamily="2" charset="2"/>
              <a:buChar char="v"/>
            </a:pPr>
            <a:r>
              <a:rPr lang="en-US" sz="2000" b="1" smtClean="0">
                <a:solidFill>
                  <a:schemeClr val="bg1"/>
                </a:solidFill>
              </a:rPr>
              <a:t>Impacts on community &amp; conservation if tourist $’s dry up</a:t>
            </a:r>
          </a:p>
          <a:p>
            <a:pPr lvl="1" eaLnBrk="1" hangingPunct="1">
              <a:lnSpc>
                <a:spcPct val="80000"/>
              </a:lnSpc>
              <a:buClr>
                <a:srgbClr val="66FF33"/>
              </a:buClr>
              <a:buFont typeface="Wingdings" pitchFamily="2" charset="2"/>
              <a:buChar char="v"/>
            </a:pPr>
            <a:r>
              <a:rPr lang="en-US" sz="1800" b="1" smtClean="0">
                <a:solidFill>
                  <a:schemeClr val="bg1"/>
                </a:solidFill>
              </a:rPr>
              <a:t>How to ensure longevity of income flows</a:t>
            </a:r>
          </a:p>
          <a:p>
            <a:pPr eaLnBrk="1" hangingPunct="1">
              <a:lnSpc>
                <a:spcPct val="80000"/>
              </a:lnSpc>
              <a:buClr>
                <a:srgbClr val="66FF33"/>
              </a:buClr>
              <a:buFont typeface="Wingdings" pitchFamily="2" charset="2"/>
              <a:buChar char="v"/>
            </a:pPr>
            <a:endParaRPr lang="en-US" sz="1800" b="1" smtClean="0">
              <a:solidFill>
                <a:schemeClr val="bg1"/>
              </a:solidFill>
            </a:endParaRPr>
          </a:p>
          <a:p>
            <a:pPr eaLnBrk="1" hangingPunct="1">
              <a:lnSpc>
                <a:spcPct val="80000"/>
              </a:lnSpc>
              <a:buClr>
                <a:srgbClr val="66FF33"/>
              </a:buClr>
              <a:buFont typeface="Wingdings" pitchFamily="2" charset="2"/>
              <a:buNone/>
            </a:pPr>
            <a:r>
              <a:rPr lang="en-US" sz="1200" smtClean="0">
                <a:solidFill>
                  <a:schemeClr val="bg1"/>
                </a:solidFill>
              </a:rPr>
              <a:t> </a:t>
            </a:r>
          </a:p>
        </p:txBody>
      </p:sp>
      <p:grpSp>
        <p:nvGrpSpPr>
          <p:cNvPr id="2" name="Group 4"/>
          <p:cNvGrpSpPr>
            <a:grpSpLocks/>
          </p:cNvGrpSpPr>
          <p:nvPr/>
        </p:nvGrpSpPr>
        <p:grpSpPr bwMode="auto">
          <a:xfrm>
            <a:off x="0" y="5972175"/>
            <a:ext cx="9144000" cy="939800"/>
            <a:chOff x="0" y="3762"/>
            <a:chExt cx="5760" cy="592"/>
          </a:xfrm>
        </p:grpSpPr>
        <p:pic>
          <p:nvPicPr>
            <p:cNvPr id="13317" name="Picture 5"/>
            <p:cNvPicPr>
              <a:picLocks noChangeAspect="1" noChangeArrowheads="1"/>
            </p:cNvPicPr>
            <p:nvPr/>
          </p:nvPicPr>
          <p:blipFill>
            <a:blip r:embed="rId3" cstate="print"/>
            <a:srcRect/>
            <a:stretch>
              <a:fillRect/>
            </a:stretch>
          </p:blipFill>
          <p:spPr bwMode="auto">
            <a:xfrm>
              <a:off x="2880" y="3772"/>
              <a:ext cx="576" cy="576"/>
            </a:xfrm>
            <a:prstGeom prst="rect">
              <a:avLst/>
            </a:prstGeom>
            <a:noFill/>
            <a:ln w="9525">
              <a:noFill/>
              <a:miter lim="800000"/>
              <a:headEnd/>
              <a:tailEnd/>
            </a:ln>
          </p:spPr>
        </p:pic>
        <p:pic>
          <p:nvPicPr>
            <p:cNvPr id="13318" name="Picture 6"/>
            <p:cNvPicPr>
              <a:picLocks noChangeAspect="1" noChangeArrowheads="1"/>
            </p:cNvPicPr>
            <p:nvPr/>
          </p:nvPicPr>
          <p:blipFill>
            <a:blip r:embed="rId4" cstate="print"/>
            <a:srcRect/>
            <a:stretch>
              <a:fillRect/>
            </a:stretch>
          </p:blipFill>
          <p:spPr bwMode="auto">
            <a:xfrm>
              <a:off x="5184" y="3765"/>
              <a:ext cx="576" cy="576"/>
            </a:xfrm>
            <a:prstGeom prst="rect">
              <a:avLst/>
            </a:prstGeom>
            <a:noFill/>
            <a:ln w="9525">
              <a:noFill/>
              <a:miter lim="800000"/>
              <a:headEnd/>
              <a:tailEnd/>
            </a:ln>
          </p:spPr>
        </p:pic>
        <p:pic>
          <p:nvPicPr>
            <p:cNvPr id="13319" name="Picture 7"/>
            <p:cNvPicPr>
              <a:picLocks noChangeAspect="1" noChangeArrowheads="1"/>
            </p:cNvPicPr>
            <p:nvPr/>
          </p:nvPicPr>
          <p:blipFill>
            <a:blip r:embed="rId5" cstate="print"/>
            <a:srcRect/>
            <a:stretch>
              <a:fillRect/>
            </a:stretch>
          </p:blipFill>
          <p:spPr bwMode="auto">
            <a:xfrm>
              <a:off x="0" y="3778"/>
              <a:ext cx="576" cy="576"/>
            </a:xfrm>
            <a:prstGeom prst="rect">
              <a:avLst/>
            </a:prstGeom>
            <a:noFill/>
            <a:ln w="25400">
              <a:noFill/>
              <a:miter lim="800000"/>
              <a:headEnd/>
              <a:tailEnd/>
            </a:ln>
          </p:spPr>
        </p:pic>
        <p:pic>
          <p:nvPicPr>
            <p:cNvPr id="13320" name="Picture 8"/>
            <p:cNvPicPr>
              <a:picLocks noChangeAspect="1" noChangeArrowheads="1"/>
            </p:cNvPicPr>
            <p:nvPr/>
          </p:nvPicPr>
          <p:blipFill>
            <a:blip r:embed="rId6" cstate="print"/>
            <a:srcRect/>
            <a:stretch>
              <a:fillRect/>
            </a:stretch>
          </p:blipFill>
          <p:spPr bwMode="auto">
            <a:xfrm>
              <a:off x="1150" y="3772"/>
              <a:ext cx="576" cy="576"/>
            </a:xfrm>
            <a:prstGeom prst="rect">
              <a:avLst/>
            </a:prstGeom>
            <a:noFill/>
            <a:ln w="25400">
              <a:noFill/>
              <a:miter lim="800000"/>
              <a:headEnd/>
              <a:tailEnd/>
            </a:ln>
          </p:spPr>
        </p:pic>
        <p:pic>
          <p:nvPicPr>
            <p:cNvPr id="13321" name="Picture 9"/>
            <p:cNvPicPr>
              <a:picLocks noChangeAspect="1" noChangeArrowheads="1"/>
            </p:cNvPicPr>
            <p:nvPr/>
          </p:nvPicPr>
          <p:blipFill>
            <a:blip r:embed="rId7" cstate="print"/>
            <a:srcRect/>
            <a:stretch>
              <a:fillRect/>
            </a:stretch>
          </p:blipFill>
          <p:spPr bwMode="auto">
            <a:xfrm>
              <a:off x="3470" y="3772"/>
              <a:ext cx="576" cy="576"/>
            </a:xfrm>
            <a:prstGeom prst="rect">
              <a:avLst/>
            </a:prstGeom>
            <a:noFill/>
            <a:ln w="25400">
              <a:noFill/>
              <a:miter lim="800000"/>
              <a:headEnd/>
              <a:tailEnd/>
            </a:ln>
          </p:spPr>
        </p:pic>
        <p:pic>
          <p:nvPicPr>
            <p:cNvPr id="13322" name="Picture 10"/>
            <p:cNvPicPr>
              <a:picLocks noChangeAspect="1" noChangeArrowheads="1"/>
            </p:cNvPicPr>
            <p:nvPr/>
          </p:nvPicPr>
          <p:blipFill>
            <a:blip r:embed="rId8" cstate="print"/>
            <a:srcRect/>
            <a:stretch>
              <a:fillRect/>
            </a:stretch>
          </p:blipFill>
          <p:spPr bwMode="auto">
            <a:xfrm>
              <a:off x="575" y="3772"/>
              <a:ext cx="576" cy="576"/>
            </a:xfrm>
            <a:prstGeom prst="rect">
              <a:avLst/>
            </a:prstGeom>
            <a:noFill/>
            <a:ln w="25400">
              <a:noFill/>
              <a:miter lim="800000"/>
              <a:headEnd/>
              <a:tailEnd/>
            </a:ln>
          </p:spPr>
        </p:pic>
        <p:pic>
          <p:nvPicPr>
            <p:cNvPr id="13323" name="Picture 11"/>
            <p:cNvPicPr>
              <a:picLocks noChangeAspect="1" noChangeArrowheads="1"/>
            </p:cNvPicPr>
            <p:nvPr/>
          </p:nvPicPr>
          <p:blipFill>
            <a:blip r:embed="rId9" cstate="print"/>
            <a:srcRect/>
            <a:stretch>
              <a:fillRect/>
            </a:stretch>
          </p:blipFill>
          <p:spPr bwMode="auto">
            <a:xfrm>
              <a:off x="4013" y="3762"/>
              <a:ext cx="576" cy="576"/>
            </a:xfrm>
            <a:prstGeom prst="rect">
              <a:avLst/>
            </a:prstGeom>
            <a:noFill/>
            <a:ln w="25400">
              <a:noFill/>
              <a:miter lim="800000"/>
              <a:headEnd/>
              <a:tailEnd/>
            </a:ln>
          </p:spPr>
        </p:pic>
        <p:pic>
          <p:nvPicPr>
            <p:cNvPr id="13324" name="Picture 12"/>
            <p:cNvPicPr>
              <a:picLocks noChangeAspect="1" noChangeArrowheads="1"/>
            </p:cNvPicPr>
            <p:nvPr/>
          </p:nvPicPr>
          <p:blipFill>
            <a:blip r:embed="rId10" cstate="print"/>
            <a:srcRect/>
            <a:stretch>
              <a:fillRect/>
            </a:stretch>
          </p:blipFill>
          <p:spPr bwMode="auto">
            <a:xfrm>
              <a:off x="1726" y="3772"/>
              <a:ext cx="576" cy="576"/>
            </a:xfrm>
            <a:prstGeom prst="rect">
              <a:avLst/>
            </a:prstGeom>
            <a:noFill/>
            <a:ln w="25400">
              <a:noFill/>
              <a:miter lim="800000"/>
              <a:headEnd/>
              <a:tailEnd/>
            </a:ln>
          </p:spPr>
        </p:pic>
        <p:pic>
          <p:nvPicPr>
            <p:cNvPr id="13325" name="Picture 13"/>
            <p:cNvPicPr>
              <a:picLocks noChangeAspect="1" noChangeArrowheads="1"/>
            </p:cNvPicPr>
            <p:nvPr/>
          </p:nvPicPr>
          <p:blipFill>
            <a:blip r:embed="rId11" cstate="print"/>
            <a:srcRect/>
            <a:stretch>
              <a:fillRect/>
            </a:stretch>
          </p:blipFill>
          <p:spPr bwMode="auto">
            <a:xfrm>
              <a:off x="2304" y="3772"/>
              <a:ext cx="576" cy="576"/>
            </a:xfrm>
            <a:prstGeom prst="rect">
              <a:avLst/>
            </a:prstGeom>
            <a:noFill/>
            <a:ln w="25400">
              <a:noFill/>
              <a:miter lim="800000"/>
              <a:headEnd/>
              <a:tailEnd/>
            </a:ln>
          </p:spPr>
        </p:pic>
        <p:pic>
          <p:nvPicPr>
            <p:cNvPr id="13326" name="Picture 14"/>
            <p:cNvPicPr>
              <a:picLocks noChangeAspect="1" noChangeArrowheads="1"/>
            </p:cNvPicPr>
            <p:nvPr/>
          </p:nvPicPr>
          <p:blipFill>
            <a:blip r:embed="rId12" cstate="print"/>
            <a:srcRect/>
            <a:stretch>
              <a:fillRect/>
            </a:stretch>
          </p:blipFill>
          <p:spPr bwMode="auto">
            <a:xfrm>
              <a:off x="4567" y="3778"/>
              <a:ext cx="623" cy="576"/>
            </a:xfrm>
            <a:prstGeom prst="rect">
              <a:avLst/>
            </a:prstGeom>
            <a:noFill/>
            <a:ln w="25400">
              <a:noFill/>
              <a:miter lim="800000"/>
              <a:headEnd/>
              <a:tailEnd/>
            </a:ln>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834562"/>
                                        </p:tgtEl>
                                        <p:attrNameLst>
                                          <p:attrName>style.visibility</p:attrName>
                                        </p:attrNameLst>
                                      </p:cBhvr>
                                      <p:to>
                                        <p:strVal val="visible"/>
                                      </p:to>
                                    </p:set>
                                    <p:anim calcmode="lin" valueType="num">
                                      <p:cBhvr>
                                        <p:cTn id="7" dur="1000" fill="hold"/>
                                        <p:tgtEl>
                                          <p:spTgt spid="834562"/>
                                        </p:tgtEl>
                                        <p:attrNameLst>
                                          <p:attrName>ppt_x</p:attrName>
                                        </p:attrNameLst>
                                      </p:cBhvr>
                                      <p:tavLst>
                                        <p:tav tm="0">
                                          <p:val>
                                            <p:strVal val="#ppt_x-.2"/>
                                          </p:val>
                                        </p:tav>
                                        <p:tav tm="100000">
                                          <p:val>
                                            <p:strVal val="#ppt_x"/>
                                          </p:val>
                                        </p:tav>
                                      </p:tavLst>
                                    </p:anim>
                                    <p:anim calcmode="lin" valueType="num">
                                      <p:cBhvr>
                                        <p:cTn id="8" dur="1000" fill="hold"/>
                                        <p:tgtEl>
                                          <p:spTgt spid="834562"/>
                                        </p:tgtEl>
                                        <p:attrNameLst>
                                          <p:attrName>ppt_y</p:attrName>
                                        </p:attrNameLst>
                                      </p:cBhvr>
                                      <p:tavLst>
                                        <p:tav tm="0">
                                          <p:val>
                                            <p:strVal val="#ppt_y"/>
                                          </p:val>
                                        </p:tav>
                                        <p:tav tm="100000">
                                          <p:val>
                                            <p:strVal val="#ppt_y"/>
                                          </p:val>
                                        </p:tav>
                                      </p:tavLst>
                                    </p:anim>
                                    <p:animEffect transition="in" filter="wipe(right)" prLst="gradientSize: 0.1">
                                      <p:cBhvr>
                                        <p:cTn id="9" dur="1000"/>
                                        <p:tgtEl>
                                          <p:spTgt spid="834562"/>
                                        </p:tgtEl>
                                      </p:cBhvr>
                                    </p:animEffect>
                                  </p:childTnLst>
                                </p:cTn>
                              </p:par>
                            </p:childTnLst>
                          </p:cTn>
                        </p:par>
                      </p:childTnLst>
                    </p:cTn>
                  </p:par>
                  <p:par>
                    <p:cTn id="10" fill="hold">
                      <p:stCondLst>
                        <p:cond delay="indefinite"/>
                      </p:stCondLst>
                      <p:childTnLst>
                        <p:par>
                          <p:cTn id="11" fill="hold">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834563">
                                            <p:txEl>
                                              <p:pRg st="2" end="2"/>
                                            </p:txEl>
                                          </p:spTgt>
                                        </p:tgtEl>
                                        <p:attrNameLst>
                                          <p:attrName>style.visibility</p:attrName>
                                        </p:attrNameLst>
                                      </p:cBhvr>
                                      <p:to>
                                        <p:strVal val="visible"/>
                                      </p:to>
                                    </p:set>
                                    <p:animEffect transition="in" filter="fade">
                                      <p:cBhvr>
                                        <p:cTn id="14" dur="500"/>
                                        <p:tgtEl>
                                          <p:spTgt spid="834563">
                                            <p:txEl>
                                              <p:pRg st="2" end="2"/>
                                            </p:txEl>
                                          </p:spTgt>
                                        </p:tgtEl>
                                      </p:cBhvr>
                                    </p:animEffect>
                                    <p:anim calcmode="lin" valueType="num">
                                      <p:cBhvr>
                                        <p:cTn id="15" dur="500" fill="hold"/>
                                        <p:tgtEl>
                                          <p:spTgt spid="834563">
                                            <p:txEl>
                                              <p:pRg st="2" end="2"/>
                                            </p:txEl>
                                          </p:spTgt>
                                        </p:tgtEl>
                                        <p:attrNameLst>
                                          <p:attrName>ppt_x</p:attrName>
                                        </p:attrNameLst>
                                      </p:cBhvr>
                                      <p:tavLst>
                                        <p:tav tm="0">
                                          <p:val>
                                            <p:strVal val="#ppt_x"/>
                                          </p:val>
                                        </p:tav>
                                        <p:tav tm="100000">
                                          <p:val>
                                            <p:strVal val="#ppt_x"/>
                                          </p:val>
                                        </p:tav>
                                      </p:tavLst>
                                    </p:anim>
                                    <p:anim calcmode="lin" valueType="num">
                                      <p:cBhvr>
                                        <p:cTn id="16" dur="500" fill="hold"/>
                                        <p:tgtEl>
                                          <p:spTgt spid="834563">
                                            <p:txEl>
                                              <p:pRg st="2" end="2"/>
                                            </p:txEl>
                                          </p:spTgt>
                                        </p:tgtEl>
                                        <p:attrNameLst>
                                          <p:attrName>ppt_y</p:attrName>
                                        </p:attrNameLst>
                                      </p:cBhvr>
                                      <p:tavLst>
                                        <p:tav tm="0">
                                          <p:val>
                                            <p:strVal val="#ppt_y+.05"/>
                                          </p:val>
                                        </p:tav>
                                        <p:tav tm="100000">
                                          <p:val>
                                            <p:strVal val="#ppt_y"/>
                                          </p:val>
                                        </p:tav>
                                      </p:tavLst>
                                    </p:anim>
                                  </p:childTnLst>
                                </p:cTn>
                              </p:par>
                              <p:par>
                                <p:cTn id="17" presetID="44" presetClass="entr" presetSubtype="0" fill="hold" grpId="0" nodeType="withEffect">
                                  <p:stCondLst>
                                    <p:cond delay="0"/>
                                  </p:stCondLst>
                                  <p:childTnLst>
                                    <p:set>
                                      <p:cBhvr>
                                        <p:cTn id="18" dur="1" fill="hold">
                                          <p:stCondLst>
                                            <p:cond delay="0"/>
                                          </p:stCondLst>
                                        </p:cTn>
                                        <p:tgtEl>
                                          <p:spTgt spid="834563">
                                            <p:txEl>
                                              <p:pRg st="3" end="3"/>
                                            </p:txEl>
                                          </p:spTgt>
                                        </p:tgtEl>
                                        <p:attrNameLst>
                                          <p:attrName>style.visibility</p:attrName>
                                        </p:attrNameLst>
                                      </p:cBhvr>
                                      <p:to>
                                        <p:strVal val="visible"/>
                                      </p:to>
                                    </p:set>
                                    <p:animEffect transition="in" filter="fade">
                                      <p:cBhvr>
                                        <p:cTn id="19" dur="500"/>
                                        <p:tgtEl>
                                          <p:spTgt spid="834563">
                                            <p:txEl>
                                              <p:pRg st="3" end="3"/>
                                            </p:txEl>
                                          </p:spTgt>
                                        </p:tgtEl>
                                      </p:cBhvr>
                                    </p:animEffect>
                                    <p:anim calcmode="lin" valueType="num">
                                      <p:cBhvr>
                                        <p:cTn id="20" dur="500" fill="hold"/>
                                        <p:tgtEl>
                                          <p:spTgt spid="834563">
                                            <p:txEl>
                                              <p:pRg st="3" end="3"/>
                                            </p:txEl>
                                          </p:spTgt>
                                        </p:tgtEl>
                                        <p:attrNameLst>
                                          <p:attrName>ppt_x</p:attrName>
                                        </p:attrNameLst>
                                      </p:cBhvr>
                                      <p:tavLst>
                                        <p:tav tm="0">
                                          <p:val>
                                            <p:strVal val="#ppt_x"/>
                                          </p:val>
                                        </p:tav>
                                        <p:tav tm="100000">
                                          <p:val>
                                            <p:strVal val="#ppt_x"/>
                                          </p:val>
                                        </p:tav>
                                      </p:tavLst>
                                    </p:anim>
                                    <p:anim calcmode="lin" valueType="num">
                                      <p:cBhvr>
                                        <p:cTn id="21" dur="500" fill="hold"/>
                                        <p:tgtEl>
                                          <p:spTgt spid="834563">
                                            <p:txEl>
                                              <p:pRg st="3" end="3"/>
                                            </p:txEl>
                                          </p:spTgt>
                                        </p:tgtEl>
                                        <p:attrNameLst>
                                          <p:attrName>ppt_y</p:attrName>
                                        </p:attrNameLst>
                                      </p:cBhvr>
                                      <p:tavLst>
                                        <p:tav tm="0">
                                          <p:val>
                                            <p:strVal val="#ppt_y+.05"/>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4" presetClass="entr" presetSubtype="0" fill="hold" grpId="0" nodeType="clickEffect">
                                  <p:stCondLst>
                                    <p:cond delay="0"/>
                                  </p:stCondLst>
                                  <p:childTnLst>
                                    <p:set>
                                      <p:cBhvr>
                                        <p:cTn id="25" dur="1" fill="hold">
                                          <p:stCondLst>
                                            <p:cond delay="0"/>
                                          </p:stCondLst>
                                        </p:cTn>
                                        <p:tgtEl>
                                          <p:spTgt spid="834563">
                                            <p:txEl>
                                              <p:pRg st="4" end="4"/>
                                            </p:txEl>
                                          </p:spTgt>
                                        </p:tgtEl>
                                        <p:attrNameLst>
                                          <p:attrName>style.visibility</p:attrName>
                                        </p:attrNameLst>
                                      </p:cBhvr>
                                      <p:to>
                                        <p:strVal val="visible"/>
                                      </p:to>
                                    </p:set>
                                    <p:animEffect transition="in" filter="fade">
                                      <p:cBhvr>
                                        <p:cTn id="26" dur="500"/>
                                        <p:tgtEl>
                                          <p:spTgt spid="834563">
                                            <p:txEl>
                                              <p:pRg st="4" end="4"/>
                                            </p:txEl>
                                          </p:spTgt>
                                        </p:tgtEl>
                                      </p:cBhvr>
                                    </p:animEffect>
                                    <p:anim calcmode="lin" valueType="num">
                                      <p:cBhvr>
                                        <p:cTn id="27" dur="500" fill="hold"/>
                                        <p:tgtEl>
                                          <p:spTgt spid="834563">
                                            <p:txEl>
                                              <p:pRg st="4" end="4"/>
                                            </p:txEl>
                                          </p:spTgt>
                                        </p:tgtEl>
                                        <p:attrNameLst>
                                          <p:attrName>ppt_x</p:attrName>
                                        </p:attrNameLst>
                                      </p:cBhvr>
                                      <p:tavLst>
                                        <p:tav tm="0">
                                          <p:val>
                                            <p:strVal val="#ppt_x"/>
                                          </p:val>
                                        </p:tav>
                                        <p:tav tm="100000">
                                          <p:val>
                                            <p:strVal val="#ppt_x"/>
                                          </p:val>
                                        </p:tav>
                                      </p:tavLst>
                                    </p:anim>
                                    <p:anim calcmode="lin" valueType="num">
                                      <p:cBhvr>
                                        <p:cTn id="28" dur="500" fill="hold"/>
                                        <p:tgtEl>
                                          <p:spTgt spid="834563">
                                            <p:txEl>
                                              <p:pRg st="4" end="4"/>
                                            </p:txEl>
                                          </p:spTgt>
                                        </p:tgtEl>
                                        <p:attrNameLst>
                                          <p:attrName>ppt_y</p:attrName>
                                        </p:attrNameLst>
                                      </p:cBhvr>
                                      <p:tavLst>
                                        <p:tav tm="0">
                                          <p:val>
                                            <p:strVal val="#ppt_y+.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4" presetClass="entr" presetSubtype="0" fill="hold" grpId="0" nodeType="clickEffect">
                                  <p:stCondLst>
                                    <p:cond delay="0"/>
                                  </p:stCondLst>
                                  <p:childTnLst>
                                    <p:set>
                                      <p:cBhvr>
                                        <p:cTn id="32" dur="1" fill="hold">
                                          <p:stCondLst>
                                            <p:cond delay="0"/>
                                          </p:stCondLst>
                                        </p:cTn>
                                        <p:tgtEl>
                                          <p:spTgt spid="834563">
                                            <p:txEl>
                                              <p:pRg st="5" end="5"/>
                                            </p:txEl>
                                          </p:spTgt>
                                        </p:tgtEl>
                                        <p:attrNameLst>
                                          <p:attrName>style.visibility</p:attrName>
                                        </p:attrNameLst>
                                      </p:cBhvr>
                                      <p:to>
                                        <p:strVal val="visible"/>
                                      </p:to>
                                    </p:set>
                                    <p:animEffect transition="in" filter="fade">
                                      <p:cBhvr>
                                        <p:cTn id="33" dur="500"/>
                                        <p:tgtEl>
                                          <p:spTgt spid="834563">
                                            <p:txEl>
                                              <p:pRg st="5" end="5"/>
                                            </p:txEl>
                                          </p:spTgt>
                                        </p:tgtEl>
                                      </p:cBhvr>
                                    </p:animEffect>
                                    <p:anim calcmode="lin" valueType="num">
                                      <p:cBhvr>
                                        <p:cTn id="34" dur="500" fill="hold"/>
                                        <p:tgtEl>
                                          <p:spTgt spid="834563">
                                            <p:txEl>
                                              <p:pRg st="5" end="5"/>
                                            </p:txEl>
                                          </p:spTgt>
                                        </p:tgtEl>
                                        <p:attrNameLst>
                                          <p:attrName>ppt_x</p:attrName>
                                        </p:attrNameLst>
                                      </p:cBhvr>
                                      <p:tavLst>
                                        <p:tav tm="0">
                                          <p:val>
                                            <p:strVal val="#ppt_x"/>
                                          </p:val>
                                        </p:tav>
                                        <p:tav tm="100000">
                                          <p:val>
                                            <p:strVal val="#ppt_x"/>
                                          </p:val>
                                        </p:tav>
                                      </p:tavLst>
                                    </p:anim>
                                    <p:anim calcmode="lin" valueType="num">
                                      <p:cBhvr>
                                        <p:cTn id="35" dur="500" fill="hold"/>
                                        <p:tgtEl>
                                          <p:spTgt spid="834563">
                                            <p:txEl>
                                              <p:pRg st="5" end="5"/>
                                            </p:txEl>
                                          </p:spTgt>
                                        </p:tgtEl>
                                        <p:attrNameLst>
                                          <p:attrName>ppt_y</p:attrName>
                                        </p:attrNameLst>
                                      </p:cBhvr>
                                      <p:tavLst>
                                        <p:tav tm="0">
                                          <p:val>
                                            <p:strVal val="#ppt_y+.05"/>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4" presetClass="entr" presetSubtype="0" fill="hold" grpId="0" nodeType="clickEffect">
                                  <p:stCondLst>
                                    <p:cond delay="0"/>
                                  </p:stCondLst>
                                  <p:childTnLst>
                                    <p:set>
                                      <p:cBhvr>
                                        <p:cTn id="39" dur="1" fill="hold">
                                          <p:stCondLst>
                                            <p:cond delay="0"/>
                                          </p:stCondLst>
                                        </p:cTn>
                                        <p:tgtEl>
                                          <p:spTgt spid="834563">
                                            <p:txEl>
                                              <p:pRg st="6" end="6"/>
                                            </p:txEl>
                                          </p:spTgt>
                                        </p:tgtEl>
                                        <p:attrNameLst>
                                          <p:attrName>style.visibility</p:attrName>
                                        </p:attrNameLst>
                                      </p:cBhvr>
                                      <p:to>
                                        <p:strVal val="visible"/>
                                      </p:to>
                                    </p:set>
                                    <p:animEffect transition="in" filter="fade">
                                      <p:cBhvr>
                                        <p:cTn id="40" dur="500"/>
                                        <p:tgtEl>
                                          <p:spTgt spid="834563">
                                            <p:txEl>
                                              <p:pRg st="6" end="6"/>
                                            </p:txEl>
                                          </p:spTgt>
                                        </p:tgtEl>
                                      </p:cBhvr>
                                    </p:animEffect>
                                    <p:anim calcmode="lin" valueType="num">
                                      <p:cBhvr>
                                        <p:cTn id="41" dur="500" fill="hold"/>
                                        <p:tgtEl>
                                          <p:spTgt spid="834563">
                                            <p:txEl>
                                              <p:pRg st="6" end="6"/>
                                            </p:txEl>
                                          </p:spTgt>
                                        </p:tgtEl>
                                        <p:attrNameLst>
                                          <p:attrName>ppt_x</p:attrName>
                                        </p:attrNameLst>
                                      </p:cBhvr>
                                      <p:tavLst>
                                        <p:tav tm="0">
                                          <p:val>
                                            <p:strVal val="#ppt_x"/>
                                          </p:val>
                                        </p:tav>
                                        <p:tav tm="100000">
                                          <p:val>
                                            <p:strVal val="#ppt_x"/>
                                          </p:val>
                                        </p:tav>
                                      </p:tavLst>
                                    </p:anim>
                                    <p:anim calcmode="lin" valueType="num">
                                      <p:cBhvr>
                                        <p:cTn id="42" dur="500" fill="hold"/>
                                        <p:tgtEl>
                                          <p:spTgt spid="834563">
                                            <p:txEl>
                                              <p:pRg st="6" end="6"/>
                                            </p:txEl>
                                          </p:spTgt>
                                        </p:tgtEl>
                                        <p:attrNameLst>
                                          <p:attrName>ppt_y</p:attrName>
                                        </p:attrNameLst>
                                      </p:cBhvr>
                                      <p:tavLst>
                                        <p:tav tm="0">
                                          <p:val>
                                            <p:strVal val="#ppt_y+.05"/>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4" presetClass="entr" presetSubtype="0" fill="hold" grpId="0" nodeType="clickEffect">
                                  <p:stCondLst>
                                    <p:cond delay="0"/>
                                  </p:stCondLst>
                                  <p:childTnLst>
                                    <p:set>
                                      <p:cBhvr>
                                        <p:cTn id="46" dur="1" fill="hold">
                                          <p:stCondLst>
                                            <p:cond delay="0"/>
                                          </p:stCondLst>
                                        </p:cTn>
                                        <p:tgtEl>
                                          <p:spTgt spid="834563">
                                            <p:txEl>
                                              <p:pRg st="7" end="7"/>
                                            </p:txEl>
                                          </p:spTgt>
                                        </p:tgtEl>
                                        <p:attrNameLst>
                                          <p:attrName>style.visibility</p:attrName>
                                        </p:attrNameLst>
                                      </p:cBhvr>
                                      <p:to>
                                        <p:strVal val="visible"/>
                                      </p:to>
                                    </p:set>
                                    <p:animEffect transition="in" filter="fade">
                                      <p:cBhvr>
                                        <p:cTn id="47" dur="500"/>
                                        <p:tgtEl>
                                          <p:spTgt spid="834563">
                                            <p:txEl>
                                              <p:pRg st="7" end="7"/>
                                            </p:txEl>
                                          </p:spTgt>
                                        </p:tgtEl>
                                      </p:cBhvr>
                                    </p:animEffect>
                                    <p:anim calcmode="lin" valueType="num">
                                      <p:cBhvr>
                                        <p:cTn id="48" dur="500" fill="hold"/>
                                        <p:tgtEl>
                                          <p:spTgt spid="834563">
                                            <p:txEl>
                                              <p:pRg st="7" end="7"/>
                                            </p:txEl>
                                          </p:spTgt>
                                        </p:tgtEl>
                                        <p:attrNameLst>
                                          <p:attrName>ppt_x</p:attrName>
                                        </p:attrNameLst>
                                      </p:cBhvr>
                                      <p:tavLst>
                                        <p:tav tm="0">
                                          <p:val>
                                            <p:strVal val="#ppt_x"/>
                                          </p:val>
                                        </p:tav>
                                        <p:tav tm="100000">
                                          <p:val>
                                            <p:strVal val="#ppt_x"/>
                                          </p:val>
                                        </p:tav>
                                      </p:tavLst>
                                    </p:anim>
                                    <p:anim calcmode="lin" valueType="num">
                                      <p:cBhvr>
                                        <p:cTn id="49" dur="500" fill="hold"/>
                                        <p:tgtEl>
                                          <p:spTgt spid="834563">
                                            <p:txEl>
                                              <p:pRg st="7" end="7"/>
                                            </p:txEl>
                                          </p:spTgt>
                                        </p:tgtEl>
                                        <p:attrNameLst>
                                          <p:attrName>ppt_y</p:attrName>
                                        </p:attrNameLst>
                                      </p:cBhvr>
                                      <p:tavLst>
                                        <p:tav tm="0">
                                          <p:val>
                                            <p:strVal val="#ppt_y+.05"/>
                                          </p:val>
                                        </p:tav>
                                        <p:tav tm="100000">
                                          <p:val>
                                            <p:strVal val="#ppt_y"/>
                                          </p:val>
                                        </p:tav>
                                      </p:tavLst>
                                    </p:anim>
                                  </p:childTnLst>
                                </p:cTn>
                              </p:par>
                              <p:par>
                                <p:cTn id="50" presetID="44" presetClass="entr" presetSubtype="0" fill="hold" grpId="0" nodeType="withEffect">
                                  <p:stCondLst>
                                    <p:cond delay="0"/>
                                  </p:stCondLst>
                                  <p:childTnLst>
                                    <p:set>
                                      <p:cBhvr>
                                        <p:cTn id="51" dur="1" fill="hold">
                                          <p:stCondLst>
                                            <p:cond delay="0"/>
                                          </p:stCondLst>
                                        </p:cTn>
                                        <p:tgtEl>
                                          <p:spTgt spid="834563">
                                            <p:txEl>
                                              <p:pRg st="8" end="8"/>
                                            </p:txEl>
                                          </p:spTgt>
                                        </p:tgtEl>
                                        <p:attrNameLst>
                                          <p:attrName>style.visibility</p:attrName>
                                        </p:attrNameLst>
                                      </p:cBhvr>
                                      <p:to>
                                        <p:strVal val="visible"/>
                                      </p:to>
                                    </p:set>
                                    <p:animEffect transition="in" filter="fade">
                                      <p:cBhvr>
                                        <p:cTn id="52" dur="500"/>
                                        <p:tgtEl>
                                          <p:spTgt spid="834563">
                                            <p:txEl>
                                              <p:pRg st="8" end="8"/>
                                            </p:txEl>
                                          </p:spTgt>
                                        </p:tgtEl>
                                      </p:cBhvr>
                                    </p:animEffect>
                                    <p:anim calcmode="lin" valueType="num">
                                      <p:cBhvr>
                                        <p:cTn id="53" dur="500" fill="hold"/>
                                        <p:tgtEl>
                                          <p:spTgt spid="834563">
                                            <p:txEl>
                                              <p:pRg st="8" end="8"/>
                                            </p:txEl>
                                          </p:spTgt>
                                        </p:tgtEl>
                                        <p:attrNameLst>
                                          <p:attrName>ppt_x</p:attrName>
                                        </p:attrNameLst>
                                      </p:cBhvr>
                                      <p:tavLst>
                                        <p:tav tm="0">
                                          <p:val>
                                            <p:strVal val="#ppt_x"/>
                                          </p:val>
                                        </p:tav>
                                        <p:tav tm="100000">
                                          <p:val>
                                            <p:strVal val="#ppt_x"/>
                                          </p:val>
                                        </p:tav>
                                      </p:tavLst>
                                    </p:anim>
                                    <p:anim calcmode="lin" valueType="num">
                                      <p:cBhvr>
                                        <p:cTn id="54" dur="500" fill="hold"/>
                                        <p:tgtEl>
                                          <p:spTgt spid="834563">
                                            <p:txEl>
                                              <p:pRg st="8" end="8"/>
                                            </p:txEl>
                                          </p:spTgt>
                                        </p:tgtEl>
                                        <p:attrNameLst>
                                          <p:attrName>ppt_y</p:attrName>
                                        </p:attrNameLst>
                                      </p:cBhvr>
                                      <p:tavLst>
                                        <p:tav tm="0">
                                          <p:val>
                                            <p:strVal val="#ppt_y+.05"/>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4" presetClass="entr" presetSubtype="0" fill="hold" grpId="0" nodeType="clickEffect">
                                  <p:stCondLst>
                                    <p:cond delay="0"/>
                                  </p:stCondLst>
                                  <p:childTnLst>
                                    <p:set>
                                      <p:cBhvr>
                                        <p:cTn id="58" dur="1" fill="hold">
                                          <p:stCondLst>
                                            <p:cond delay="0"/>
                                          </p:stCondLst>
                                        </p:cTn>
                                        <p:tgtEl>
                                          <p:spTgt spid="834563">
                                            <p:txEl>
                                              <p:pRg st="10" end="10"/>
                                            </p:txEl>
                                          </p:spTgt>
                                        </p:tgtEl>
                                        <p:attrNameLst>
                                          <p:attrName>style.visibility</p:attrName>
                                        </p:attrNameLst>
                                      </p:cBhvr>
                                      <p:to>
                                        <p:strVal val="visible"/>
                                      </p:to>
                                    </p:set>
                                    <p:animEffect transition="in" filter="fade">
                                      <p:cBhvr>
                                        <p:cTn id="59" dur="500"/>
                                        <p:tgtEl>
                                          <p:spTgt spid="834563">
                                            <p:txEl>
                                              <p:pRg st="10" end="10"/>
                                            </p:txEl>
                                          </p:spTgt>
                                        </p:tgtEl>
                                      </p:cBhvr>
                                    </p:animEffect>
                                    <p:anim calcmode="lin" valueType="num">
                                      <p:cBhvr>
                                        <p:cTn id="60" dur="500" fill="hold"/>
                                        <p:tgtEl>
                                          <p:spTgt spid="834563">
                                            <p:txEl>
                                              <p:pRg st="10" end="10"/>
                                            </p:txEl>
                                          </p:spTgt>
                                        </p:tgtEl>
                                        <p:attrNameLst>
                                          <p:attrName>ppt_x</p:attrName>
                                        </p:attrNameLst>
                                      </p:cBhvr>
                                      <p:tavLst>
                                        <p:tav tm="0">
                                          <p:val>
                                            <p:strVal val="#ppt_x"/>
                                          </p:val>
                                        </p:tav>
                                        <p:tav tm="100000">
                                          <p:val>
                                            <p:strVal val="#ppt_x"/>
                                          </p:val>
                                        </p:tav>
                                      </p:tavLst>
                                    </p:anim>
                                    <p:anim calcmode="lin" valueType="num">
                                      <p:cBhvr>
                                        <p:cTn id="61" dur="500" fill="hold"/>
                                        <p:tgtEl>
                                          <p:spTgt spid="834563">
                                            <p:txEl>
                                              <p:pRg st="10" end="10"/>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4562" grpId="0"/>
      <p:bldP spid="83456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274638"/>
            <a:ext cx="8229600" cy="792162"/>
          </a:xfrm>
        </p:spPr>
        <p:txBody>
          <a:bodyPr/>
          <a:lstStyle/>
          <a:p>
            <a:r>
              <a:rPr lang="en-US" sz="4000" b="1" smtClean="0">
                <a:solidFill>
                  <a:srgbClr val="33CC33"/>
                </a:solidFill>
              </a:rPr>
              <a:t>This is where CREST Comes in</a:t>
            </a:r>
          </a:p>
        </p:txBody>
      </p:sp>
      <p:sp>
        <p:nvSpPr>
          <p:cNvPr id="4" name="Rectangle 3"/>
          <p:cNvSpPr>
            <a:spLocks noGrp="1" noChangeArrowheads="1"/>
          </p:cNvSpPr>
          <p:nvPr>
            <p:ph idx="1"/>
          </p:nvPr>
        </p:nvSpPr>
        <p:spPr>
          <a:xfrm>
            <a:off x="457200" y="1143000"/>
            <a:ext cx="8229600" cy="5105400"/>
          </a:xfrm>
        </p:spPr>
        <p:txBody>
          <a:bodyPr/>
          <a:lstStyle/>
          <a:p>
            <a:pPr algn="just" eaLnBrk="1" hangingPunct="1">
              <a:lnSpc>
                <a:spcPct val="80000"/>
              </a:lnSpc>
              <a:buClr>
                <a:srgbClr val="66FF33"/>
              </a:buClr>
              <a:buFont typeface="Wingdings" pitchFamily="2" charset="2"/>
              <a:buChar char="v"/>
              <a:defRPr/>
            </a:pPr>
            <a:r>
              <a:rPr lang="en-US" sz="2400" b="1" dirty="0" smtClean="0">
                <a:solidFill>
                  <a:schemeClr val="bg1"/>
                </a:solidFill>
              </a:rPr>
              <a:t>Travelers’ Philanthropy Website: </a:t>
            </a:r>
          </a:p>
          <a:p>
            <a:pPr lvl="1" algn="just" eaLnBrk="1" hangingPunct="1">
              <a:lnSpc>
                <a:spcPct val="80000"/>
              </a:lnSpc>
              <a:buClr>
                <a:srgbClr val="66FF33"/>
              </a:buClr>
              <a:buFont typeface="Wingdings" pitchFamily="2" charset="2"/>
              <a:buChar char="v"/>
              <a:defRPr/>
            </a:pPr>
            <a:r>
              <a:rPr lang="en-US" sz="2000" b="1" u="sng" dirty="0" smtClean="0">
                <a:solidFill>
                  <a:schemeClr val="bg1"/>
                </a:solidFill>
                <a:effectLst>
                  <a:outerShdw blurRad="38100" dist="38100" dir="2700000" algn="tl">
                    <a:srgbClr val="000000"/>
                  </a:outerShdw>
                </a:effectLst>
              </a:rPr>
              <a:t>www.travelersphilanthropy.org</a:t>
            </a:r>
            <a:endParaRPr lang="en-US" sz="2000" b="1" dirty="0" smtClean="0">
              <a:solidFill>
                <a:schemeClr val="bg1"/>
              </a:solidFill>
            </a:endParaRPr>
          </a:p>
          <a:p>
            <a:pPr lvl="1" algn="just" eaLnBrk="1" hangingPunct="1">
              <a:lnSpc>
                <a:spcPct val="80000"/>
              </a:lnSpc>
              <a:buClr>
                <a:srgbClr val="66FF33"/>
              </a:buClr>
              <a:buFont typeface="Wingdings" pitchFamily="2" charset="2"/>
              <a:buChar char="v"/>
              <a:defRPr/>
            </a:pPr>
            <a:r>
              <a:rPr lang="en-US" sz="2000" b="1" dirty="0" smtClean="0">
                <a:solidFill>
                  <a:schemeClr val="bg1"/>
                </a:solidFill>
              </a:rPr>
              <a:t> Donations portal</a:t>
            </a:r>
          </a:p>
          <a:p>
            <a:pPr lvl="1" algn="just" eaLnBrk="1" hangingPunct="1">
              <a:lnSpc>
                <a:spcPct val="80000"/>
              </a:lnSpc>
              <a:buClr>
                <a:srgbClr val="66FF33"/>
              </a:buClr>
              <a:buFontTx/>
              <a:buNone/>
              <a:defRPr/>
            </a:pPr>
            <a:endParaRPr lang="en-US" sz="2000" b="1" dirty="0" smtClean="0">
              <a:solidFill>
                <a:schemeClr val="bg1"/>
              </a:solidFill>
            </a:endParaRPr>
          </a:p>
          <a:p>
            <a:pPr algn="just" eaLnBrk="1" hangingPunct="1">
              <a:lnSpc>
                <a:spcPct val="80000"/>
              </a:lnSpc>
              <a:buClr>
                <a:srgbClr val="66FF33"/>
              </a:buClr>
              <a:buFont typeface="Wingdings" pitchFamily="2" charset="2"/>
              <a:buChar char="v"/>
              <a:defRPr/>
            </a:pPr>
            <a:r>
              <a:rPr lang="en-US" sz="2400" b="1" dirty="0" smtClean="0">
                <a:solidFill>
                  <a:schemeClr val="bg1"/>
                </a:solidFill>
              </a:rPr>
              <a:t>Conferences: 2004 &amp; 2008 </a:t>
            </a:r>
          </a:p>
          <a:p>
            <a:pPr algn="just" eaLnBrk="1" hangingPunct="1">
              <a:lnSpc>
                <a:spcPct val="80000"/>
              </a:lnSpc>
              <a:buClr>
                <a:srgbClr val="66FF33"/>
              </a:buClr>
              <a:buFont typeface="Wingdings" pitchFamily="2" charset="2"/>
              <a:buChar char="v"/>
              <a:defRPr/>
            </a:pPr>
            <a:endParaRPr lang="en-US" sz="2400" b="1" dirty="0" smtClean="0">
              <a:solidFill>
                <a:schemeClr val="bg1"/>
              </a:solidFill>
            </a:endParaRPr>
          </a:p>
          <a:p>
            <a:pPr algn="just" eaLnBrk="1" hangingPunct="1">
              <a:lnSpc>
                <a:spcPct val="80000"/>
              </a:lnSpc>
              <a:buClr>
                <a:srgbClr val="66FF33"/>
              </a:buClr>
              <a:buFont typeface="Wingdings" pitchFamily="2" charset="2"/>
              <a:buChar char="v"/>
              <a:defRPr/>
            </a:pPr>
            <a:r>
              <a:rPr lang="en-US" sz="2400" b="1" dirty="0" smtClean="0">
                <a:solidFill>
                  <a:schemeClr val="bg1"/>
                </a:solidFill>
              </a:rPr>
              <a:t>Trainings</a:t>
            </a:r>
          </a:p>
          <a:p>
            <a:pPr lvl="1" algn="just" eaLnBrk="1" hangingPunct="1">
              <a:lnSpc>
                <a:spcPct val="80000"/>
              </a:lnSpc>
              <a:buClr>
                <a:srgbClr val="66FF33"/>
              </a:buClr>
              <a:buFont typeface="Wingdings" pitchFamily="2" charset="2"/>
              <a:buChar char="v"/>
              <a:defRPr/>
            </a:pPr>
            <a:r>
              <a:rPr lang="en-US" sz="2000" b="1" dirty="0" smtClean="0">
                <a:solidFill>
                  <a:schemeClr val="bg1"/>
                </a:solidFill>
              </a:rPr>
              <a:t> companies, community organizations, NGOs, tourism   </a:t>
            </a:r>
          </a:p>
          <a:p>
            <a:pPr lvl="1" algn="just" eaLnBrk="1" hangingPunct="1">
              <a:lnSpc>
                <a:spcPct val="80000"/>
              </a:lnSpc>
              <a:buClr>
                <a:srgbClr val="66FF33"/>
              </a:buClr>
              <a:buFontTx/>
              <a:buNone/>
              <a:defRPr/>
            </a:pPr>
            <a:r>
              <a:rPr lang="en-US" sz="2000" b="1" dirty="0" smtClean="0">
                <a:solidFill>
                  <a:schemeClr val="bg1"/>
                </a:solidFill>
              </a:rPr>
              <a:t>     associations, governments,  aid agencies, foundations</a:t>
            </a:r>
          </a:p>
          <a:p>
            <a:pPr algn="just" eaLnBrk="1" hangingPunct="1">
              <a:lnSpc>
                <a:spcPct val="80000"/>
              </a:lnSpc>
              <a:buClr>
                <a:srgbClr val="66FF33"/>
              </a:buClr>
              <a:buFont typeface="Wingdings" pitchFamily="2" charset="2"/>
              <a:buChar char="v"/>
              <a:defRPr/>
            </a:pPr>
            <a:endParaRPr lang="en-US" sz="1200" b="1" dirty="0" smtClean="0">
              <a:solidFill>
                <a:schemeClr val="bg1"/>
              </a:solidFill>
            </a:endParaRPr>
          </a:p>
          <a:p>
            <a:pPr algn="just" eaLnBrk="1" hangingPunct="1">
              <a:lnSpc>
                <a:spcPct val="80000"/>
              </a:lnSpc>
              <a:buClr>
                <a:srgbClr val="66FF33"/>
              </a:buClr>
              <a:buFont typeface="Wingdings" pitchFamily="2" charset="2"/>
              <a:buChar char="v"/>
              <a:defRPr/>
            </a:pPr>
            <a:r>
              <a:rPr lang="en-US" sz="2400" b="1" dirty="0" smtClean="0">
                <a:solidFill>
                  <a:schemeClr val="bg1"/>
                </a:solidFill>
              </a:rPr>
              <a:t>Tool Kit</a:t>
            </a:r>
          </a:p>
          <a:p>
            <a:pPr lvl="1" algn="just" eaLnBrk="1" hangingPunct="1">
              <a:lnSpc>
                <a:spcPct val="80000"/>
              </a:lnSpc>
              <a:buClr>
                <a:srgbClr val="66FF33"/>
              </a:buClr>
              <a:buFont typeface="Wingdings" pitchFamily="2" charset="2"/>
              <a:buChar char="v"/>
              <a:defRPr/>
            </a:pPr>
            <a:r>
              <a:rPr lang="en-US" sz="2000" b="1" dirty="0" smtClean="0">
                <a:solidFill>
                  <a:schemeClr val="bg1"/>
                </a:solidFill>
              </a:rPr>
              <a:t>Video documentary</a:t>
            </a:r>
          </a:p>
          <a:p>
            <a:pPr lvl="1" algn="just" eaLnBrk="1" hangingPunct="1">
              <a:lnSpc>
                <a:spcPct val="80000"/>
              </a:lnSpc>
              <a:buClr>
                <a:srgbClr val="66FF33"/>
              </a:buClr>
              <a:buFont typeface="Wingdings" pitchFamily="2" charset="2"/>
              <a:buChar char="v"/>
              <a:defRPr/>
            </a:pPr>
            <a:r>
              <a:rPr lang="en-US" sz="2000" b="1" dirty="0" smtClean="0">
                <a:solidFill>
                  <a:schemeClr val="bg1"/>
                </a:solidFill>
              </a:rPr>
              <a:t>Short Course</a:t>
            </a:r>
          </a:p>
          <a:p>
            <a:pPr lvl="1" algn="just" eaLnBrk="1" hangingPunct="1">
              <a:lnSpc>
                <a:spcPct val="80000"/>
              </a:lnSpc>
              <a:buClr>
                <a:srgbClr val="66FF33"/>
              </a:buClr>
              <a:buFont typeface="Wingdings" pitchFamily="2" charset="2"/>
              <a:buChar char="v"/>
              <a:defRPr/>
            </a:pPr>
            <a:r>
              <a:rPr lang="en-US" sz="2000" b="1" dirty="0" smtClean="0">
                <a:solidFill>
                  <a:schemeClr val="bg1"/>
                </a:solidFill>
              </a:rPr>
              <a:t>Experts Bureau</a:t>
            </a:r>
          </a:p>
          <a:p>
            <a:pPr lvl="1" algn="just" eaLnBrk="1" hangingPunct="1">
              <a:lnSpc>
                <a:spcPct val="80000"/>
              </a:lnSpc>
              <a:buClr>
                <a:srgbClr val="66FF33"/>
              </a:buClr>
              <a:buFont typeface="Wingdings" pitchFamily="2" charset="2"/>
              <a:buChar char="v"/>
              <a:defRPr/>
            </a:pPr>
            <a:r>
              <a:rPr lang="en-US" sz="2000" b="1" dirty="0" smtClean="0">
                <a:solidFill>
                  <a:schemeClr val="bg1"/>
                </a:solidFill>
              </a:rPr>
              <a:t>Travelers’ Philanthropy Handbook</a:t>
            </a:r>
          </a:p>
        </p:txBody>
      </p:sp>
      <p:grpSp>
        <p:nvGrpSpPr>
          <p:cNvPr id="2" name="Group 4"/>
          <p:cNvGrpSpPr>
            <a:grpSpLocks/>
          </p:cNvGrpSpPr>
          <p:nvPr/>
        </p:nvGrpSpPr>
        <p:grpSpPr bwMode="auto">
          <a:xfrm>
            <a:off x="0" y="5918200"/>
            <a:ext cx="9144000" cy="939800"/>
            <a:chOff x="0" y="3762"/>
            <a:chExt cx="5760" cy="592"/>
          </a:xfrm>
        </p:grpSpPr>
        <p:pic>
          <p:nvPicPr>
            <p:cNvPr id="14341" name="Picture 5"/>
            <p:cNvPicPr>
              <a:picLocks noChangeAspect="1" noChangeArrowheads="1"/>
            </p:cNvPicPr>
            <p:nvPr/>
          </p:nvPicPr>
          <p:blipFill>
            <a:blip r:embed="rId3" cstate="print"/>
            <a:srcRect/>
            <a:stretch>
              <a:fillRect/>
            </a:stretch>
          </p:blipFill>
          <p:spPr bwMode="auto">
            <a:xfrm>
              <a:off x="2880" y="3772"/>
              <a:ext cx="576" cy="576"/>
            </a:xfrm>
            <a:prstGeom prst="rect">
              <a:avLst/>
            </a:prstGeom>
            <a:noFill/>
            <a:ln w="9525">
              <a:noFill/>
              <a:miter lim="800000"/>
              <a:headEnd/>
              <a:tailEnd/>
            </a:ln>
          </p:spPr>
        </p:pic>
        <p:pic>
          <p:nvPicPr>
            <p:cNvPr id="14342" name="Picture 6"/>
            <p:cNvPicPr>
              <a:picLocks noChangeAspect="1" noChangeArrowheads="1"/>
            </p:cNvPicPr>
            <p:nvPr/>
          </p:nvPicPr>
          <p:blipFill>
            <a:blip r:embed="rId4" cstate="print"/>
            <a:srcRect/>
            <a:stretch>
              <a:fillRect/>
            </a:stretch>
          </p:blipFill>
          <p:spPr bwMode="auto">
            <a:xfrm>
              <a:off x="5184" y="3765"/>
              <a:ext cx="576" cy="576"/>
            </a:xfrm>
            <a:prstGeom prst="rect">
              <a:avLst/>
            </a:prstGeom>
            <a:noFill/>
            <a:ln w="9525">
              <a:noFill/>
              <a:miter lim="800000"/>
              <a:headEnd/>
              <a:tailEnd/>
            </a:ln>
          </p:spPr>
        </p:pic>
        <p:pic>
          <p:nvPicPr>
            <p:cNvPr id="14343" name="Picture 7"/>
            <p:cNvPicPr>
              <a:picLocks noChangeAspect="1" noChangeArrowheads="1"/>
            </p:cNvPicPr>
            <p:nvPr/>
          </p:nvPicPr>
          <p:blipFill>
            <a:blip r:embed="rId5" cstate="print"/>
            <a:srcRect/>
            <a:stretch>
              <a:fillRect/>
            </a:stretch>
          </p:blipFill>
          <p:spPr bwMode="auto">
            <a:xfrm>
              <a:off x="0" y="3778"/>
              <a:ext cx="576" cy="576"/>
            </a:xfrm>
            <a:prstGeom prst="rect">
              <a:avLst/>
            </a:prstGeom>
            <a:noFill/>
            <a:ln w="25400">
              <a:noFill/>
              <a:miter lim="800000"/>
              <a:headEnd/>
              <a:tailEnd/>
            </a:ln>
          </p:spPr>
        </p:pic>
        <p:pic>
          <p:nvPicPr>
            <p:cNvPr id="14344" name="Picture 8"/>
            <p:cNvPicPr>
              <a:picLocks noChangeAspect="1" noChangeArrowheads="1"/>
            </p:cNvPicPr>
            <p:nvPr/>
          </p:nvPicPr>
          <p:blipFill>
            <a:blip r:embed="rId6" cstate="print"/>
            <a:srcRect/>
            <a:stretch>
              <a:fillRect/>
            </a:stretch>
          </p:blipFill>
          <p:spPr bwMode="auto">
            <a:xfrm>
              <a:off x="1150" y="3772"/>
              <a:ext cx="576" cy="576"/>
            </a:xfrm>
            <a:prstGeom prst="rect">
              <a:avLst/>
            </a:prstGeom>
            <a:noFill/>
            <a:ln w="25400">
              <a:noFill/>
              <a:miter lim="800000"/>
              <a:headEnd/>
              <a:tailEnd/>
            </a:ln>
          </p:spPr>
        </p:pic>
        <p:pic>
          <p:nvPicPr>
            <p:cNvPr id="14345" name="Picture 9"/>
            <p:cNvPicPr>
              <a:picLocks noChangeAspect="1" noChangeArrowheads="1"/>
            </p:cNvPicPr>
            <p:nvPr/>
          </p:nvPicPr>
          <p:blipFill>
            <a:blip r:embed="rId7" cstate="print"/>
            <a:srcRect/>
            <a:stretch>
              <a:fillRect/>
            </a:stretch>
          </p:blipFill>
          <p:spPr bwMode="auto">
            <a:xfrm>
              <a:off x="3470" y="3772"/>
              <a:ext cx="576" cy="576"/>
            </a:xfrm>
            <a:prstGeom prst="rect">
              <a:avLst/>
            </a:prstGeom>
            <a:noFill/>
            <a:ln w="25400">
              <a:noFill/>
              <a:miter lim="800000"/>
              <a:headEnd/>
              <a:tailEnd/>
            </a:ln>
          </p:spPr>
        </p:pic>
        <p:pic>
          <p:nvPicPr>
            <p:cNvPr id="14346" name="Picture 10"/>
            <p:cNvPicPr>
              <a:picLocks noChangeAspect="1" noChangeArrowheads="1"/>
            </p:cNvPicPr>
            <p:nvPr/>
          </p:nvPicPr>
          <p:blipFill>
            <a:blip r:embed="rId8" cstate="print"/>
            <a:srcRect/>
            <a:stretch>
              <a:fillRect/>
            </a:stretch>
          </p:blipFill>
          <p:spPr bwMode="auto">
            <a:xfrm>
              <a:off x="575" y="3772"/>
              <a:ext cx="576" cy="576"/>
            </a:xfrm>
            <a:prstGeom prst="rect">
              <a:avLst/>
            </a:prstGeom>
            <a:noFill/>
            <a:ln w="25400">
              <a:noFill/>
              <a:miter lim="800000"/>
              <a:headEnd/>
              <a:tailEnd/>
            </a:ln>
          </p:spPr>
        </p:pic>
        <p:pic>
          <p:nvPicPr>
            <p:cNvPr id="14347" name="Picture 11"/>
            <p:cNvPicPr>
              <a:picLocks noChangeAspect="1" noChangeArrowheads="1"/>
            </p:cNvPicPr>
            <p:nvPr/>
          </p:nvPicPr>
          <p:blipFill>
            <a:blip r:embed="rId9" cstate="print"/>
            <a:srcRect/>
            <a:stretch>
              <a:fillRect/>
            </a:stretch>
          </p:blipFill>
          <p:spPr bwMode="auto">
            <a:xfrm>
              <a:off x="4013" y="3762"/>
              <a:ext cx="576" cy="576"/>
            </a:xfrm>
            <a:prstGeom prst="rect">
              <a:avLst/>
            </a:prstGeom>
            <a:noFill/>
            <a:ln w="25400">
              <a:noFill/>
              <a:miter lim="800000"/>
              <a:headEnd/>
              <a:tailEnd/>
            </a:ln>
          </p:spPr>
        </p:pic>
        <p:pic>
          <p:nvPicPr>
            <p:cNvPr id="14348" name="Picture 12"/>
            <p:cNvPicPr>
              <a:picLocks noChangeAspect="1" noChangeArrowheads="1"/>
            </p:cNvPicPr>
            <p:nvPr/>
          </p:nvPicPr>
          <p:blipFill>
            <a:blip r:embed="rId10" cstate="print"/>
            <a:srcRect/>
            <a:stretch>
              <a:fillRect/>
            </a:stretch>
          </p:blipFill>
          <p:spPr bwMode="auto">
            <a:xfrm>
              <a:off x="1726" y="3772"/>
              <a:ext cx="576" cy="576"/>
            </a:xfrm>
            <a:prstGeom prst="rect">
              <a:avLst/>
            </a:prstGeom>
            <a:noFill/>
            <a:ln w="25400">
              <a:noFill/>
              <a:miter lim="800000"/>
              <a:headEnd/>
              <a:tailEnd/>
            </a:ln>
          </p:spPr>
        </p:pic>
        <p:pic>
          <p:nvPicPr>
            <p:cNvPr id="14349" name="Picture 13"/>
            <p:cNvPicPr>
              <a:picLocks noChangeAspect="1" noChangeArrowheads="1"/>
            </p:cNvPicPr>
            <p:nvPr/>
          </p:nvPicPr>
          <p:blipFill>
            <a:blip r:embed="rId11" cstate="print"/>
            <a:srcRect/>
            <a:stretch>
              <a:fillRect/>
            </a:stretch>
          </p:blipFill>
          <p:spPr bwMode="auto">
            <a:xfrm>
              <a:off x="2304" y="3772"/>
              <a:ext cx="576" cy="576"/>
            </a:xfrm>
            <a:prstGeom prst="rect">
              <a:avLst/>
            </a:prstGeom>
            <a:noFill/>
            <a:ln w="25400">
              <a:noFill/>
              <a:miter lim="800000"/>
              <a:headEnd/>
              <a:tailEnd/>
            </a:ln>
          </p:spPr>
        </p:pic>
        <p:pic>
          <p:nvPicPr>
            <p:cNvPr id="14350" name="Picture 14"/>
            <p:cNvPicPr>
              <a:picLocks noChangeAspect="1" noChangeArrowheads="1"/>
            </p:cNvPicPr>
            <p:nvPr/>
          </p:nvPicPr>
          <p:blipFill>
            <a:blip r:embed="rId12" cstate="print"/>
            <a:srcRect/>
            <a:stretch>
              <a:fillRect/>
            </a:stretch>
          </p:blipFill>
          <p:spPr bwMode="auto">
            <a:xfrm>
              <a:off x="4567" y="3778"/>
              <a:ext cx="623" cy="576"/>
            </a:xfrm>
            <a:prstGeom prst="rect">
              <a:avLst/>
            </a:prstGeom>
            <a:noFill/>
            <a:ln w="25400">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4"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anim calcmode="lin" valueType="num">
                                      <p:cBhvr>
                                        <p:cTn id="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4">
                                            <p:txEl>
                                              <p:pRg st="0" end="0"/>
                                            </p:txEl>
                                          </p:spTgt>
                                        </p:tgtEl>
                                        <p:attrNameLst>
                                          <p:attrName>ppt_y</p:attrName>
                                        </p:attrNameLst>
                                      </p:cBhvr>
                                      <p:tavLst>
                                        <p:tav tm="0">
                                          <p:val>
                                            <p:strVal val="#ppt_y+.05"/>
                                          </p:val>
                                        </p:tav>
                                        <p:tav tm="100000">
                                          <p:val>
                                            <p:strVal val="#ppt_y"/>
                                          </p:val>
                                        </p:tav>
                                      </p:tavLst>
                                    </p:anim>
                                  </p:childTnLst>
                                </p:cTn>
                              </p:par>
                              <p:par>
                                <p:cTn id="10" presetID="44" presetClass="entr" presetSubtype="0" fill="hold" grpId="0"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anim calcmode="lin" valueType="num">
                                      <p:cBhvr>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4">
                                            <p:txEl>
                                              <p:pRg st="1" end="1"/>
                                            </p:txEl>
                                          </p:spTgt>
                                        </p:tgtEl>
                                        <p:attrNameLst>
                                          <p:attrName>ppt_y</p:attrName>
                                        </p:attrNameLst>
                                      </p:cBhvr>
                                      <p:tavLst>
                                        <p:tav tm="0">
                                          <p:val>
                                            <p:strVal val="#ppt_y+.05"/>
                                          </p:val>
                                        </p:tav>
                                        <p:tav tm="100000">
                                          <p:val>
                                            <p:strVal val="#ppt_y"/>
                                          </p:val>
                                        </p:tav>
                                      </p:tavLst>
                                    </p:anim>
                                  </p:childTnLst>
                                </p:cTn>
                              </p:par>
                              <p:par>
                                <p:cTn id="15" presetID="44" presetClass="entr" presetSubtype="0" fill="hold" grpId="0"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anim calcmode="lin" valueType="num">
                                      <p:cBhvr>
                                        <p:cTn id="18"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9" dur="500" fill="hold"/>
                                        <p:tgtEl>
                                          <p:spTgt spid="4">
                                            <p:txEl>
                                              <p:pRg st="2" end="2"/>
                                            </p:txEl>
                                          </p:spTgt>
                                        </p:tgtEl>
                                        <p:attrNameLst>
                                          <p:attrName>ppt_y</p:attrName>
                                        </p:attrNameLst>
                                      </p:cBhvr>
                                      <p:tavLst>
                                        <p:tav tm="0">
                                          <p:val>
                                            <p:strVal val="#ppt_y+.05"/>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4" presetClass="entr" presetSubtype="0" fill="hold" grpId="0" nodeType="click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animEffect transition="in" filter="fade">
                                      <p:cBhvr>
                                        <p:cTn id="24" dur="500"/>
                                        <p:tgtEl>
                                          <p:spTgt spid="4">
                                            <p:txEl>
                                              <p:pRg st="4" end="4"/>
                                            </p:txEl>
                                          </p:spTgt>
                                        </p:tgtEl>
                                      </p:cBhvr>
                                    </p:animEffect>
                                    <p:anim calcmode="lin" valueType="num">
                                      <p:cBhvr>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6" dur="500" fill="hold"/>
                                        <p:tgtEl>
                                          <p:spTgt spid="4">
                                            <p:txEl>
                                              <p:pRg st="4" end="4"/>
                                            </p:txEl>
                                          </p:spTgt>
                                        </p:tgtEl>
                                        <p:attrNameLst>
                                          <p:attrName>ppt_y</p:attrName>
                                        </p:attrNameLst>
                                      </p:cBhvr>
                                      <p:tavLst>
                                        <p:tav tm="0">
                                          <p:val>
                                            <p:strVal val="#ppt_y+.05"/>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4"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Effect transition="in" filter="fade">
                                      <p:cBhvr>
                                        <p:cTn id="31" dur="500"/>
                                        <p:tgtEl>
                                          <p:spTgt spid="4">
                                            <p:txEl>
                                              <p:pRg st="6" end="6"/>
                                            </p:txEl>
                                          </p:spTgt>
                                        </p:tgtEl>
                                      </p:cBhvr>
                                    </p:animEffect>
                                    <p:anim calcmode="lin" valueType="num">
                                      <p:cBhvr>
                                        <p:cTn id="32"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3" dur="500" fill="hold"/>
                                        <p:tgtEl>
                                          <p:spTgt spid="4">
                                            <p:txEl>
                                              <p:pRg st="6" end="6"/>
                                            </p:txEl>
                                          </p:spTgt>
                                        </p:tgtEl>
                                        <p:attrNameLst>
                                          <p:attrName>ppt_y</p:attrName>
                                        </p:attrNameLst>
                                      </p:cBhvr>
                                      <p:tavLst>
                                        <p:tav tm="0">
                                          <p:val>
                                            <p:strVal val="#ppt_y+.05"/>
                                          </p:val>
                                        </p:tav>
                                        <p:tav tm="100000">
                                          <p:val>
                                            <p:strVal val="#ppt_y"/>
                                          </p:val>
                                        </p:tav>
                                      </p:tavLst>
                                    </p:anim>
                                  </p:childTnLst>
                                </p:cTn>
                              </p:par>
                              <p:par>
                                <p:cTn id="34" presetID="44" presetClass="entr" presetSubtype="0" fill="hold" grpId="0" nodeType="withEffect">
                                  <p:stCondLst>
                                    <p:cond delay="0"/>
                                  </p:stCondLst>
                                  <p:childTnLst>
                                    <p:set>
                                      <p:cBhvr>
                                        <p:cTn id="35" dur="1" fill="hold">
                                          <p:stCondLst>
                                            <p:cond delay="0"/>
                                          </p:stCondLst>
                                        </p:cTn>
                                        <p:tgtEl>
                                          <p:spTgt spid="4">
                                            <p:txEl>
                                              <p:pRg st="7" end="7"/>
                                            </p:txEl>
                                          </p:spTgt>
                                        </p:tgtEl>
                                        <p:attrNameLst>
                                          <p:attrName>style.visibility</p:attrName>
                                        </p:attrNameLst>
                                      </p:cBhvr>
                                      <p:to>
                                        <p:strVal val="visible"/>
                                      </p:to>
                                    </p:set>
                                    <p:animEffect transition="in" filter="fade">
                                      <p:cBhvr>
                                        <p:cTn id="36" dur="500"/>
                                        <p:tgtEl>
                                          <p:spTgt spid="4">
                                            <p:txEl>
                                              <p:pRg st="7" end="7"/>
                                            </p:txEl>
                                          </p:spTgt>
                                        </p:tgtEl>
                                      </p:cBhvr>
                                    </p:animEffect>
                                    <p:anim calcmode="lin" valueType="num">
                                      <p:cBhvr>
                                        <p:cTn id="37"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38" dur="500" fill="hold"/>
                                        <p:tgtEl>
                                          <p:spTgt spid="4">
                                            <p:txEl>
                                              <p:pRg st="7" end="7"/>
                                            </p:txEl>
                                          </p:spTgt>
                                        </p:tgtEl>
                                        <p:attrNameLst>
                                          <p:attrName>ppt_y</p:attrName>
                                        </p:attrNameLst>
                                      </p:cBhvr>
                                      <p:tavLst>
                                        <p:tav tm="0">
                                          <p:val>
                                            <p:strVal val="#ppt_y+.05"/>
                                          </p:val>
                                        </p:tav>
                                        <p:tav tm="100000">
                                          <p:val>
                                            <p:strVal val="#ppt_y"/>
                                          </p:val>
                                        </p:tav>
                                      </p:tavLst>
                                    </p:anim>
                                  </p:childTnLst>
                                </p:cTn>
                              </p:par>
                              <p:par>
                                <p:cTn id="39" presetID="44" presetClass="entr" presetSubtype="0" fill="hold" grpId="0" nodeType="withEffect">
                                  <p:stCondLst>
                                    <p:cond delay="0"/>
                                  </p:stCondLst>
                                  <p:childTnLst>
                                    <p:set>
                                      <p:cBhvr>
                                        <p:cTn id="40" dur="1" fill="hold">
                                          <p:stCondLst>
                                            <p:cond delay="0"/>
                                          </p:stCondLst>
                                        </p:cTn>
                                        <p:tgtEl>
                                          <p:spTgt spid="4">
                                            <p:txEl>
                                              <p:pRg st="8" end="8"/>
                                            </p:txEl>
                                          </p:spTgt>
                                        </p:tgtEl>
                                        <p:attrNameLst>
                                          <p:attrName>style.visibility</p:attrName>
                                        </p:attrNameLst>
                                      </p:cBhvr>
                                      <p:to>
                                        <p:strVal val="visible"/>
                                      </p:to>
                                    </p:set>
                                    <p:animEffect transition="in" filter="fade">
                                      <p:cBhvr>
                                        <p:cTn id="41" dur="500"/>
                                        <p:tgtEl>
                                          <p:spTgt spid="4">
                                            <p:txEl>
                                              <p:pRg st="8" end="8"/>
                                            </p:txEl>
                                          </p:spTgt>
                                        </p:tgtEl>
                                      </p:cBhvr>
                                    </p:animEffect>
                                    <p:anim calcmode="lin" valueType="num">
                                      <p:cBhvr>
                                        <p:cTn id="42"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43" dur="500" fill="hold"/>
                                        <p:tgtEl>
                                          <p:spTgt spid="4">
                                            <p:txEl>
                                              <p:pRg st="8" end="8"/>
                                            </p:txEl>
                                          </p:spTgt>
                                        </p:tgtEl>
                                        <p:attrNameLst>
                                          <p:attrName>ppt_y</p:attrName>
                                        </p:attrNameLst>
                                      </p:cBhvr>
                                      <p:tavLst>
                                        <p:tav tm="0">
                                          <p:val>
                                            <p:strVal val="#ppt_y+.05"/>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4" presetClass="entr" presetSubtype="0" fill="hold" grpId="0" nodeType="clickEffect">
                                  <p:stCondLst>
                                    <p:cond delay="0"/>
                                  </p:stCondLst>
                                  <p:childTnLst>
                                    <p:set>
                                      <p:cBhvr>
                                        <p:cTn id="47" dur="1" fill="hold">
                                          <p:stCondLst>
                                            <p:cond delay="0"/>
                                          </p:stCondLst>
                                        </p:cTn>
                                        <p:tgtEl>
                                          <p:spTgt spid="4">
                                            <p:txEl>
                                              <p:pRg st="10" end="10"/>
                                            </p:txEl>
                                          </p:spTgt>
                                        </p:tgtEl>
                                        <p:attrNameLst>
                                          <p:attrName>style.visibility</p:attrName>
                                        </p:attrNameLst>
                                      </p:cBhvr>
                                      <p:to>
                                        <p:strVal val="visible"/>
                                      </p:to>
                                    </p:set>
                                    <p:animEffect transition="in" filter="fade">
                                      <p:cBhvr>
                                        <p:cTn id="48" dur="500"/>
                                        <p:tgtEl>
                                          <p:spTgt spid="4">
                                            <p:txEl>
                                              <p:pRg st="10" end="10"/>
                                            </p:txEl>
                                          </p:spTgt>
                                        </p:tgtEl>
                                      </p:cBhvr>
                                    </p:animEffect>
                                    <p:anim calcmode="lin" valueType="num">
                                      <p:cBhvr>
                                        <p:cTn id="49"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50" dur="500" fill="hold"/>
                                        <p:tgtEl>
                                          <p:spTgt spid="4">
                                            <p:txEl>
                                              <p:pRg st="10" end="10"/>
                                            </p:txEl>
                                          </p:spTgt>
                                        </p:tgtEl>
                                        <p:attrNameLst>
                                          <p:attrName>ppt_y</p:attrName>
                                        </p:attrNameLst>
                                      </p:cBhvr>
                                      <p:tavLst>
                                        <p:tav tm="0">
                                          <p:val>
                                            <p:strVal val="#ppt_y+.05"/>
                                          </p:val>
                                        </p:tav>
                                        <p:tav tm="100000">
                                          <p:val>
                                            <p:strVal val="#ppt_y"/>
                                          </p:val>
                                        </p:tav>
                                      </p:tavLst>
                                    </p:anim>
                                  </p:childTnLst>
                                </p:cTn>
                              </p:par>
                              <p:par>
                                <p:cTn id="51" presetID="44" presetClass="entr" presetSubtype="0" fill="hold" grpId="0" nodeType="withEffect">
                                  <p:stCondLst>
                                    <p:cond delay="0"/>
                                  </p:stCondLst>
                                  <p:childTnLst>
                                    <p:set>
                                      <p:cBhvr>
                                        <p:cTn id="52" dur="1" fill="hold">
                                          <p:stCondLst>
                                            <p:cond delay="0"/>
                                          </p:stCondLst>
                                        </p:cTn>
                                        <p:tgtEl>
                                          <p:spTgt spid="4">
                                            <p:txEl>
                                              <p:pRg st="11" end="11"/>
                                            </p:txEl>
                                          </p:spTgt>
                                        </p:tgtEl>
                                        <p:attrNameLst>
                                          <p:attrName>style.visibility</p:attrName>
                                        </p:attrNameLst>
                                      </p:cBhvr>
                                      <p:to>
                                        <p:strVal val="visible"/>
                                      </p:to>
                                    </p:set>
                                    <p:animEffect transition="in" filter="fade">
                                      <p:cBhvr>
                                        <p:cTn id="53" dur="500"/>
                                        <p:tgtEl>
                                          <p:spTgt spid="4">
                                            <p:txEl>
                                              <p:pRg st="11" end="11"/>
                                            </p:txEl>
                                          </p:spTgt>
                                        </p:tgtEl>
                                      </p:cBhvr>
                                    </p:animEffect>
                                    <p:anim calcmode="lin" valueType="num">
                                      <p:cBhvr>
                                        <p:cTn id="54" dur="500" fill="hold"/>
                                        <p:tgtEl>
                                          <p:spTgt spid="4">
                                            <p:txEl>
                                              <p:pRg st="11" end="11"/>
                                            </p:txEl>
                                          </p:spTgt>
                                        </p:tgtEl>
                                        <p:attrNameLst>
                                          <p:attrName>ppt_x</p:attrName>
                                        </p:attrNameLst>
                                      </p:cBhvr>
                                      <p:tavLst>
                                        <p:tav tm="0">
                                          <p:val>
                                            <p:strVal val="#ppt_x"/>
                                          </p:val>
                                        </p:tav>
                                        <p:tav tm="100000">
                                          <p:val>
                                            <p:strVal val="#ppt_x"/>
                                          </p:val>
                                        </p:tav>
                                      </p:tavLst>
                                    </p:anim>
                                    <p:anim calcmode="lin" valueType="num">
                                      <p:cBhvr>
                                        <p:cTn id="55" dur="500" fill="hold"/>
                                        <p:tgtEl>
                                          <p:spTgt spid="4">
                                            <p:txEl>
                                              <p:pRg st="11" end="11"/>
                                            </p:txEl>
                                          </p:spTgt>
                                        </p:tgtEl>
                                        <p:attrNameLst>
                                          <p:attrName>ppt_y</p:attrName>
                                        </p:attrNameLst>
                                      </p:cBhvr>
                                      <p:tavLst>
                                        <p:tav tm="0">
                                          <p:val>
                                            <p:strVal val="#ppt_y+.05"/>
                                          </p:val>
                                        </p:tav>
                                        <p:tav tm="100000">
                                          <p:val>
                                            <p:strVal val="#ppt_y"/>
                                          </p:val>
                                        </p:tav>
                                      </p:tavLst>
                                    </p:anim>
                                  </p:childTnLst>
                                </p:cTn>
                              </p:par>
                              <p:par>
                                <p:cTn id="56" presetID="44" presetClass="entr" presetSubtype="0" fill="hold" grpId="0" nodeType="withEffect">
                                  <p:stCondLst>
                                    <p:cond delay="0"/>
                                  </p:stCondLst>
                                  <p:childTnLst>
                                    <p:set>
                                      <p:cBhvr>
                                        <p:cTn id="57" dur="1" fill="hold">
                                          <p:stCondLst>
                                            <p:cond delay="0"/>
                                          </p:stCondLst>
                                        </p:cTn>
                                        <p:tgtEl>
                                          <p:spTgt spid="4">
                                            <p:txEl>
                                              <p:pRg st="12" end="12"/>
                                            </p:txEl>
                                          </p:spTgt>
                                        </p:tgtEl>
                                        <p:attrNameLst>
                                          <p:attrName>style.visibility</p:attrName>
                                        </p:attrNameLst>
                                      </p:cBhvr>
                                      <p:to>
                                        <p:strVal val="visible"/>
                                      </p:to>
                                    </p:set>
                                    <p:animEffect transition="in" filter="fade">
                                      <p:cBhvr>
                                        <p:cTn id="58" dur="500"/>
                                        <p:tgtEl>
                                          <p:spTgt spid="4">
                                            <p:txEl>
                                              <p:pRg st="12" end="12"/>
                                            </p:txEl>
                                          </p:spTgt>
                                        </p:tgtEl>
                                      </p:cBhvr>
                                    </p:animEffect>
                                    <p:anim calcmode="lin" valueType="num">
                                      <p:cBhvr>
                                        <p:cTn id="59" dur="500" fill="hold"/>
                                        <p:tgtEl>
                                          <p:spTgt spid="4">
                                            <p:txEl>
                                              <p:pRg st="12" end="12"/>
                                            </p:txEl>
                                          </p:spTgt>
                                        </p:tgtEl>
                                        <p:attrNameLst>
                                          <p:attrName>ppt_x</p:attrName>
                                        </p:attrNameLst>
                                      </p:cBhvr>
                                      <p:tavLst>
                                        <p:tav tm="0">
                                          <p:val>
                                            <p:strVal val="#ppt_x"/>
                                          </p:val>
                                        </p:tav>
                                        <p:tav tm="100000">
                                          <p:val>
                                            <p:strVal val="#ppt_x"/>
                                          </p:val>
                                        </p:tav>
                                      </p:tavLst>
                                    </p:anim>
                                    <p:anim calcmode="lin" valueType="num">
                                      <p:cBhvr>
                                        <p:cTn id="60" dur="500" fill="hold"/>
                                        <p:tgtEl>
                                          <p:spTgt spid="4">
                                            <p:txEl>
                                              <p:pRg st="12" end="12"/>
                                            </p:txEl>
                                          </p:spTgt>
                                        </p:tgtEl>
                                        <p:attrNameLst>
                                          <p:attrName>ppt_y</p:attrName>
                                        </p:attrNameLst>
                                      </p:cBhvr>
                                      <p:tavLst>
                                        <p:tav tm="0">
                                          <p:val>
                                            <p:strVal val="#ppt_y+.05"/>
                                          </p:val>
                                        </p:tav>
                                        <p:tav tm="100000">
                                          <p:val>
                                            <p:strVal val="#ppt_y"/>
                                          </p:val>
                                        </p:tav>
                                      </p:tavLst>
                                    </p:anim>
                                  </p:childTnLst>
                                </p:cTn>
                              </p:par>
                              <p:par>
                                <p:cTn id="61" presetID="44" presetClass="entr" presetSubtype="0" fill="hold" grpId="0" nodeType="withEffect">
                                  <p:stCondLst>
                                    <p:cond delay="0"/>
                                  </p:stCondLst>
                                  <p:childTnLst>
                                    <p:set>
                                      <p:cBhvr>
                                        <p:cTn id="62" dur="1" fill="hold">
                                          <p:stCondLst>
                                            <p:cond delay="0"/>
                                          </p:stCondLst>
                                        </p:cTn>
                                        <p:tgtEl>
                                          <p:spTgt spid="4">
                                            <p:txEl>
                                              <p:pRg st="13" end="13"/>
                                            </p:txEl>
                                          </p:spTgt>
                                        </p:tgtEl>
                                        <p:attrNameLst>
                                          <p:attrName>style.visibility</p:attrName>
                                        </p:attrNameLst>
                                      </p:cBhvr>
                                      <p:to>
                                        <p:strVal val="visible"/>
                                      </p:to>
                                    </p:set>
                                    <p:animEffect transition="in" filter="fade">
                                      <p:cBhvr>
                                        <p:cTn id="63" dur="500"/>
                                        <p:tgtEl>
                                          <p:spTgt spid="4">
                                            <p:txEl>
                                              <p:pRg st="13" end="13"/>
                                            </p:txEl>
                                          </p:spTgt>
                                        </p:tgtEl>
                                      </p:cBhvr>
                                    </p:animEffect>
                                    <p:anim calcmode="lin" valueType="num">
                                      <p:cBhvr>
                                        <p:cTn id="64" dur="500" fill="hold"/>
                                        <p:tgtEl>
                                          <p:spTgt spid="4">
                                            <p:txEl>
                                              <p:pRg st="13" end="13"/>
                                            </p:txEl>
                                          </p:spTgt>
                                        </p:tgtEl>
                                        <p:attrNameLst>
                                          <p:attrName>ppt_x</p:attrName>
                                        </p:attrNameLst>
                                      </p:cBhvr>
                                      <p:tavLst>
                                        <p:tav tm="0">
                                          <p:val>
                                            <p:strVal val="#ppt_x"/>
                                          </p:val>
                                        </p:tav>
                                        <p:tav tm="100000">
                                          <p:val>
                                            <p:strVal val="#ppt_x"/>
                                          </p:val>
                                        </p:tav>
                                      </p:tavLst>
                                    </p:anim>
                                    <p:anim calcmode="lin" valueType="num">
                                      <p:cBhvr>
                                        <p:cTn id="65" dur="500" fill="hold"/>
                                        <p:tgtEl>
                                          <p:spTgt spid="4">
                                            <p:txEl>
                                              <p:pRg st="13" end="13"/>
                                            </p:txEl>
                                          </p:spTgt>
                                        </p:tgtEl>
                                        <p:attrNameLst>
                                          <p:attrName>ppt_y</p:attrName>
                                        </p:attrNameLst>
                                      </p:cBhvr>
                                      <p:tavLst>
                                        <p:tav tm="0">
                                          <p:val>
                                            <p:strVal val="#ppt_y+.05"/>
                                          </p:val>
                                        </p:tav>
                                        <p:tav tm="100000">
                                          <p:val>
                                            <p:strVal val="#ppt_y"/>
                                          </p:val>
                                        </p:tav>
                                      </p:tavLst>
                                    </p:anim>
                                  </p:childTnLst>
                                </p:cTn>
                              </p:par>
                              <p:par>
                                <p:cTn id="66" presetID="44" presetClass="entr" presetSubtype="0" fill="hold" grpId="0" nodeType="withEffect">
                                  <p:stCondLst>
                                    <p:cond delay="0"/>
                                  </p:stCondLst>
                                  <p:childTnLst>
                                    <p:set>
                                      <p:cBhvr>
                                        <p:cTn id="67" dur="1" fill="hold">
                                          <p:stCondLst>
                                            <p:cond delay="0"/>
                                          </p:stCondLst>
                                        </p:cTn>
                                        <p:tgtEl>
                                          <p:spTgt spid="4">
                                            <p:txEl>
                                              <p:pRg st="14" end="14"/>
                                            </p:txEl>
                                          </p:spTgt>
                                        </p:tgtEl>
                                        <p:attrNameLst>
                                          <p:attrName>style.visibility</p:attrName>
                                        </p:attrNameLst>
                                      </p:cBhvr>
                                      <p:to>
                                        <p:strVal val="visible"/>
                                      </p:to>
                                    </p:set>
                                    <p:animEffect transition="in" filter="fade">
                                      <p:cBhvr>
                                        <p:cTn id="68" dur="500"/>
                                        <p:tgtEl>
                                          <p:spTgt spid="4">
                                            <p:txEl>
                                              <p:pRg st="14" end="14"/>
                                            </p:txEl>
                                          </p:spTgt>
                                        </p:tgtEl>
                                      </p:cBhvr>
                                    </p:animEffect>
                                    <p:anim calcmode="lin" valueType="num">
                                      <p:cBhvr>
                                        <p:cTn id="69" dur="500" fill="hold"/>
                                        <p:tgtEl>
                                          <p:spTgt spid="4">
                                            <p:txEl>
                                              <p:pRg st="14" end="14"/>
                                            </p:txEl>
                                          </p:spTgt>
                                        </p:tgtEl>
                                        <p:attrNameLst>
                                          <p:attrName>ppt_x</p:attrName>
                                        </p:attrNameLst>
                                      </p:cBhvr>
                                      <p:tavLst>
                                        <p:tav tm="0">
                                          <p:val>
                                            <p:strVal val="#ppt_x"/>
                                          </p:val>
                                        </p:tav>
                                        <p:tav tm="100000">
                                          <p:val>
                                            <p:strVal val="#ppt_x"/>
                                          </p:val>
                                        </p:tav>
                                      </p:tavLst>
                                    </p:anim>
                                    <p:anim calcmode="lin" valueType="num">
                                      <p:cBhvr>
                                        <p:cTn id="70" dur="500" fill="hold"/>
                                        <p:tgtEl>
                                          <p:spTgt spid="4">
                                            <p:txEl>
                                              <p:pRg st="14" end="14"/>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4" descr="DosDontsCover.jpg"/>
          <p:cNvPicPr>
            <a:picLocks noChangeAspect="1"/>
          </p:cNvPicPr>
          <p:nvPr/>
        </p:nvPicPr>
        <p:blipFill>
          <a:blip r:embed="rId3" cstate="print"/>
          <a:srcRect/>
          <a:stretch>
            <a:fillRect/>
          </a:stretch>
        </p:blipFill>
        <p:spPr bwMode="auto">
          <a:xfrm>
            <a:off x="914400" y="0"/>
            <a:ext cx="5299075" cy="6858000"/>
          </a:xfrm>
          <a:prstGeom prst="rect">
            <a:avLst/>
          </a:prstGeom>
          <a:noFill/>
          <a:ln w="9525">
            <a:noFill/>
            <a:miter lim="800000"/>
            <a:headEnd/>
            <a:tailEnd/>
          </a:ln>
        </p:spPr>
      </p:pic>
      <p:pic>
        <p:nvPicPr>
          <p:cNvPr id="16" name="Picture 15" descr="DosDontsBookmark Front.jpg"/>
          <p:cNvPicPr>
            <a:picLocks noChangeAspect="1"/>
          </p:cNvPicPr>
          <p:nvPr/>
        </p:nvPicPr>
        <p:blipFill>
          <a:blip r:embed="rId4" cstate="print"/>
          <a:srcRect/>
          <a:stretch>
            <a:fillRect/>
          </a:stretch>
        </p:blipFill>
        <p:spPr bwMode="auto">
          <a:xfrm>
            <a:off x="6781800" y="762000"/>
            <a:ext cx="1963738" cy="5562600"/>
          </a:xfrm>
          <a:prstGeom prst="rect">
            <a:avLst/>
          </a:prstGeom>
          <a:noFill/>
          <a:ln w="9525">
            <a:noFill/>
            <a:miter lim="800000"/>
            <a:headEnd/>
            <a:tailEnd/>
          </a:ln>
        </p:spPr>
      </p:pic>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cstate="print"/>
          <a:srcRect l="12500" t="14844" r="12500" b="14844"/>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med">
    <p:zoom/>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Line 37"/>
          <p:cNvSpPr>
            <a:spLocks noChangeShapeType="1"/>
          </p:cNvSpPr>
          <p:nvPr/>
        </p:nvSpPr>
        <p:spPr bwMode="auto">
          <a:xfrm>
            <a:off x="8001000" y="5638800"/>
            <a:ext cx="0" cy="228600"/>
          </a:xfrm>
          <a:prstGeom prst="line">
            <a:avLst/>
          </a:prstGeom>
          <a:noFill/>
          <a:ln w="9525">
            <a:solidFill>
              <a:schemeClr val="tx1"/>
            </a:solidFill>
            <a:round/>
            <a:headEnd/>
            <a:tailEnd/>
          </a:ln>
        </p:spPr>
        <p:txBody>
          <a:bodyPr/>
          <a:lstStyle/>
          <a:p>
            <a:endParaRPr lang="en-US"/>
          </a:p>
        </p:txBody>
      </p:sp>
      <p:sp>
        <p:nvSpPr>
          <p:cNvPr id="17411" name="Line 37"/>
          <p:cNvSpPr>
            <a:spLocks noChangeShapeType="1"/>
          </p:cNvSpPr>
          <p:nvPr/>
        </p:nvSpPr>
        <p:spPr bwMode="auto">
          <a:xfrm>
            <a:off x="8001000" y="4733925"/>
            <a:ext cx="0" cy="228600"/>
          </a:xfrm>
          <a:prstGeom prst="line">
            <a:avLst/>
          </a:prstGeom>
          <a:noFill/>
          <a:ln w="9525">
            <a:solidFill>
              <a:schemeClr val="tx1"/>
            </a:solidFill>
            <a:round/>
            <a:headEnd/>
            <a:tailEnd/>
          </a:ln>
        </p:spPr>
        <p:txBody>
          <a:bodyPr/>
          <a:lstStyle/>
          <a:p>
            <a:endParaRPr lang="en-US"/>
          </a:p>
        </p:txBody>
      </p:sp>
      <p:sp>
        <p:nvSpPr>
          <p:cNvPr id="17412" name="Line 37"/>
          <p:cNvSpPr>
            <a:spLocks noChangeShapeType="1"/>
          </p:cNvSpPr>
          <p:nvPr/>
        </p:nvSpPr>
        <p:spPr bwMode="auto">
          <a:xfrm>
            <a:off x="6324600" y="3962400"/>
            <a:ext cx="0" cy="228600"/>
          </a:xfrm>
          <a:prstGeom prst="line">
            <a:avLst/>
          </a:prstGeom>
          <a:noFill/>
          <a:ln w="9525">
            <a:solidFill>
              <a:schemeClr val="tx1"/>
            </a:solidFill>
            <a:round/>
            <a:headEnd/>
            <a:tailEnd/>
          </a:ln>
        </p:spPr>
        <p:txBody>
          <a:bodyPr/>
          <a:lstStyle/>
          <a:p>
            <a:endParaRPr lang="en-US"/>
          </a:p>
        </p:txBody>
      </p:sp>
      <p:sp>
        <p:nvSpPr>
          <p:cNvPr id="17413" name="Rectangle 2"/>
          <p:cNvSpPr>
            <a:spLocks noGrp="1" noChangeArrowheads="1"/>
          </p:cNvSpPr>
          <p:nvPr>
            <p:ph type="title"/>
          </p:nvPr>
        </p:nvSpPr>
        <p:spPr>
          <a:xfrm>
            <a:off x="457200" y="0"/>
            <a:ext cx="8229600" cy="685800"/>
          </a:xfrm>
        </p:spPr>
        <p:txBody>
          <a:bodyPr>
            <a:normAutofit fontScale="90000"/>
          </a:bodyPr>
          <a:lstStyle/>
          <a:p>
            <a:pPr eaLnBrk="1" hangingPunct="1"/>
            <a:r>
              <a:rPr lang="en-US" sz="4000" b="1" dirty="0" smtClean="0">
                <a:solidFill>
                  <a:srgbClr val="009900"/>
                </a:solidFill>
              </a:rPr>
              <a:t>CREST’s Model of Engagement</a:t>
            </a:r>
          </a:p>
        </p:txBody>
      </p:sp>
      <p:sp>
        <p:nvSpPr>
          <p:cNvPr id="17414" name="Rectangle 3"/>
          <p:cNvSpPr>
            <a:spLocks noGrp="1" noChangeArrowheads="1"/>
          </p:cNvSpPr>
          <p:nvPr>
            <p:ph type="body" sz="half" idx="1"/>
          </p:nvPr>
        </p:nvSpPr>
        <p:spPr>
          <a:xfrm>
            <a:off x="533400" y="1600200"/>
            <a:ext cx="4038600" cy="4525963"/>
          </a:xfrm>
        </p:spPr>
        <p:txBody>
          <a:bodyPr/>
          <a:lstStyle/>
          <a:p>
            <a:pPr eaLnBrk="1" hangingPunct="1">
              <a:buFontTx/>
              <a:buNone/>
            </a:pPr>
            <a:r>
              <a:rPr lang="en-US" sz="2800" dirty="0" smtClean="0"/>
              <a:t>   </a:t>
            </a:r>
          </a:p>
        </p:txBody>
      </p:sp>
      <p:sp>
        <p:nvSpPr>
          <p:cNvPr id="1084420" name="AutoShape 4"/>
          <p:cNvSpPr>
            <a:spLocks noChangeArrowheads="1"/>
          </p:cNvSpPr>
          <p:nvPr/>
        </p:nvSpPr>
        <p:spPr bwMode="auto">
          <a:xfrm>
            <a:off x="4114800" y="762000"/>
            <a:ext cx="1295400" cy="685800"/>
          </a:xfrm>
          <a:prstGeom prst="roundRect">
            <a:avLst>
              <a:gd name="adj" fmla="val 16667"/>
            </a:avLst>
          </a:prstGeom>
          <a:solidFill>
            <a:schemeClr val="accent1"/>
          </a:solidFill>
          <a:ln w="9525">
            <a:solidFill>
              <a:schemeClr val="tx1"/>
            </a:solidFill>
            <a:round/>
            <a:headEnd/>
            <a:tailEnd/>
          </a:ln>
        </p:spPr>
        <p:txBody>
          <a:bodyPr wrap="none" anchor="ctr"/>
          <a:lstStyle/>
          <a:p>
            <a:pPr algn="ctr"/>
            <a:r>
              <a:rPr lang="en-US" sz="1800" b="1">
                <a:latin typeface="Garamond" pitchFamily="18" charset="0"/>
              </a:rPr>
              <a:t>Tourism</a:t>
            </a:r>
          </a:p>
          <a:p>
            <a:pPr algn="ctr"/>
            <a:r>
              <a:rPr lang="en-US" sz="1800" b="1">
                <a:latin typeface="Garamond" pitchFamily="18" charset="0"/>
              </a:rPr>
              <a:t>Companies</a:t>
            </a:r>
          </a:p>
        </p:txBody>
      </p:sp>
      <p:sp>
        <p:nvSpPr>
          <p:cNvPr id="1084421" name="AutoShape 5"/>
          <p:cNvSpPr>
            <a:spLocks noChangeArrowheads="1"/>
          </p:cNvSpPr>
          <p:nvPr/>
        </p:nvSpPr>
        <p:spPr bwMode="auto">
          <a:xfrm>
            <a:off x="5334000" y="2362200"/>
            <a:ext cx="1295400" cy="685800"/>
          </a:xfrm>
          <a:prstGeom prst="roundRect">
            <a:avLst>
              <a:gd name="adj" fmla="val 16667"/>
            </a:avLst>
          </a:prstGeom>
          <a:solidFill>
            <a:schemeClr val="accent1"/>
          </a:solidFill>
          <a:ln w="9525">
            <a:solidFill>
              <a:schemeClr val="tx1"/>
            </a:solidFill>
            <a:round/>
            <a:headEnd/>
            <a:tailEnd/>
          </a:ln>
        </p:spPr>
        <p:txBody>
          <a:bodyPr wrap="none" anchor="ctr"/>
          <a:lstStyle/>
          <a:p>
            <a:pPr algn="ctr"/>
            <a:r>
              <a:rPr lang="en-US" sz="1800" b="1">
                <a:latin typeface="Garamond" pitchFamily="18" charset="0"/>
              </a:rPr>
              <a:t>Guest</a:t>
            </a:r>
          </a:p>
          <a:p>
            <a:pPr algn="ctr"/>
            <a:r>
              <a:rPr lang="en-US" sz="1800" b="1">
                <a:latin typeface="Garamond" pitchFamily="18" charset="0"/>
              </a:rPr>
              <a:t>Donations</a:t>
            </a:r>
          </a:p>
        </p:txBody>
      </p:sp>
      <p:sp>
        <p:nvSpPr>
          <p:cNvPr id="1084422" name="AutoShape 6"/>
          <p:cNvSpPr>
            <a:spLocks noChangeArrowheads="1"/>
          </p:cNvSpPr>
          <p:nvPr/>
        </p:nvSpPr>
        <p:spPr bwMode="auto">
          <a:xfrm>
            <a:off x="2895600" y="1524000"/>
            <a:ext cx="1295400" cy="685800"/>
          </a:xfrm>
          <a:prstGeom prst="roundRect">
            <a:avLst>
              <a:gd name="adj" fmla="val 16667"/>
            </a:avLst>
          </a:prstGeom>
          <a:solidFill>
            <a:schemeClr val="accent1"/>
          </a:solidFill>
          <a:ln w="9525">
            <a:solidFill>
              <a:schemeClr val="tx1"/>
            </a:solidFill>
            <a:round/>
            <a:headEnd/>
            <a:tailEnd/>
          </a:ln>
        </p:spPr>
        <p:txBody>
          <a:bodyPr wrap="none" anchor="ctr"/>
          <a:lstStyle/>
          <a:p>
            <a:pPr algn="ctr"/>
            <a:r>
              <a:rPr lang="en-US" sz="1800" b="1">
                <a:latin typeface="Garamond" pitchFamily="18" charset="0"/>
              </a:rPr>
              <a:t>CSR</a:t>
            </a:r>
          </a:p>
          <a:p>
            <a:pPr algn="ctr"/>
            <a:r>
              <a:rPr lang="en-US" sz="1800" b="1">
                <a:latin typeface="Garamond" pitchFamily="18" charset="0"/>
              </a:rPr>
              <a:t>Statement</a:t>
            </a:r>
          </a:p>
        </p:txBody>
      </p:sp>
      <p:sp>
        <p:nvSpPr>
          <p:cNvPr id="1084423" name="AutoShape 7"/>
          <p:cNvSpPr>
            <a:spLocks noChangeArrowheads="1"/>
          </p:cNvSpPr>
          <p:nvPr/>
        </p:nvSpPr>
        <p:spPr bwMode="auto">
          <a:xfrm>
            <a:off x="2743200" y="2362200"/>
            <a:ext cx="1371600" cy="685800"/>
          </a:xfrm>
          <a:prstGeom prst="roundRect">
            <a:avLst>
              <a:gd name="adj" fmla="val 16667"/>
            </a:avLst>
          </a:prstGeom>
          <a:solidFill>
            <a:schemeClr val="accent1"/>
          </a:solidFill>
          <a:ln w="9525">
            <a:solidFill>
              <a:schemeClr val="tx1"/>
            </a:solidFill>
            <a:round/>
            <a:headEnd/>
            <a:tailEnd/>
          </a:ln>
        </p:spPr>
        <p:txBody>
          <a:bodyPr wrap="none" anchor="ctr"/>
          <a:lstStyle/>
          <a:p>
            <a:pPr algn="ctr"/>
            <a:r>
              <a:rPr lang="en-US" sz="1800" b="1">
                <a:latin typeface="Garamond" pitchFamily="18" charset="0"/>
              </a:rPr>
              <a:t>Corporate</a:t>
            </a:r>
          </a:p>
          <a:p>
            <a:pPr algn="ctr"/>
            <a:r>
              <a:rPr lang="en-US" sz="1800" b="1">
                <a:latin typeface="Garamond" pitchFamily="18" charset="0"/>
              </a:rPr>
              <a:t>Contributions</a:t>
            </a:r>
          </a:p>
        </p:txBody>
      </p:sp>
      <p:sp>
        <p:nvSpPr>
          <p:cNvPr id="1084425" name="AutoShape 9"/>
          <p:cNvSpPr>
            <a:spLocks noChangeArrowheads="1"/>
          </p:cNvSpPr>
          <p:nvPr/>
        </p:nvSpPr>
        <p:spPr bwMode="auto">
          <a:xfrm>
            <a:off x="7315200" y="3276600"/>
            <a:ext cx="1295400" cy="685800"/>
          </a:xfrm>
          <a:prstGeom prst="roundRect">
            <a:avLst>
              <a:gd name="adj" fmla="val 16667"/>
            </a:avLst>
          </a:prstGeom>
          <a:solidFill>
            <a:schemeClr val="accent1"/>
          </a:solidFill>
          <a:ln w="9525">
            <a:solidFill>
              <a:schemeClr val="tx1"/>
            </a:solidFill>
            <a:round/>
            <a:headEnd/>
            <a:tailEnd/>
          </a:ln>
        </p:spPr>
        <p:txBody>
          <a:bodyPr wrap="none" anchor="ctr"/>
          <a:lstStyle/>
          <a:p>
            <a:pPr algn="ctr"/>
            <a:r>
              <a:rPr lang="en-US" sz="1800" b="1">
                <a:latin typeface="Garamond" pitchFamily="18" charset="0"/>
              </a:rPr>
              <a:t>Transport</a:t>
            </a:r>
          </a:p>
        </p:txBody>
      </p:sp>
      <p:sp>
        <p:nvSpPr>
          <p:cNvPr id="1084426" name="AutoShape 10"/>
          <p:cNvSpPr>
            <a:spLocks noChangeArrowheads="1"/>
          </p:cNvSpPr>
          <p:nvPr/>
        </p:nvSpPr>
        <p:spPr bwMode="auto">
          <a:xfrm>
            <a:off x="5715000" y="3276600"/>
            <a:ext cx="1295400" cy="685800"/>
          </a:xfrm>
          <a:prstGeom prst="roundRect">
            <a:avLst>
              <a:gd name="adj" fmla="val 16667"/>
            </a:avLst>
          </a:prstGeom>
          <a:solidFill>
            <a:schemeClr val="accent1"/>
          </a:solidFill>
          <a:ln w="9525">
            <a:solidFill>
              <a:schemeClr val="tx1"/>
            </a:solidFill>
            <a:round/>
            <a:headEnd/>
            <a:tailEnd/>
          </a:ln>
        </p:spPr>
        <p:txBody>
          <a:bodyPr wrap="none" anchor="ctr"/>
          <a:lstStyle/>
          <a:p>
            <a:pPr algn="ctr"/>
            <a:r>
              <a:rPr lang="en-US" sz="1800" b="1">
                <a:latin typeface="Garamond" pitchFamily="18" charset="0"/>
              </a:rPr>
              <a:t>Hotel or</a:t>
            </a:r>
          </a:p>
          <a:p>
            <a:pPr algn="ctr"/>
            <a:r>
              <a:rPr lang="en-US" sz="1800" b="1">
                <a:latin typeface="Garamond" pitchFamily="18" charset="0"/>
              </a:rPr>
              <a:t>Lodge</a:t>
            </a:r>
          </a:p>
        </p:txBody>
      </p:sp>
      <p:sp>
        <p:nvSpPr>
          <p:cNvPr id="1084427" name="AutoShape 11"/>
          <p:cNvSpPr>
            <a:spLocks noChangeArrowheads="1"/>
          </p:cNvSpPr>
          <p:nvPr/>
        </p:nvSpPr>
        <p:spPr bwMode="auto">
          <a:xfrm>
            <a:off x="1905000" y="3276600"/>
            <a:ext cx="1600200" cy="685800"/>
          </a:xfrm>
          <a:prstGeom prst="roundRect">
            <a:avLst>
              <a:gd name="adj" fmla="val 16667"/>
            </a:avLst>
          </a:prstGeom>
          <a:solidFill>
            <a:schemeClr val="accent1"/>
          </a:solidFill>
          <a:ln w="9525">
            <a:solidFill>
              <a:schemeClr val="tx1"/>
            </a:solidFill>
            <a:round/>
            <a:headEnd/>
            <a:tailEnd/>
          </a:ln>
        </p:spPr>
        <p:txBody>
          <a:bodyPr wrap="none" anchor="ctr"/>
          <a:lstStyle/>
          <a:p>
            <a:pPr algn="ctr"/>
            <a:r>
              <a:rPr lang="en-US" sz="1800" b="1">
                <a:latin typeface="Garamond" pitchFamily="18" charset="0"/>
              </a:rPr>
              <a:t>Lodging</a:t>
            </a:r>
          </a:p>
          <a:p>
            <a:pPr algn="ctr"/>
            <a:r>
              <a:rPr lang="en-US" sz="1800" b="1">
                <a:latin typeface="Garamond" pitchFamily="18" charset="0"/>
              </a:rPr>
              <a:t>Chain</a:t>
            </a:r>
          </a:p>
        </p:txBody>
      </p:sp>
      <p:sp>
        <p:nvSpPr>
          <p:cNvPr id="1084428" name="AutoShape 12"/>
          <p:cNvSpPr>
            <a:spLocks noChangeArrowheads="1"/>
          </p:cNvSpPr>
          <p:nvPr/>
        </p:nvSpPr>
        <p:spPr bwMode="auto">
          <a:xfrm>
            <a:off x="276225" y="3276600"/>
            <a:ext cx="1295400" cy="685800"/>
          </a:xfrm>
          <a:prstGeom prst="roundRect">
            <a:avLst>
              <a:gd name="adj" fmla="val 16667"/>
            </a:avLst>
          </a:prstGeom>
          <a:solidFill>
            <a:schemeClr val="accent1"/>
          </a:solidFill>
          <a:ln w="9525">
            <a:solidFill>
              <a:schemeClr val="tx1"/>
            </a:solidFill>
            <a:round/>
            <a:headEnd/>
            <a:tailEnd/>
          </a:ln>
        </p:spPr>
        <p:txBody>
          <a:bodyPr wrap="none" anchor="ctr"/>
          <a:lstStyle/>
          <a:p>
            <a:pPr algn="ctr"/>
            <a:r>
              <a:rPr lang="en-US" sz="1800" b="1">
                <a:latin typeface="Garamond" pitchFamily="18" charset="0"/>
              </a:rPr>
              <a:t>Tour </a:t>
            </a:r>
          </a:p>
          <a:p>
            <a:pPr algn="ctr"/>
            <a:r>
              <a:rPr lang="en-US" sz="1800" b="1">
                <a:latin typeface="Garamond" pitchFamily="18" charset="0"/>
              </a:rPr>
              <a:t>Operator	</a:t>
            </a:r>
          </a:p>
        </p:txBody>
      </p:sp>
      <p:pic>
        <p:nvPicPr>
          <p:cNvPr id="1084433" name="Picture 17" descr="cc africa"/>
          <p:cNvPicPr>
            <a:picLocks noChangeAspect="1" noChangeArrowheads="1"/>
          </p:cNvPicPr>
          <p:nvPr/>
        </p:nvPicPr>
        <p:blipFill>
          <a:blip r:embed="rId3" cstate="print"/>
          <a:srcRect/>
          <a:stretch>
            <a:fillRect/>
          </a:stretch>
        </p:blipFill>
        <p:spPr bwMode="auto">
          <a:xfrm>
            <a:off x="2085975" y="5829300"/>
            <a:ext cx="1219200" cy="979488"/>
          </a:xfrm>
          <a:prstGeom prst="rect">
            <a:avLst/>
          </a:prstGeom>
          <a:noFill/>
          <a:ln w="9525">
            <a:noFill/>
            <a:miter lim="800000"/>
            <a:headEnd/>
            <a:tailEnd/>
          </a:ln>
        </p:spPr>
      </p:pic>
      <p:sp>
        <p:nvSpPr>
          <p:cNvPr id="1084437" name="AutoShape 21"/>
          <p:cNvSpPr>
            <a:spLocks noChangeArrowheads="1"/>
          </p:cNvSpPr>
          <p:nvPr/>
        </p:nvSpPr>
        <p:spPr bwMode="auto">
          <a:xfrm>
            <a:off x="2038350" y="5029200"/>
            <a:ext cx="1295400" cy="685800"/>
          </a:xfrm>
          <a:prstGeom prst="roundRect">
            <a:avLst>
              <a:gd name="adj" fmla="val 16667"/>
            </a:avLst>
          </a:prstGeom>
          <a:solidFill>
            <a:schemeClr val="accent1"/>
          </a:solidFill>
          <a:ln w="9525">
            <a:solidFill>
              <a:schemeClr val="tx1"/>
            </a:solidFill>
            <a:round/>
            <a:headEnd/>
            <a:tailEnd/>
          </a:ln>
        </p:spPr>
        <p:txBody>
          <a:bodyPr wrap="none" anchor="ctr"/>
          <a:lstStyle/>
          <a:p>
            <a:pPr algn="ctr"/>
            <a:r>
              <a:rPr lang="en-US" sz="1800" b="1">
                <a:latin typeface="Garamond" pitchFamily="18" charset="0"/>
              </a:rPr>
              <a:t>Africa</a:t>
            </a:r>
          </a:p>
          <a:p>
            <a:pPr algn="ctr"/>
            <a:r>
              <a:rPr lang="en-US" sz="1800" b="1">
                <a:latin typeface="Garamond" pitchFamily="18" charset="0"/>
              </a:rPr>
              <a:t>Foundation</a:t>
            </a:r>
          </a:p>
        </p:txBody>
      </p:sp>
      <p:sp>
        <p:nvSpPr>
          <p:cNvPr id="1084438" name="AutoShape 22"/>
          <p:cNvSpPr>
            <a:spLocks noChangeArrowheads="1"/>
          </p:cNvSpPr>
          <p:nvPr/>
        </p:nvSpPr>
        <p:spPr bwMode="auto">
          <a:xfrm>
            <a:off x="5334000" y="4953000"/>
            <a:ext cx="1905000" cy="685800"/>
          </a:xfrm>
          <a:prstGeom prst="roundRect">
            <a:avLst>
              <a:gd name="adj" fmla="val 16667"/>
            </a:avLst>
          </a:prstGeom>
          <a:solidFill>
            <a:schemeClr val="accent1"/>
          </a:solidFill>
          <a:ln w="9525">
            <a:solidFill>
              <a:schemeClr val="tx1"/>
            </a:solidFill>
            <a:round/>
            <a:headEnd/>
            <a:tailEnd/>
          </a:ln>
          <a:effectLst/>
        </p:spPr>
        <p:txBody>
          <a:bodyPr wrap="none" anchor="ctr">
            <a:normAutofit lnSpcReduction="10000"/>
          </a:bodyPr>
          <a:lstStyle/>
          <a:p>
            <a:pPr algn="ctr">
              <a:defRPr/>
            </a:pPr>
            <a:r>
              <a:rPr lang="en-US" sz="1800" b="1" dirty="0">
                <a:latin typeface="Garamond" pitchFamily="18" charset="0"/>
              </a:rPr>
              <a:t>Maasai Wilderness </a:t>
            </a:r>
          </a:p>
          <a:p>
            <a:pPr algn="ctr">
              <a:defRPr/>
            </a:pPr>
            <a:r>
              <a:rPr lang="en-US" sz="1800" b="1" dirty="0">
                <a:latin typeface="Garamond" pitchFamily="18" charset="0"/>
              </a:rPr>
              <a:t>Conservation Trust</a:t>
            </a:r>
          </a:p>
        </p:txBody>
      </p:sp>
      <p:sp>
        <p:nvSpPr>
          <p:cNvPr id="1084439" name="AutoShape 23"/>
          <p:cNvSpPr>
            <a:spLocks noChangeArrowheads="1"/>
          </p:cNvSpPr>
          <p:nvPr/>
        </p:nvSpPr>
        <p:spPr bwMode="auto">
          <a:xfrm>
            <a:off x="7391400" y="4953000"/>
            <a:ext cx="1295400" cy="685800"/>
          </a:xfrm>
          <a:prstGeom prst="roundRect">
            <a:avLst>
              <a:gd name="adj" fmla="val 16667"/>
            </a:avLst>
          </a:prstGeom>
          <a:solidFill>
            <a:schemeClr val="accent1"/>
          </a:solidFill>
          <a:ln w="9525">
            <a:solidFill>
              <a:schemeClr val="tx1"/>
            </a:solidFill>
            <a:round/>
            <a:headEnd/>
            <a:tailEnd/>
          </a:ln>
        </p:spPr>
        <p:txBody>
          <a:bodyPr wrap="none" anchor="ctr"/>
          <a:lstStyle/>
          <a:p>
            <a:pPr algn="ctr"/>
            <a:r>
              <a:rPr lang="en-US" sz="1800" b="1">
                <a:latin typeface="Garamond" pitchFamily="18" charset="0"/>
              </a:rPr>
              <a:t>Greener </a:t>
            </a:r>
          </a:p>
          <a:p>
            <a:pPr algn="ctr"/>
            <a:r>
              <a:rPr lang="en-US" sz="1800" b="1">
                <a:latin typeface="Garamond" pitchFamily="18" charset="0"/>
              </a:rPr>
              <a:t>Ethiopia</a:t>
            </a:r>
          </a:p>
        </p:txBody>
      </p:sp>
      <p:sp>
        <p:nvSpPr>
          <p:cNvPr id="17427" name="Line 24"/>
          <p:cNvSpPr>
            <a:spLocks noChangeShapeType="1"/>
          </p:cNvSpPr>
          <p:nvPr/>
        </p:nvSpPr>
        <p:spPr bwMode="auto">
          <a:xfrm>
            <a:off x="4724400" y="1447800"/>
            <a:ext cx="0" cy="1676400"/>
          </a:xfrm>
          <a:prstGeom prst="line">
            <a:avLst/>
          </a:prstGeom>
          <a:noFill/>
          <a:ln w="28575">
            <a:solidFill>
              <a:schemeClr val="tx1"/>
            </a:solidFill>
            <a:round/>
            <a:headEnd/>
            <a:tailEnd/>
          </a:ln>
        </p:spPr>
        <p:txBody>
          <a:bodyPr/>
          <a:lstStyle/>
          <a:p>
            <a:endParaRPr lang="en-US"/>
          </a:p>
        </p:txBody>
      </p:sp>
      <p:sp>
        <p:nvSpPr>
          <p:cNvPr id="17428" name="Line 25"/>
          <p:cNvSpPr>
            <a:spLocks noChangeShapeType="1"/>
          </p:cNvSpPr>
          <p:nvPr/>
        </p:nvSpPr>
        <p:spPr bwMode="auto">
          <a:xfrm flipH="1">
            <a:off x="914400" y="3124200"/>
            <a:ext cx="3810000" cy="0"/>
          </a:xfrm>
          <a:prstGeom prst="line">
            <a:avLst/>
          </a:prstGeom>
          <a:noFill/>
          <a:ln w="9525">
            <a:solidFill>
              <a:schemeClr val="tx1"/>
            </a:solidFill>
            <a:round/>
            <a:headEnd/>
            <a:tailEnd/>
          </a:ln>
        </p:spPr>
        <p:txBody>
          <a:bodyPr/>
          <a:lstStyle/>
          <a:p>
            <a:endParaRPr lang="en-US"/>
          </a:p>
        </p:txBody>
      </p:sp>
      <p:sp>
        <p:nvSpPr>
          <p:cNvPr id="17429" name="Line 26"/>
          <p:cNvSpPr>
            <a:spLocks noChangeShapeType="1"/>
          </p:cNvSpPr>
          <p:nvPr/>
        </p:nvSpPr>
        <p:spPr bwMode="auto">
          <a:xfrm>
            <a:off x="4724400" y="3124200"/>
            <a:ext cx="3200400" cy="0"/>
          </a:xfrm>
          <a:prstGeom prst="line">
            <a:avLst/>
          </a:prstGeom>
          <a:noFill/>
          <a:ln w="9525">
            <a:solidFill>
              <a:schemeClr val="tx1"/>
            </a:solidFill>
            <a:round/>
            <a:headEnd/>
            <a:tailEnd/>
          </a:ln>
        </p:spPr>
        <p:txBody>
          <a:bodyPr/>
          <a:lstStyle/>
          <a:p>
            <a:endParaRPr lang="en-US"/>
          </a:p>
        </p:txBody>
      </p:sp>
      <p:sp>
        <p:nvSpPr>
          <p:cNvPr id="17430" name="Line 27"/>
          <p:cNvSpPr>
            <a:spLocks noChangeShapeType="1"/>
          </p:cNvSpPr>
          <p:nvPr/>
        </p:nvSpPr>
        <p:spPr bwMode="auto">
          <a:xfrm flipH="1">
            <a:off x="914400" y="3124200"/>
            <a:ext cx="0" cy="152400"/>
          </a:xfrm>
          <a:prstGeom prst="line">
            <a:avLst/>
          </a:prstGeom>
          <a:noFill/>
          <a:ln w="9525">
            <a:solidFill>
              <a:schemeClr val="tx1"/>
            </a:solidFill>
            <a:round/>
            <a:headEnd/>
            <a:tailEnd/>
          </a:ln>
        </p:spPr>
        <p:txBody>
          <a:bodyPr/>
          <a:lstStyle/>
          <a:p>
            <a:endParaRPr lang="en-US"/>
          </a:p>
        </p:txBody>
      </p:sp>
      <p:sp>
        <p:nvSpPr>
          <p:cNvPr id="17431" name="Line 28"/>
          <p:cNvSpPr>
            <a:spLocks noChangeShapeType="1"/>
          </p:cNvSpPr>
          <p:nvPr/>
        </p:nvSpPr>
        <p:spPr bwMode="auto">
          <a:xfrm flipV="1">
            <a:off x="2676525" y="3124200"/>
            <a:ext cx="0" cy="152400"/>
          </a:xfrm>
          <a:prstGeom prst="line">
            <a:avLst/>
          </a:prstGeom>
          <a:noFill/>
          <a:ln w="9525">
            <a:solidFill>
              <a:schemeClr val="tx1"/>
            </a:solidFill>
            <a:round/>
            <a:headEnd/>
            <a:tailEnd/>
          </a:ln>
        </p:spPr>
        <p:txBody>
          <a:bodyPr/>
          <a:lstStyle/>
          <a:p>
            <a:endParaRPr lang="en-US"/>
          </a:p>
        </p:txBody>
      </p:sp>
      <p:sp>
        <p:nvSpPr>
          <p:cNvPr id="17432" name="Line 29"/>
          <p:cNvSpPr>
            <a:spLocks noChangeShapeType="1"/>
          </p:cNvSpPr>
          <p:nvPr/>
        </p:nvSpPr>
        <p:spPr bwMode="auto">
          <a:xfrm flipV="1">
            <a:off x="6324600" y="3124200"/>
            <a:ext cx="0" cy="152400"/>
          </a:xfrm>
          <a:prstGeom prst="line">
            <a:avLst/>
          </a:prstGeom>
          <a:noFill/>
          <a:ln w="9525">
            <a:solidFill>
              <a:schemeClr val="tx1"/>
            </a:solidFill>
            <a:round/>
            <a:headEnd/>
            <a:tailEnd/>
          </a:ln>
        </p:spPr>
        <p:txBody>
          <a:bodyPr/>
          <a:lstStyle/>
          <a:p>
            <a:endParaRPr lang="en-US"/>
          </a:p>
        </p:txBody>
      </p:sp>
      <p:sp>
        <p:nvSpPr>
          <p:cNvPr id="17433" name="Line 30"/>
          <p:cNvSpPr>
            <a:spLocks noChangeShapeType="1"/>
          </p:cNvSpPr>
          <p:nvPr/>
        </p:nvSpPr>
        <p:spPr bwMode="auto">
          <a:xfrm>
            <a:off x="7924800" y="3124200"/>
            <a:ext cx="0" cy="152400"/>
          </a:xfrm>
          <a:prstGeom prst="line">
            <a:avLst/>
          </a:prstGeom>
          <a:noFill/>
          <a:ln w="9525">
            <a:solidFill>
              <a:schemeClr val="tx1"/>
            </a:solidFill>
            <a:round/>
            <a:headEnd/>
            <a:tailEnd/>
          </a:ln>
        </p:spPr>
        <p:txBody>
          <a:bodyPr/>
          <a:lstStyle/>
          <a:p>
            <a:endParaRPr lang="en-US"/>
          </a:p>
        </p:txBody>
      </p:sp>
      <p:sp>
        <p:nvSpPr>
          <p:cNvPr id="17434" name="Line 31"/>
          <p:cNvSpPr>
            <a:spLocks noChangeShapeType="1"/>
          </p:cNvSpPr>
          <p:nvPr/>
        </p:nvSpPr>
        <p:spPr bwMode="auto">
          <a:xfrm>
            <a:off x="914400" y="3962400"/>
            <a:ext cx="0" cy="228600"/>
          </a:xfrm>
          <a:prstGeom prst="line">
            <a:avLst/>
          </a:prstGeom>
          <a:noFill/>
          <a:ln w="9525">
            <a:solidFill>
              <a:schemeClr val="tx1"/>
            </a:solidFill>
            <a:round/>
            <a:headEnd/>
            <a:tailEnd/>
          </a:ln>
        </p:spPr>
        <p:txBody>
          <a:bodyPr/>
          <a:lstStyle/>
          <a:p>
            <a:endParaRPr lang="en-US"/>
          </a:p>
        </p:txBody>
      </p:sp>
      <p:sp>
        <p:nvSpPr>
          <p:cNvPr id="17435" name="Line 32"/>
          <p:cNvSpPr>
            <a:spLocks noChangeShapeType="1"/>
          </p:cNvSpPr>
          <p:nvPr/>
        </p:nvSpPr>
        <p:spPr bwMode="auto">
          <a:xfrm flipV="1">
            <a:off x="914400" y="4933950"/>
            <a:ext cx="0" cy="152400"/>
          </a:xfrm>
          <a:prstGeom prst="line">
            <a:avLst/>
          </a:prstGeom>
          <a:noFill/>
          <a:ln w="9525">
            <a:solidFill>
              <a:schemeClr val="tx1"/>
            </a:solidFill>
            <a:round/>
            <a:headEnd/>
            <a:tailEnd/>
          </a:ln>
        </p:spPr>
        <p:txBody>
          <a:bodyPr/>
          <a:lstStyle/>
          <a:p>
            <a:endParaRPr lang="en-US"/>
          </a:p>
        </p:txBody>
      </p:sp>
      <p:sp>
        <p:nvSpPr>
          <p:cNvPr id="17436" name="Line 33"/>
          <p:cNvSpPr>
            <a:spLocks noChangeShapeType="1"/>
          </p:cNvSpPr>
          <p:nvPr/>
        </p:nvSpPr>
        <p:spPr bwMode="auto">
          <a:xfrm flipV="1">
            <a:off x="914400" y="5715000"/>
            <a:ext cx="0" cy="152400"/>
          </a:xfrm>
          <a:prstGeom prst="line">
            <a:avLst/>
          </a:prstGeom>
          <a:noFill/>
          <a:ln w="9525">
            <a:solidFill>
              <a:schemeClr val="tx1"/>
            </a:solidFill>
            <a:round/>
            <a:headEnd/>
            <a:tailEnd/>
          </a:ln>
        </p:spPr>
        <p:txBody>
          <a:bodyPr/>
          <a:lstStyle/>
          <a:p>
            <a:endParaRPr lang="en-US"/>
          </a:p>
        </p:txBody>
      </p:sp>
      <p:sp>
        <p:nvSpPr>
          <p:cNvPr id="17437" name="Line 34"/>
          <p:cNvSpPr>
            <a:spLocks noChangeShapeType="1"/>
          </p:cNvSpPr>
          <p:nvPr/>
        </p:nvSpPr>
        <p:spPr bwMode="auto">
          <a:xfrm flipV="1">
            <a:off x="2686050" y="3962400"/>
            <a:ext cx="0" cy="152400"/>
          </a:xfrm>
          <a:prstGeom prst="line">
            <a:avLst/>
          </a:prstGeom>
          <a:noFill/>
          <a:ln w="9525">
            <a:solidFill>
              <a:schemeClr val="tx1"/>
            </a:solidFill>
            <a:round/>
            <a:headEnd/>
            <a:tailEnd/>
          </a:ln>
        </p:spPr>
        <p:txBody>
          <a:bodyPr/>
          <a:lstStyle/>
          <a:p>
            <a:endParaRPr lang="en-US"/>
          </a:p>
        </p:txBody>
      </p:sp>
      <p:sp>
        <p:nvSpPr>
          <p:cNvPr id="17438" name="Line 35"/>
          <p:cNvSpPr>
            <a:spLocks noChangeShapeType="1"/>
          </p:cNvSpPr>
          <p:nvPr/>
        </p:nvSpPr>
        <p:spPr bwMode="auto">
          <a:xfrm flipV="1">
            <a:off x="2686050" y="4800600"/>
            <a:ext cx="0" cy="228600"/>
          </a:xfrm>
          <a:prstGeom prst="line">
            <a:avLst/>
          </a:prstGeom>
          <a:noFill/>
          <a:ln w="9525">
            <a:solidFill>
              <a:schemeClr val="tx1"/>
            </a:solidFill>
            <a:round/>
            <a:headEnd/>
            <a:tailEnd/>
          </a:ln>
        </p:spPr>
        <p:txBody>
          <a:bodyPr/>
          <a:lstStyle/>
          <a:p>
            <a:endParaRPr lang="en-US"/>
          </a:p>
        </p:txBody>
      </p:sp>
      <p:sp>
        <p:nvSpPr>
          <p:cNvPr id="17439" name="Line 36"/>
          <p:cNvSpPr>
            <a:spLocks noChangeShapeType="1"/>
          </p:cNvSpPr>
          <p:nvPr/>
        </p:nvSpPr>
        <p:spPr bwMode="auto">
          <a:xfrm flipV="1">
            <a:off x="2695575" y="5715000"/>
            <a:ext cx="0" cy="152400"/>
          </a:xfrm>
          <a:prstGeom prst="line">
            <a:avLst/>
          </a:prstGeom>
          <a:noFill/>
          <a:ln w="9525">
            <a:solidFill>
              <a:schemeClr val="tx1"/>
            </a:solidFill>
            <a:round/>
            <a:headEnd/>
            <a:tailEnd/>
          </a:ln>
        </p:spPr>
        <p:txBody>
          <a:bodyPr/>
          <a:lstStyle/>
          <a:p>
            <a:endParaRPr lang="en-US"/>
          </a:p>
        </p:txBody>
      </p:sp>
      <p:sp>
        <p:nvSpPr>
          <p:cNvPr id="17440" name="Line 39"/>
          <p:cNvSpPr>
            <a:spLocks noChangeShapeType="1"/>
          </p:cNvSpPr>
          <p:nvPr/>
        </p:nvSpPr>
        <p:spPr bwMode="auto">
          <a:xfrm flipV="1">
            <a:off x="6324600" y="5638800"/>
            <a:ext cx="0" cy="76200"/>
          </a:xfrm>
          <a:prstGeom prst="line">
            <a:avLst/>
          </a:prstGeom>
          <a:noFill/>
          <a:ln w="9525">
            <a:solidFill>
              <a:schemeClr val="tx1"/>
            </a:solidFill>
            <a:round/>
            <a:headEnd/>
            <a:tailEnd/>
          </a:ln>
        </p:spPr>
        <p:txBody>
          <a:bodyPr/>
          <a:lstStyle/>
          <a:p>
            <a:endParaRPr lang="en-US"/>
          </a:p>
        </p:txBody>
      </p:sp>
      <p:sp>
        <p:nvSpPr>
          <p:cNvPr id="17441" name="Line 42"/>
          <p:cNvSpPr>
            <a:spLocks noChangeShapeType="1"/>
          </p:cNvSpPr>
          <p:nvPr/>
        </p:nvSpPr>
        <p:spPr bwMode="auto">
          <a:xfrm flipV="1">
            <a:off x="8001000" y="3962400"/>
            <a:ext cx="0" cy="304800"/>
          </a:xfrm>
          <a:prstGeom prst="line">
            <a:avLst/>
          </a:prstGeom>
          <a:noFill/>
          <a:ln w="9525">
            <a:solidFill>
              <a:schemeClr val="tx1"/>
            </a:solidFill>
            <a:round/>
            <a:headEnd/>
            <a:tailEnd/>
          </a:ln>
        </p:spPr>
        <p:txBody>
          <a:bodyPr/>
          <a:lstStyle/>
          <a:p>
            <a:endParaRPr lang="en-US"/>
          </a:p>
        </p:txBody>
      </p:sp>
      <p:sp>
        <p:nvSpPr>
          <p:cNvPr id="17442" name="Line 43"/>
          <p:cNvSpPr>
            <a:spLocks noChangeShapeType="1"/>
          </p:cNvSpPr>
          <p:nvPr/>
        </p:nvSpPr>
        <p:spPr bwMode="auto">
          <a:xfrm flipH="1">
            <a:off x="4191000" y="1828800"/>
            <a:ext cx="533400" cy="0"/>
          </a:xfrm>
          <a:prstGeom prst="line">
            <a:avLst/>
          </a:prstGeom>
          <a:noFill/>
          <a:ln w="9525">
            <a:solidFill>
              <a:schemeClr val="tx1"/>
            </a:solidFill>
            <a:round/>
            <a:headEnd/>
            <a:tailEnd/>
          </a:ln>
        </p:spPr>
        <p:txBody>
          <a:bodyPr/>
          <a:lstStyle/>
          <a:p>
            <a:endParaRPr lang="en-US"/>
          </a:p>
        </p:txBody>
      </p:sp>
      <p:sp>
        <p:nvSpPr>
          <p:cNvPr id="17443" name="Line 44"/>
          <p:cNvSpPr>
            <a:spLocks noChangeShapeType="1"/>
          </p:cNvSpPr>
          <p:nvPr/>
        </p:nvSpPr>
        <p:spPr bwMode="auto">
          <a:xfrm>
            <a:off x="4724400" y="1828800"/>
            <a:ext cx="609600" cy="0"/>
          </a:xfrm>
          <a:prstGeom prst="line">
            <a:avLst/>
          </a:prstGeom>
          <a:noFill/>
          <a:ln w="9525">
            <a:solidFill>
              <a:schemeClr val="tx1"/>
            </a:solidFill>
            <a:round/>
            <a:headEnd/>
            <a:tailEnd/>
          </a:ln>
        </p:spPr>
        <p:txBody>
          <a:bodyPr/>
          <a:lstStyle/>
          <a:p>
            <a:endParaRPr lang="en-US"/>
          </a:p>
        </p:txBody>
      </p:sp>
      <p:sp>
        <p:nvSpPr>
          <p:cNvPr id="17444" name="Line 45"/>
          <p:cNvSpPr>
            <a:spLocks noChangeShapeType="1"/>
          </p:cNvSpPr>
          <p:nvPr/>
        </p:nvSpPr>
        <p:spPr bwMode="auto">
          <a:xfrm>
            <a:off x="4114800" y="2667000"/>
            <a:ext cx="1219200" cy="0"/>
          </a:xfrm>
          <a:prstGeom prst="line">
            <a:avLst/>
          </a:prstGeom>
          <a:noFill/>
          <a:ln w="9525">
            <a:solidFill>
              <a:schemeClr val="tx1"/>
            </a:solidFill>
            <a:round/>
            <a:headEnd/>
            <a:tailEnd/>
          </a:ln>
        </p:spPr>
        <p:txBody>
          <a:bodyPr/>
          <a:lstStyle/>
          <a:p>
            <a:endParaRPr lang="en-US"/>
          </a:p>
        </p:txBody>
      </p:sp>
      <p:pic>
        <p:nvPicPr>
          <p:cNvPr id="1084463" name="Picture 47" descr="X:\CESD Shared Drive\Travelers Philanthropy 2007-2008\sponsor logos - for website and other publicity\Hi Res Logos for TPHil\Ethiopian Airlines logo BIG.jpg"/>
          <p:cNvPicPr>
            <a:picLocks noChangeAspect="1" noChangeArrowheads="1"/>
          </p:cNvPicPr>
          <p:nvPr/>
        </p:nvPicPr>
        <p:blipFill>
          <a:blip r:embed="rId4" cstate="print"/>
          <a:srcRect t="7053"/>
          <a:stretch>
            <a:fillRect/>
          </a:stretch>
        </p:blipFill>
        <p:spPr bwMode="auto">
          <a:xfrm>
            <a:off x="7258050" y="4095750"/>
            <a:ext cx="1495425" cy="752475"/>
          </a:xfrm>
          <a:prstGeom prst="rect">
            <a:avLst/>
          </a:prstGeom>
          <a:noFill/>
          <a:ln w="9525">
            <a:noFill/>
            <a:miter lim="800000"/>
            <a:headEnd/>
            <a:tailEnd/>
          </a:ln>
        </p:spPr>
      </p:pic>
      <p:pic>
        <p:nvPicPr>
          <p:cNvPr id="50" name="Picture 39" descr="X:\CESD Shared Drive\Travelers Philanthropy 2007-2008\sponsor logos - for website and other publicity\Hi Res Logos for TPHil\And Beyond logo-CMYK-1.jpg"/>
          <p:cNvPicPr>
            <a:picLocks noChangeAspect="1" noChangeArrowheads="1"/>
          </p:cNvPicPr>
          <p:nvPr/>
        </p:nvPicPr>
        <p:blipFill>
          <a:blip r:embed="rId5" cstate="print"/>
          <a:srcRect/>
          <a:stretch>
            <a:fillRect/>
          </a:stretch>
        </p:blipFill>
        <p:spPr bwMode="auto">
          <a:xfrm>
            <a:off x="2157413" y="4067175"/>
            <a:ext cx="1062037" cy="862013"/>
          </a:xfrm>
          <a:prstGeom prst="rect">
            <a:avLst/>
          </a:prstGeom>
          <a:noFill/>
          <a:ln w="9525">
            <a:noFill/>
            <a:miter lim="800000"/>
            <a:headEnd/>
            <a:tailEnd/>
          </a:ln>
        </p:spPr>
      </p:pic>
      <p:sp>
        <p:nvSpPr>
          <p:cNvPr id="17447" name="Line 37"/>
          <p:cNvSpPr>
            <a:spLocks noChangeShapeType="1"/>
          </p:cNvSpPr>
          <p:nvPr/>
        </p:nvSpPr>
        <p:spPr bwMode="auto">
          <a:xfrm>
            <a:off x="6324600" y="4724400"/>
            <a:ext cx="0" cy="228600"/>
          </a:xfrm>
          <a:prstGeom prst="line">
            <a:avLst/>
          </a:prstGeom>
          <a:noFill/>
          <a:ln w="9525">
            <a:solidFill>
              <a:schemeClr val="tx1"/>
            </a:solidFill>
            <a:round/>
            <a:headEnd/>
            <a:tailEnd/>
          </a:ln>
        </p:spPr>
        <p:txBody>
          <a:bodyPr/>
          <a:lstStyle/>
          <a:p>
            <a:endParaRPr lang="en-US"/>
          </a:p>
        </p:txBody>
      </p:sp>
      <p:pic>
        <p:nvPicPr>
          <p:cNvPr id="56" name="Picture 55"/>
          <p:cNvPicPr>
            <a:picLocks noChangeAspect="1" noChangeArrowheads="1"/>
          </p:cNvPicPr>
          <p:nvPr/>
        </p:nvPicPr>
        <p:blipFill>
          <a:blip r:embed="rId6" cstate="print"/>
          <a:srcRect l="2975" t="25847" r="64680" b="43269"/>
          <a:stretch>
            <a:fillRect/>
          </a:stretch>
        </p:blipFill>
        <p:spPr bwMode="auto">
          <a:xfrm>
            <a:off x="5810250" y="5734050"/>
            <a:ext cx="1114425" cy="990600"/>
          </a:xfrm>
          <a:prstGeom prst="rect">
            <a:avLst/>
          </a:prstGeom>
          <a:noFill/>
          <a:ln w="9525">
            <a:noFill/>
            <a:miter lim="800000"/>
            <a:headEnd/>
            <a:tailEnd/>
          </a:ln>
        </p:spPr>
      </p:pic>
      <p:pic>
        <p:nvPicPr>
          <p:cNvPr id="57" name="Picture 56" descr="logo.gif"/>
          <p:cNvPicPr>
            <a:picLocks noChangeAspect="1"/>
          </p:cNvPicPr>
          <p:nvPr/>
        </p:nvPicPr>
        <p:blipFill>
          <a:blip r:embed="rId7" cstate="print"/>
          <a:srcRect/>
          <a:stretch>
            <a:fillRect/>
          </a:stretch>
        </p:blipFill>
        <p:spPr bwMode="auto">
          <a:xfrm>
            <a:off x="5810250" y="4189413"/>
            <a:ext cx="1114425" cy="611187"/>
          </a:xfrm>
          <a:prstGeom prst="rect">
            <a:avLst/>
          </a:prstGeom>
          <a:noFill/>
          <a:ln w="9525">
            <a:noFill/>
            <a:miter lim="800000"/>
            <a:headEnd/>
            <a:tailEnd/>
          </a:ln>
        </p:spPr>
      </p:pic>
      <p:sp>
        <p:nvSpPr>
          <p:cNvPr id="47" name="AutoShape 21"/>
          <p:cNvSpPr>
            <a:spLocks noChangeArrowheads="1"/>
          </p:cNvSpPr>
          <p:nvPr/>
        </p:nvSpPr>
        <p:spPr bwMode="auto">
          <a:xfrm>
            <a:off x="304800" y="5029200"/>
            <a:ext cx="1295400" cy="685800"/>
          </a:xfrm>
          <a:prstGeom prst="roundRect">
            <a:avLst>
              <a:gd name="adj" fmla="val 16667"/>
            </a:avLst>
          </a:prstGeom>
          <a:solidFill>
            <a:schemeClr val="accent1"/>
          </a:solidFill>
          <a:ln w="9525">
            <a:solidFill>
              <a:schemeClr val="tx1"/>
            </a:solidFill>
            <a:round/>
            <a:headEnd/>
            <a:tailEnd/>
          </a:ln>
        </p:spPr>
        <p:txBody>
          <a:bodyPr wrap="none" anchor="ctr"/>
          <a:lstStyle/>
          <a:p>
            <a:pPr algn="ctr"/>
            <a:r>
              <a:rPr lang="en-US" sz="1800" b="1">
                <a:latin typeface="Garamond" pitchFamily="18" charset="0"/>
              </a:rPr>
              <a:t>Intrepid</a:t>
            </a:r>
          </a:p>
          <a:p>
            <a:pPr algn="ctr"/>
            <a:r>
              <a:rPr lang="en-US" sz="1800" b="1">
                <a:latin typeface="Garamond" pitchFamily="18" charset="0"/>
              </a:rPr>
              <a:t>Foundation</a:t>
            </a:r>
          </a:p>
        </p:txBody>
      </p:sp>
      <p:pic>
        <p:nvPicPr>
          <p:cNvPr id="48" name="Picture 47" descr="Copy of Intrepid_logo_Blue15.JPG"/>
          <p:cNvPicPr>
            <a:picLocks noChangeAspect="1"/>
          </p:cNvPicPr>
          <p:nvPr/>
        </p:nvPicPr>
        <p:blipFill>
          <a:blip r:embed="rId8" cstate="print"/>
          <a:srcRect/>
          <a:stretch>
            <a:fillRect/>
          </a:stretch>
        </p:blipFill>
        <p:spPr bwMode="auto">
          <a:xfrm>
            <a:off x="501650" y="4081463"/>
            <a:ext cx="836613" cy="838200"/>
          </a:xfrm>
          <a:prstGeom prst="rect">
            <a:avLst/>
          </a:prstGeom>
          <a:noFill/>
          <a:ln w="9525">
            <a:noFill/>
            <a:miter lim="800000"/>
            <a:headEnd/>
            <a:tailEnd/>
          </a:ln>
        </p:spPr>
      </p:pic>
      <p:pic>
        <p:nvPicPr>
          <p:cNvPr id="7213" name="Picture 1"/>
          <p:cNvPicPr>
            <a:picLocks noChangeAspect="1" noChangeArrowheads="1"/>
          </p:cNvPicPr>
          <p:nvPr/>
        </p:nvPicPr>
        <p:blipFill>
          <a:blip r:embed="rId9" cstate="print"/>
          <a:srcRect/>
          <a:stretch>
            <a:fillRect/>
          </a:stretch>
        </p:blipFill>
        <p:spPr bwMode="auto">
          <a:xfrm>
            <a:off x="361950" y="5848350"/>
            <a:ext cx="1219200" cy="914400"/>
          </a:xfrm>
          <a:prstGeom prst="rect">
            <a:avLst/>
          </a:prstGeom>
          <a:noFill/>
          <a:ln w="9525">
            <a:noFill/>
            <a:miter lim="800000"/>
            <a:headEnd/>
            <a:tailEnd/>
          </a:ln>
        </p:spPr>
      </p:pic>
      <p:pic>
        <p:nvPicPr>
          <p:cNvPr id="7214" name="Picture 2"/>
          <p:cNvPicPr>
            <a:picLocks noChangeAspect="1" noChangeArrowheads="1"/>
          </p:cNvPicPr>
          <p:nvPr/>
        </p:nvPicPr>
        <p:blipFill>
          <a:blip r:embed="rId10" cstate="print"/>
          <a:srcRect r="75139"/>
          <a:stretch>
            <a:fillRect/>
          </a:stretch>
        </p:blipFill>
        <p:spPr bwMode="auto">
          <a:xfrm>
            <a:off x="7429500" y="5791200"/>
            <a:ext cx="1281113" cy="838200"/>
          </a:xfrm>
          <a:prstGeom prst="rect">
            <a:avLst/>
          </a:prstGeom>
          <a:noFill/>
          <a:ln w="9525">
            <a:noFill/>
            <a:miter lim="800000"/>
            <a:headEnd/>
            <a:tailEnd/>
          </a:ln>
        </p:spPr>
      </p:pic>
      <p:sp>
        <p:nvSpPr>
          <p:cNvPr id="54" name="AutoShape 8"/>
          <p:cNvSpPr>
            <a:spLocks noChangeArrowheads="1"/>
          </p:cNvSpPr>
          <p:nvPr/>
        </p:nvSpPr>
        <p:spPr bwMode="auto">
          <a:xfrm>
            <a:off x="5334000" y="1619250"/>
            <a:ext cx="1295400" cy="685800"/>
          </a:xfrm>
          <a:prstGeom prst="roundRect">
            <a:avLst>
              <a:gd name="adj" fmla="val 16667"/>
            </a:avLst>
          </a:prstGeom>
          <a:solidFill>
            <a:schemeClr val="accent1"/>
          </a:solidFill>
          <a:ln w="9525">
            <a:solidFill>
              <a:schemeClr val="tx1"/>
            </a:solidFill>
            <a:round/>
            <a:headEnd/>
            <a:tailEnd/>
          </a:ln>
        </p:spPr>
        <p:txBody>
          <a:bodyPr wrap="none" anchor="ctr"/>
          <a:lstStyle/>
          <a:p>
            <a:pPr algn="ctr"/>
            <a:r>
              <a:rPr lang="en-US" sz="1800" b="1">
                <a:latin typeface="Garamond" pitchFamily="18" charset="0"/>
              </a:rPr>
              <a:t>Foundation /</a:t>
            </a:r>
          </a:p>
          <a:p>
            <a:pPr algn="ctr"/>
            <a:r>
              <a:rPr lang="en-US" sz="1800" b="1">
                <a:latin typeface="Garamond" pitchFamily="18" charset="0"/>
              </a:rPr>
              <a:t>Local Partner</a:t>
            </a:r>
          </a:p>
        </p:txBody>
      </p:sp>
      <p:sp>
        <p:nvSpPr>
          <p:cNvPr id="17455" name="Line 27"/>
          <p:cNvSpPr>
            <a:spLocks noChangeShapeType="1"/>
          </p:cNvSpPr>
          <p:nvPr/>
        </p:nvSpPr>
        <p:spPr bwMode="auto">
          <a:xfrm flipH="1">
            <a:off x="914400" y="3219450"/>
            <a:ext cx="0" cy="152400"/>
          </a:xfrm>
          <a:prstGeom prst="line">
            <a:avLst/>
          </a:prstGeom>
          <a:noFill/>
          <a:ln w="9525">
            <a:solidFill>
              <a:schemeClr val="tx1"/>
            </a:solidFill>
            <a:round/>
            <a:headEnd/>
            <a:tailEnd/>
          </a:ln>
        </p:spPr>
        <p:txBody>
          <a:bodyPr/>
          <a:lstStyle/>
          <a:p>
            <a:endParaRPr lang="en-US"/>
          </a:p>
        </p:txBody>
      </p:sp>
      <p:sp>
        <p:nvSpPr>
          <p:cNvPr id="17456" name="Line 27"/>
          <p:cNvSpPr>
            <a:spLocks noChangeShapeType="1"/>
          </p:cNvSpPr>
          <p:nvPr/>
        </p:nvSpPr>
        <p:spPr bwMode="auto">
          <a:xfrm flipH="1">
            <a:off x="933450" y="3219450"/>
            <a:ext cx="0" cy="152400"/>
          </a:xfrm>
          <a:prstGeom prst="line">
            <a:avLst/>
          </a:prstGeom>
          <a:noFill/>
          <a:ln w="9525">
            <a:solidFill>
              <a:schemeClr val="tx1"/>
            </a:solidFill>
            <a:round/>
            <a:headEnd/>
            <a:tailEnd/>
          </a:ln>
        </p:spPr>
        <p:txBody>
          <a:bodyPr/>
          <a:lstStyle/>
          <a:p>
            <a:endParaRPr lang="en-US"/>
          </a:p>
        </p:txBody>
      </p:sp>
      <p:sp>
        <p:nvSpPr>
          <p:cNvPr id="17457" name="Line 27"/>
          <p:cNvSpPr>
            <a:spLocks noChangeShapeType="1"/>
          </p:cNvSpPr>
          <p:nvPr/>
        </p:nvSpPr>
        <p:spPr bwMode="auto">
          <a:xfrm flipH="1">
            <a:off x="1066800" y="3219450"/>
            <a:ext cx="0" cy="152400"/>
          </a:xfrm>
          <a:prstGeom prst="line">
            <a:avLst/>
          </a:prstGeom>
          <a:noFill/>
          <a:ln w="9525">
            <a:solidFill>
              <a:schemeClr val="tx1"/>
            </a:solidFill>
            <a:round/>
            <a:headEnd/>
            <a:tailEnd/>
          </a:ln>
        </p:spPr>
        <p:txBody>
          <a:bodyPr/>
          <a:lstStyle/>
          <a:p>
            <a:endParaRPr lang="en-US"/>
          </a:p>
        </p:txBody>
      </p:sp>
      <p:sp>
        <p:nvSpPr>
          <p:cNvPr id="17458" name="Line 27"/>
          <p:cNvSpPr>
            <a:spLocks noChangeShapeType="1"/>
          </p:cNvSpPr>
          <p:nvPr/>
        </p:nvSpPr>
        <p:spPr bwMode="auto">
          <a:xfrm flipH="1">
            <a:off x="1104900" y="3219450"/>
            <a:ext cx="0" cy="152400"/>
          </a:xfrm>
          <a:prstGeom prst="line">
            <a:avLst/>
          </a:prstGeom>
          <a:noFill/>
          <a:ln w="9525">
            <a:solidFill>
              <a:schemeClr val="tx1"/>
            </a:solidFill>
            <a:round/>
            <a:headEnd/>
            <a:tailEnd/>
          </a:ln>
        </p:spPr>
        <p:txBody>
          <a:bodyPr/>
          <a:lstStyle/>
          <a:p>
            <a:endParaRPr lang="en-US"/>
          </a:p>
        </p:txBody>
      </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84420"/>
                                        </p:tgtEl>
                                        <p:attrNameLst>
                                          <p:attrName>style.visibility</p:attrName>
                                        </p:attrNameLst>
                                      </p:cBhvr>
                                      <p:to>
                                        <p:strVal val="visible"/>
                                      </p:to>
                                    </p:set>
                                    <p:animEffect transition="in" filter="fade">
                                      <p:cBhvr>
                                        <p:cTn id="7" dur="1000"/>
                                        <p:tgtEl>
                                          <p:spTgt spid="10844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84422"/>
                                        </p:tgtEl>
                                        <p:attrNameLst>
                                          <p:attrName>style.visibility</p:attrName>
                                        </p:attrNameLst>
                                      </p:cBhvr>
                                      <p:to>
                                        <p:strVal val="visible"/>
                                      </p:to>
                                    </p:set>
                                    <p:animEffect transition="in" filter="fade">
                                      <p:cBhvr>
                                        <p:cTn id="12" dur="1000"/>
                                        <p:tgtEl>
                                          <p:spTgt spid="10844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fade">
                                      <p:cBhvr>
                                        <p:cTn id="17" dur="1000"/>
                                        <p:tgtEl>
                                          <p:spTgt spid="5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84423"/>
                                        </p:tgtEl>
                                        <p:attrNameLst>
                                          <p:attrName>style.visibility</p:attrName>
                                        </p:attrNameLst>
                                      </p:cBhvr>
                                      <p:to>
                                        <p:strVal val="visible"/>
                                      </p:to>
                                    </p:set>
                                    <p:animEffect transition="in" filter="fade">
                                      <p:cBhvr>
                                        <p:cTn id="22" dur="1000"/>
                                        <p:tgtEl>
                                          <p:spTgt spid="10844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84421"/>
                                        </p:tgtEl>
                                        <p:attrNameLst>
                                          <p:attrName>style.visibility</p:attrName>
                                        </p:attrNameLst>
                                      </p:cBhvr>
                                      <p:to>
                                        <p:strVal val="visible"/>
                                      </p:to>
                                    </p:set>
                                    <p:animEffect transition="in" filter="fade">
                                      <p:cBhvr>
                                        <p:cTn id="27" dur="1000"/>
                                        <p:tgtEl>
                                          <p:spTgt spid="10844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1" nodeType="clickEffect">
                                  <p:stCondLst>
                                    <p:cond delay="0"/>
                                  </p:stCondLst>
                                  <p:childTnLst>
                                    <p:set>
                                      <p:cBhvr>
                                        <p:cTn id="31" dur="1" fill="hold">
                                          <p:stCondLst>
                                            <p:cond delay="0"/>
                                          </p:stCondLst>
                                        </p:cTn>
                                        <p:tgtEl>
                                          <p:spTgt spid="1084421"/>
                                        </p:tgtEl>
                                        <p:attrNameLst>
                                          <p:attrName>style.visibility</p:attrName>
                                        </p:attrNameLst>
                                      </p:cBhvr>
                                      <p:to>
                                        <p:strVal val="visible"/>
                                      </p:to>
                                    </p:set>
                                    <p:animEffect transition="in" filter="fade">
                                      <p:cBhvr>
                                        <p:cTn id="32" dur="2000"/>
                                        <p:tgtEl>
                                          <p:spTgt spid="108442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084428"/>
                                        </p:tgtEl>
                                        <p:attrNameLst>
                                          <p:attrName>style.visibility</p:attrName>
                                        </p:attrNameLst>
                                      </p:cBhvr>
                                      <p:to>
                                        <p:strVal val="visible"/>
                                      </p:to>
                                    </p:set>
                                    <p:animEffect transition="in" filter="fade">
                                      <p:cBhvr>
                                        <p:cTn id="35" dur="2000"/>
                                        <p:tgtEl>
                                          <p:spTgt spid="1084428"/>
                                        </p:tgtEl>
                                      </p:cBhvr>
                                    </p:animEffect>
                                  </p:childTnLst>
                                </p:cTn>
                              </p:par>
                              <p:par>
                                <p:cTn id="36" presetID="10" presetClass="entr" presetSubtype="0" fill="hold" nodeType="withEffect">
                                  <p:stCondLst>
                                    <p:cond delay="0"/>
                                  </p:stCondLst>
                                  <p:childTnLst>
                                    <p:set>
                                      <p:cBhvr>
                                        <p:cTn id="37" dur="1" fill="hold">
                                          <p:stCondLst>
                                            <p:cond delay="0"/>
                                          </p:stCondLst>
                                        </p:cTn>
                                        <p:tgtEl>
                                          <p:spTgt spid="48"/>
                                        </p:tgtEl>
                                        <p:attrNameLst>
                                          <p:attrName>style.visibility</p:attrName>
                                        </p:attrNameLst>
                                      </p:cBhvr>
                                      <p:to>
                                        <p:strVal val="visible"/>
                                      </p:to>
                                    </p:set>
                                    <p:animEffect transition="in" filter="fade">
                                      <p:cBhvr>
                                        <p:cTn id="38" dur="2000"/>
                                        <p:tgtEl>
                                          <p:spTgt spid="4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fade">
                                      <p:cBhvr>
                                        <p:cTn id="41" dur="2000"/>
                                        <p:tgtEl>
                                          <p:spTgt spid="47"/>
                                        </p:tgtEl>
                                      </p:cBhvr>
                                    </p:animEffect>
                                  </p:childTnLst>
                                </p:cTn>
                              </p:par>
                              <p:par>
                                <p:cTn id="42" presetID="10" presetClass="entr" presetSubtype="0" fill="hold" nodeType="withEffect">
                                  <p:stCondLst>
                                    <p:cond delay="0"/>
                                  </p:stCondLst>
                                  <p:childTnLst>
                                    <p:set>
                                      <p:cBhvr>
                                        <p:cTn id="43" dur="1" fill="hold">
                                          <p:stCondLst>
                                            <p:cond delay="0"/>
                                          </p:stCondLst>
                                        </p:cTn>
                                        <p:tgtEl>
                                          <p:spTgt spid="7213"/>
                                        </p:tgtEl>
                                        <p:attrNameLst>
                                          <p:attrName>style.visibility</p:attrName>
                                        </p:attrNameLst>
                                      </p:cBhvr>
                                      <p:to>
                                        <p:strVal val="visible"/>
                                      </p:to>
                                    </p:set>
                                    <p:animEffect transition="in" filter="fade">
                                      <p:cBhvr>
                                        <p:cTn id="44" dur="2000"/>
                                        <p:tgtEl>
                                          <p:spTgt spid="721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084427"/>
                                        </p:tgtEl>
                                        <p:attrNameLst>
                                          <p:attrName>style.visibility</p:attrName>
                                        </p:attrNameLst>
                                      </p:cBhvr>
                                      <p:to>
                                        <p:strVal val="visible"/>
                                      </p:to>
                                    </p:set>
                                    <p:animEffect transition="in" filter="fade">
                                      <p:cBhvr>
                                        <p:cTn id="49" dur="2000"/>
                                        <p:tgtEl>
                                          <p:spTgt spid="1084427"/>
                                        </p:tgtEl>
                                      </p:cBhvr>
                                    </p:animEffect>
                                  </p:childTnLst>
                                </p:cTn>
                              </p:par>
                              <p:par>
                                <p:cTn id="50" presetID="10" presetClass="entr" presetSubtype="0" fill="hold" nodeType="withEffect">
                                  <p:stCondLst>
                                    <p:cond delay="0"/>
                                  </p:stCondLst>
                                  <p:childTnLst>
                                    <p:set>
                                      <p:cBhvr>
                                        <p:cTn id="51" dur="1" fill="hold">
                                          <p:stCondLst>
                                            <p:cond delay="0"/>
                                          </p:stCondLst>
                                        </p:cTn>
                                        <p:tgtEl>
                                          <p:spTgt spid="50"/>
                                        </p:tgtEl>
                                        <p:attrNameLst>
                                          <p:attrName>style.visibility</p:attrName>
                                        </p:attrNameLst>
                                      </p:cBhvr>
                                      <p:to>
                                        <p:strVal val="visible"/>
                                      </p:to>
                                    </p:set>
                                    <p:animEffect transition="in" filter="fade">
                                      <p:cBhvr>
                                        <p:cTn id="52" dur="2000"/>
                                        <p:tgtEl>
                                          <p:spTgt spid="50"/>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084437"/>
                                        </p:tgtEl>
                                        <p:attrNameLst>
                                          <p:attrName>style.visibility</p:attrName>
                                        </p:attrNameLst>
                                      </p:cBhvr>
                                      <p:to>
                                        <p:strVal val="visible"/>
                                      </p:to>
                                    </p:set>
                                    <p:animEffect transition="in" filter="fade">
                                      <p:cBhvr>
                                        <p:cTn id="55" dur="2000"/>
                                        <p:tgtEl>
                                          <p:spTgt spid="1084437"/>
                                        </p:tgtEl>
                                      </p:cBhvr>
                                    </p:animEffect>
                                  </p:childTnLst>
                                </p:cTn>
                              </p:par>
                              <p:par>
                                <p:cTn id="56" presetID="10" presetClass="entr" presetSubtype="0" fill="hold" nodeType="withEffect">
                                  <p:stCondLst>
                                    <p:cond delay="0"/>
                                  </p:stCondLst>
                                  <p:childTnLst>
                                    <p:set>
                                      <p:cBhvr>
                                        <p:cTn id="57" dur="1" fill="hold">
                                          <p:stCondLst>
                                            <p:cond delay="0"/>
                                          </p:stCondLst>
                                        </p:cTn>
                                        <p:tgtEl>
                                          <p:spTgt spid="1084433"/>
                                        </p:tgtEl>
                                        <p:attrNameLst>
                                          <p:attrName>style.visibility</p:attrName>
                                        </p:attrNameLst>
                                      </p:cBhvr>
                                      <p:to>
                                        <p:strVal val="visible"/>
                                      </p:to>
                                    </p:set>
                                    <p:animEffect transition="in" filter="fade">
                                      <p:cBhvr>
                                        <p:cTn id="58" dur="2000"/>
                                        <p:tgtEl>
                                          <p:spTgt spid="1084433"/>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84426"/>
                                        </p:tgtEl>
                                        <p:attrNameLst>
                                          <p:attrName>style.visibility</p:attrName>
                                        </p:attrNameLst>
                                      </p:cBhvr>
                                      <p:to>
                                        <p:strVal val="visible"/>
                                      </p:to>
                                    </p:set>
                                    <p:animEffect transition="in" filter="fade">
                                      <p:cBhvr>
                                        <p:cTn id="63" dur="2000"/>
                                        <p:tgtEl>
                                          <p:spTgt spid="1084426"/>
                                        </p:tgtEl>
                                      </p:cBhvr>
                                    </p:animEffect>
                                  </p:childTnLst>
                                </p:cTn>
                              </p:par>
                              <p:par>
                                <p:cTn id="64" presetID="10" presetClass="entr" presetSubtype="0" fill="hold" nodeType="withEffect">
                                  <p:stCondLst>
                                    <p:cond delay="0"/>
                                  </p:stCondLst>
                                  <p:childTnLst>
                                    <p:set>
                                      <p:cBhvr>
                                        <p:cTn id="65" dur="1" fill="hold">
                                          <p:stCondLst>
                                            <p:cond delay="0"/>
                                          </p:stCondLst>
                                        </p:cTn>
                                        <p:tgtEl>
                                          <p:spTgt spid="57"/>
                                        </p:tgtEl>
                                        <p:attrNameLst>
                                          <p:attrName>style.visibility</p:attrName>
                                        </p:attrNameLst>
                                      </p:cBhvr>
                                      <p:to>
                                        <p:strVal val="visible"/>
                                      </p:to>
                                    </p:set>
                                    <p:animEffect transition="in" filter="fade">
                                      <p:cBhvr>
                                        <p:cTn id="66" dur="2000"/>
                                        <p:tgtEl>
                                          <p:spTgt spid="57"/>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084438"/>
                                        </p:tgtEl>
                                        <p:attrNameLst>
                                          <p:attrName>style.visibility</p:attrName>
                                        </p:attrNameLst>
                                      </p:cBhvr>
                                      <p:to>
                                        <p:strVal val="visible"/>
                                      </p:to>
                                    </p:set>
                                    <p:animEffect transition="in" filter="fade">
                                      <p:cBhvr>
                                        <p:cTn id="69" dur="2000"/>
                                        <p:tgtEl>
                                          <p:spTgt spid="1084438"/>
                                        </p:tgtEl>
                                      </p:cBhvr>
                                    </p:animEffect>
                                  </p:childTnLst>
                                </p:cTn>
                              </p:par>
                              <p:par>
                                <p:cTn id="70" presetID="10" presetClass="entr" presetSubtype="0" fill="hold" nodeType="withEffect">
                                  <p:stCondLst>
                                    <p:cond delay="0"/>
                                  </p:stCondLst>
                                  <p:childTnLst>
                                    <p:set>
                                      <p:cBhvr>
                                        <p:cTn id="71" dur="1" fill="hold">
                                          <p:stCondLst>
                                            <p:cond delay="0"/>
                                          </p:stCondLst>
                                        </p:cTn>
                                        <p:tgtEl>
                                          <p:spTgt spid="56"/>
                                        </p:tgtEl>
                                        <p:attrNameLst>
                                          <p:attrName>style.visibility</p:attrName>
                                        </p:attrNameLst>
                                      </p:cBhvr>
                                      <p:to>
                                        <p:strVal val="visible"/>
                                      </p:to>
                                    </p:set>
                                    <p:animEffect transition="in" filter="fade">
                                      <p:cBhvr>
                                        <p:cTn id="72" dur="2000"/>
                                        <p:tgtEl>
                                          <p:spTgt spid="56"/>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084425"/>
                                        </p:tgtEl>
                                        <p:attrNameLst>
                                          <p:attrName>style.visibility</p:attrName>
                                        </p:attrNameLst>
                                      </p:cBhvr>
                                      <p:to>
                                        <p:strVal val="visible"/>
                                      </p:to>
                                    </p:set>
                                    <p:animEffect transition="in" filter="fade">
                                      <p:cBhvr>
                                        <p:cTn id="77" dur="2000"/>
                                        <p:tgtEl>
                                          <p:spTgt spid="1084425"/>
                                        </p:tgtEl>
                                      </p:cBhvr>
                                    </p:animEffect>
                                  </p:childTnLst>
                                </p:cTn>
                              </p:par>
                              <p:par>
                                <p:cTn id="78" presetID="10" presetClass="entr" presetSubtype="0" fill="hold" nodeType="withEffect">
                                  <p:stCondLst>
                                    <p:cond delay="0"/>
                                  </p:stCondLst>
                                  <p:childTnLst>
                                    <p:set>
                                      <p:cBhvr>
                                        <p:cTn id="79" dur="1" fill="hold">
                                          <p:stCondLst>
                                            <p:cond delay="0"/>
                                          </p:stCondLst>
                                        </p:cTn>
                                        <p:tgtEl>
                                          <p:spTgt spid="1084463"/>
                                        </p:tgtEl>
                                        <p:attrNameLst>
                                          <p:attrName>style.visibility</p:attrName>
                                        </p:attrNameLst>
                                      </p:cBhvr>
                                      <p:to>
                                        <p:strVal val="visible"/>
                                      </p:to>
                                    </p:set>
                                    <p:animEffect transition="in" filter="fade">
                                      <p:cBhvr>
                                        <p:cTn id="80" dur="2000"/>
                                        <p:tgtEl>
                                          <p:spTgt spid="1084463"/>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1084439"/>
                                        </p:tgtEl>
                                        <p:attrNameLst>
                                          <p:attrName>style.visibility</p:attrName>
                                        </p:attrNameLst>
                                      </p:cBhvr>
                                      <p:to>
                                        <p:strVal val="visible"/>
                                      </p:to>
                                    </p:set>
                                    <p:animEffect transition="in" filter="fade">
                                      <p:cBhvr>
                                        <p:cTn id="83" dur="2000"/>
                                        <p:tgtEl>
                                          <p:spTgt spid="1084439"/>
                                        </p:tgtEl>
                                      </p:cBhvr>
                                    </p:animEffect>
                                  </p:childTnLst>
                                </p:cTn>
                              </p:par>
                              <p:par>
                                <p:cTn id="84" presetID="10" presetClass="entr" presetSubtype="0" fill="hold" nodeType="withEffect">
                                  <p:stCondLst>
                                    <p:cond delay="0"/>
                                  </p:stCondLst>
                                  <p:childTnLst>
                                    <p:set>
                                      <p:cBhvr>
                                        <p:cTn id="85" dur="1" fill="hold">
                                          <p:stCondLst>
                                            <p:cond delay="0"/>
                                          </p:stCondLst>
                                        </p:cTn>
                                        <p:tgtEl>
                                          <p:spTgt spid="7214"/>
                                        </p:tgtEl>
                                        <p:attrNameLst>
                                          <p:attrName>style.visibility</p:attrName>
                                        </p:attrNameLst>
                                      </p:cBhvr>
                                      <p:to>
                                        <p:strVal val="visible"/>
                                      </p:to>
                                    </p:set>
                                    <p:animEffect transition="in" filter="fade">
                                      <p:cBhvr>
                                        <p:cTn id="86" dur="2000"/>
                                        <p:tgtEl>
                                          <p:spTgt spid="72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4420" grpId="0" animBg="1"/>
      <p:bldP spid="1084421" grpId="0" animBg="1"/>
      <p:bldP spid="1084421" grpId="1" animBg="1"/>
      <p:bldP spid="1084422" grpId="0" animBg="1"/>
      <p:bldP spid="1084423" grpId="0" animBg="1"/>
      <p:bldP spid="1084425" grpId="0" animBg="1"/>
      <p:bldP spid="1084426" grpId="0" animBg="1"/>
      <p:bldP spid="1084427" grpId="0" animBg="1"/>
      <p:bldP spid="1084428" grpId="0" animBg="1"/>
      <p:bldP spid="1084437" grpId="0" animBg="1"/>
      <p:bldP spid="1084438" grpId="0" animBg="1"/>
      <p:bldP spid="1084439" grpId="0" animBg="1"/>
      <p:bldP spid="47" grpId="0" animBg="1"/>
      <p:bldP spid="5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28600" y="274638"/>
            <a:ext cx="8610600" cy="1143000"/>
          </a:xfrm>
        </p:spPr>
        <p:txBody>
          <a:bodyPr>
            <a:normAutofit fontScale="90000"/>
          </a:bodyPr>
          <a:lstStyle/>
          <a:p>
            <a:r>
              <a:rPr lang="en-US" sz="4000" smtClean="0">
                <a:solidFill>
                  <a:srgbClr val="66FF33"/>
                </a:solidFill>
              </a:rPr>
              <a:t>Basecamp Maasai Mara’s </a:t>
            </a:r>
            <a:br>
              <a:rPr lang="en-US" sz="4000" smtClean="0">
                <a:solidFill>
                  <a:srgbClr val="66FF33"/>
                </a:solidFill>
              </a:rPr>
            </a:br>
            <a:r>
              <a:rPr lang="en-US" sz="4000" smtClean="0">
                <a:solidFill>
                  <a:srgbClr val="66FF33"/>
                </a:solidFill>
              </a:rPr>
              <a:t>Femina HIV/AIDS Awareness Project</a:t>
            </a:r>
          </a:p>
        </p:txBody>
      </p:sp>
      <p:sp>
        <p:nvSpPr>
          <p:cNvPr id="9219" name="Rectangle 3"/>
          <p:cNvSpPr>
            <a:spLocks noGrp="1" noChangeArrowheads="1"/>
          </p:cNvSpPr>
          <p:nvPr>
            <p:ph type="body" sz="half" idx="1"/>
          </p:nvPr>
        </p:nvSpPr>
        <p:spPr>
          <a:xfrm>
            <a:off x="609600" y="3581400"/>
            <a:ext cx="4114800" cy="2286000"/>
          </a:xfrm>
        </p:spPr>
        <p:txBody>
          <a:bodyPr>
            <a:normAutofit fontScale="92500" lnSpcReduction="10000"/>
          </a:bodyPr>
          <a:lstStyle/>
          <a:p>
            <a:pPr>
              <a:buClr>
                <a:srgbClr val="66FF33"/>
              </a:buClr>
              <a:buFont typeface="Wingdings" pitchFamily="2" charset="2"/>
              <a:buChar char="v"/>
              <a:defRPr/>
            </a:pPr>
            <a:r>
              <a:rPr lang="en-US" sz="2400" dirty="0" smtClean="0">
                <a:solidFill>
                  <a:schemeClr val="bg1"/>
                </a:solidFill>
              </a:rPr>
              <a:t>Basecamp operates at a unique safari site in Maasai Mara, Kenya</a:t>
            </a:r>
          </a:p>
          <a:p>
            <a:pPr>
              <a:buClr>
                <a:srgbClr val="66FF33"/>
              </a:buClr>
              <a:buFont typeface="Wingdings" pitchFamily="2" charset="2"/>
              <a:buChar char="v"/>
              <a:defRPr/>
            </a:pPr>
            <a:r>
              <a:rPr lang="en-US" sz="2400" dirty="0" smtClean="0">
                <a:solidFill>
                  <a:schemeClr val="bg1"/>
                </a:solidFill>
              </a:rPr>
              <a:t>Its HIV awareness and prevention program to help the Maasai fight their newest enemy - HIV/AIDS</a:t>
            </a:r>
          </a:p>
        </p:txBody>
      </p:sp>
      <p:pic>
        <p:nvPicPr>
          <p:cNvPr id="18436" name="Picture 4" descr="bmm 2"/>
          <p:cNvPicPr>
            <a:picLocks noGrp="1" noChangeAspect="1" noChangeArrowheads="1"/>
          </p:cNvPicPr>
          <p:nvPr>
            <p:ph sz="quarter" idx="2"/>
          </p:nvPr>
        </p:nvPicPr>
        <p:blipFill>
          <a:blip r:embed="rId3" cstate="print"/>
          <a:srcRect/>
          <a:stretch>
            <a:fillRect/>
          </a:stretch>
        </p:blipFill>
        <p:spPr>
          <a:xfrm>
            <a:off x="5143500" y="1524000"/>
            <a:ext cx="3048000" cy="2019300"/>
          </a:xfrm>
        </p:spPr>
      </p:pic>
      <p:pic>
        <p:nvPicPr>
          <p:cNvPr id="18437" name="Picture 4" descr="bmm 3"/>
          <p:cNvPicPr>
            <a:picLocks noChangeAspect="1" noChangeArrowheads="1"/>
          </p:cNvPicPr>
          <p:nvPr/>
        </p:nvPicPr>
        <p:blipFill>
          <a:blip r:embed="rId4" cstate="print"/>
          <a:srcRect/>
          <a:stretch>
            <a:fillRect/>
          </a:stretch>
        </p:blipFill>
        <p:spPr bwMode="auto">
          <a:xfrm>
            <a:off x="1219200" y="1549400"/>
            <a:ext cx="2971800" cy="1922463"/>
          </a:xfrm>
          <a:prstGeom prst="rect">
            <a:avLst/>
          </a:prstGeom>
          <a:noFill/>
          <a:ln w="9525">
            <a:noFill/>
            <a:miter lim="800000"/>
            <a:headEnd/>
            <a:tailEnd/>
          </a:ln>
        </p:spPr>
      </p:pic>
      <p:pic>
        <p:nvPicPr>
          <p:cNvPr id="18438" name="Picture 17"/>
          <p:cNvPicPr>
            <a:picLocks noChangeAspect="1" noChangeArrowheads="1"/>
          </p:cNvPicPr>
          <p:nvPr/>
        </p:nvPicPr>
        <p:blipFill>
          <a:blip r:embed="rId5" cstate="print"/>
          <a:srcRect/>
          <a:stretch>
            <a:fillRect/>
          </a:stretch>
        </p:blipFill>
        <p:spPr bwMode="auto">
          <a:xfrm>
            <a:off x="5268913" y="3657600"/>
            <a:ext cx="2857500" cy="213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punta islita 2"/>
          <p:cNvPicPr>
            <a:picLocks noChangeAspect="1" noChangeArrowheads="1"/>
          </p:cNvPicPr>
          <p:nvPr/>
        </p:nvPicPr>
        <p:blipFill>
          <a:blip r:embed="rId3" cstate="print"/>
          <a:srcRect/>
          <a:stretch>
            <a:fillRect/>
          </a:stretch>
        </p:blipFill>
        <p:spPr bwMode="auto">
          <a:xfrm>
            <a:off x="1143000" y="4097338"/>
            <a:ext cx="4114800" cy="2455862"/>
          </a:xfrm>
          <a:prstGeom prst="rect">
            <a:avLst/>
          </a:prstGeom>
          <a:noFill/>
          <a:ln w="9525">
            <a:noFill/>
            <a:miter lim="800000"/>
            <a:headEnd/>
            <a:tailEnd/>
          </a:ln>
        </p:spPr>
      </p:pic>
      <p:sp>
        <p:nvSpPr>
          <p:cNvPr id="19459" name="Rectangle 2"/>
          <p:cNvSpPr>
            <a:spLocks noGrp="1" noRot="1" noChangeArrowheads="1"/>
          </p:cNvSpPr>
          <p:nvPr>
            <p:ph type="title"/>
          </p:nvPr>
        </p:nvSpPr>
        <p:spPr/>
        <p:txBody>
          <a:bodyPr/>
          <a:lstStyle/>
          <a:p>
            <a:r>
              <a:rPr lang="en-US" b="1" smtClean="0">
                <a:solidFill>
                  <a:srgbClr val="33CC33"/>
                </a:solidFill>
              </a:rPr>
              <a:t>Hotel Punta Islita</a:t>
            </a:r>
          </a:p>
        </p:txBody>
      </p:sp>
      <p:sp>
        <p:nvSpPr>
          <p:cNvPr id="19460" name="Rectangle 3"/>
          <p:cNvSpPr>
            <a:spLocks noGrp="1" noChangeArrowheads="1"/>
          </p:cNvSpPr>
          <p:nvPr>
            <p:ph type="body" sz="half" idx="1"/>
          </p:nvPr>
        </p:nvSpPr>
        <p:spPr>
          <a:xfrm>
            <a:off x="2438400" y="1143000"/>
            <a:ext cx="4800600" cy="1371600"/>
          </a:xfrm>
        </p:spPr>
        <p:txBody>
          <a:bodyPr/>
          <a:lstStyle/>
          <a:p>
            <a:pPr>
              <a:buFontTx/>
              <a:buNone/>
            </a:pPr>
            <a:r>
              <a:rPr lang="en-US" sz="2800" b="1" smtClean="0">
                <a:solidFill>
                  <a:srgbClr val="33CC33"/>
                </a:solidFill>
              </a:rPr>
              <a:t>Guanacaste, Costa Rica</a:t>
            </a:r>
          </a:p>
        </p:txBody>
      </p:sp>
      <p:pic>
        <p:nvPicPr>
          <p:cNvPr id="19461" name="Picture 5" descr="Punta Islita 1"/>
          <p:cNvPicPr>
            <a:picLocks noGrp="1" noChangeAspect="1" noChangeArrowheads="1"/>
          </p:cNvPicPr>
          <p:nvPr>
            <p:ph sz="quarter" idx="3"/>
          </p:nvPr>
        </p:nvPicPr>
        <p:blipFill>
          <a:blip r:embed="rId4" cstate="print"/>
          <a:srcRect/>
          <a:stretch>
            <a:fillRect/>
          </a:stretch>
        </p:blipFill>
        <p:spPr>
          <a:xfrm>
            <a:off x="304800" y="1828800"/>
            <a:ext cx="4221163" cy="2514600"/>
          </a:xfrm>
          <a:noFill/>
        </p:spPr>
      </p:pic>
      <p:sp>
        <p:nvSpPr>
          <p:cNvPr id="6" name="Rectangle 3"/>
          <p:cNvSpPr txBox="1">
            <a:spLocks noChangeArrowheads="1"/>
          </p:cNvSpPr>
          <p:nvPr/>
        </p:nvSpPr>
        <p:spPr bwMode="auto">
          <a:xfrm>
            <a:off x="5105400" y="1798638"/>
            <a:ext cx="3505200" cy="4525962"/>
          </a:xfrm>
          <a:prstGeom prst="rect">
            <a:avLst/>
          </a:prstGeom>
          <a:noFill/>
          <a:ln w="9525">
            <a:noFill/>
            <a:miter lim="800000"/>
            <a:headEnd/>
            <a:tailEnd/>
          </a:ln>
        </p:spPr>
        <p:txBody>
          <a:bodyPr/>
          <a:lstStyle/>
          <a:p>
            <a:pPr marL="342900" indent="-342900" eaLnBrk="0" hangingPunct="0">
              <a:lnSpc>
                <a:spcPct val="90000"/>
              </a:lnSpc>
              <a:spcBef>
                <a:spcPct val="20000"/>
              </a:spcBef>
              <a:buClr>
                <a:schemeClr val="tx1"/>
              </a:buClr>
              <a:buFont typeface="Wingdings" pitchFamily="2" charset="2"/>
              <a:buNone/>
              <a:defRPr/>
            </a:pPr>
            <a:endParaRPr lang="en-US" sz="2000" kern="0" dirty="0">
              <a:latin typeface="+mn-lt"/>
              <a:cs typeface="+mn-cs"/>
            </a:endParaRPr>
          </a:p>
          <a:p>
            <a:pPr marL="342900" indent="-342900" eaLnBrk="0" hangingPunct="0">
              <a:lnSpc>
                <a:spcPct val="90000"/>
              </a:lnSpc>
              <a:spcBef>
                <a:spcPct val="20000"/>
              </a:spcBef>
              <a:buClr>
                <a:schemeClr val="bg1"/>
              </a:buClr>
              <a:buFontTx/>
              <a:buChar char="•"/>
              <a:defRPr/>
            </a:pPr>
            <a:endParaRPr lang="en-US" sz="2000" kern="0" dirty="0">
              <a:solidFill>
                <a:schemeClr val="bg1"/>
              </a:solidFill>
              <a:latin typeface="+mn-lt"/>
              <a:cs typeface="+mn-cs"/>
            </a:endParaRPr>
          </a:p>
          <a:p>
            <a:pPr marL="342900" indent="-342900" eaLnBrk="0" hangingPunct="0">
              <a:lnSpc>
                <a:spcPct val="90000"/>
              </a:lnSpc>
              <a:spcBef>
                <a:spcPct val="20000"/>
              </a:spcBef>
              <a:buClr>
                <a:schemeClr val="bg1"/>
              </a:buClr>
              <a:buFontTx/>
              <a:buChar char="•"/>
              <a:defRPr/>
            </a:pPr>
            <a:endParaRPr lang="en-US" sz="2000" kern="0" dirty="0">
              <a:solidFill>
                <a:schemeClr val="bg1"/>
              </a:solidFill>
              <a:latin typeface="+mn-lt"/>
              <a:cs typeface="+mn-cs"/>
            </a:endParaRPr>
          </a:p>
          <a:p>
            <a:pPr marL="342900" indent="-342900" eaLnBrk="0" hangingPunct="0">
              <a:lnSpc>
                <a:spcPct val="90000"/>
              </a:lnSpc>
              <a:spcBef>
                <a:spcPct val="20000"/>
              </a:spcBef>
              <a:buClr>
                <a:schemeClr val="bg1"/>
              </a:buClr>
              <a:buFontTx/>
              <a:buChar char="•"/>
              <a:defRPr/>
            </a:pPr>
            <a:r>
              <a:rPr lang="en-US" sz="2000" kern="0" dirty="0">
                <a:solidFill>
                  <a:schemeClr val="bg1"/>
                </a:solidFill>
                <a:latin typeface="+mn-lt"/>
                <a:cs typeface="+mn-cs"/>
              </a:rPr>
              <a:t>The hotel supports local entrepreneurs and artesian cooperatives, showcasing work from local artists, as well as internationally acclaimed Costa Rican artists. </a:t>
            </a:r>
          </a:p>
        </p:txBody>
      </p:sp>
      <p:pic>
        <p:nvPicPr>
          <p:cNvPr id="19463" name="Picture 4" descr="Punta Islita logo"/>
          <p:cNvPicPr>
            <a:picLocks noGrp="1" noChangeAspect="1" noChangeArrowheads="1"/>
          </p:cNvPicPr>
          <p:nvPr>
            <p:ph sz="quarter" idx="2"/>
          </p:nvPr>
        </p:nvPicPr>
        <p:blipFill>
          <a:blip r:embed="rId5" cstate="print"/>
          <a:srcRect/>
          <a:stretch>
            <a:fillRect/>
          </a:stretch>
        </p:blipFill>
        <p:spPr>
          <a:xfrm>
            <a:off x="152400" y="1122363"/>
            <a:ext cx="2209800" cy="1468437"/>
          </a:xfrm>
          <a:noFill/>
        </p:spPr>
      </p:pic>
    </p:spTree>
  </p:cSld>
  <p:clrMapOvr>
    <a:masterClrMapping/>
  </p:clrMapOvr>
  <p:transition spd="med">
    <p:zoom dir="in"/>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rrowheads="1"/>
          </p:cNvSpPr>
          <p:nvPr>
            <p:ph type="title"/>
          </p:nvPr>
        </p:nvSpPr>
        <p:spPr/>
        <p:txBody>
          <a:bodyPr/>
          <a:lstStyle/>
          <a:p>
            <a:r>
              <a:rPr lang="en-US" b="1" smtClean="0">
                <a:solidFill>
                  <a:srgbClr val="33CC33"/>
                </a:solidFill>
              </a:rPr>
              <a:t>Jungle Bay</a:t>
            </a:r>
          </a:p>
        </p:txBody>
      </p:sp>
      <p:sp>
        <p:nvSpPr>
          <p:cNvPr id="20483" name="Rectangle 3"/>
          <p:cNvSpPr>
            <a:spLocks noGrp="1" noChangeArrowheads="1"/>
          </p:cNvSpPr>
          <p:nvPr>
            <p:ph type="body" sz="half" idx="1"/>
          </p:nvPr>
        </p:nvSpPr>
        <p:spPr>
          <a:xfrm>
            <a:off x="2743200" y="1219200"/>
            <a:ext cx="4038600" cy="1295400"/>
          </a:xfrm>
        </p:spPr>
        <p:txBody>
          <a:bodyPr/>
          <a:lstStyle/>
          <a:p>
            <a:pPr>
              <a:buFontTx/>
              <a:buNone/>
            </a:pPr>
            <a:r>
              <a:rPr lang="en-US" sz="2800" b="1" smtClean="0">
                <a:solidFill>
                  <a:srgbClr val="33CC33"/>
                </a:solidFill>
              </a:rPr>
              <a:t>Dominica, Caribbean</a:t>
            </a:r>
          </a:p>
        </p:txBody>
      </p:sp>
      <p:pic>
        <p:nvPicPr>
          <p:cNvPr id="148484" name="Picture 4" descr="junglebaylogo"/>
          <p:cNvPicPr>
            <a:picLocks noGrp="1" noChangeAspect="1" noChangeArrowheads="1"/>
          </p:cNvPicPr>
          <p:nvPr>
            <p:ph sz="quarter" idx="2"/>
          </p:nvPr>
        </p:nvPicPr>
        <p:blipFill>
          <a:blip r:embed="rId3" cstate="print"/>
          <a:srcRect/>
          <a:stretch>
            <a:fillRect/>
          </a:stretch>
        </p:blipFill>
        <p:spPr>
          <a:xfrm>
            <a:off x="152400" y="457200"/>
            <a:ext cx="2533650" cy="1400175"/>
          </a:xfrm>
          <a:noFill/>
        </p:spPr>
      </p:pic>
      <p:pic>
        <p:nvPicPr>
          <p:cNvPr id="148485" name="Picture 5" descr="jungle bay 3"/>
          <p:cNvPicPr>
            <a:picLocks noGrp="1" noChangeAspect="1" noChangeArrowheads="1"/>
          </p:cNvPicPr>
          <p:nvPr>
            <p:ph sz="quarter" idx="3"/>
          </p:nvPr>
        </p:nvPicPr>
        <p:blipFill>
          <a:blip r:embed="rId4" cstate="print"/>
          <a:srcRect/>
          <a:stretch>
            <a:fillRect/>
          </a:stretch>
        </p:blipFill>
        <p:spPr>
          <a:xfrm>
            <a:off x="609600" y="1828800"/>
            <a:ext cx="2438400" cy="2282825"/>
          </a:xfrm>
          <a:noFill/>
        </p:spPr>
      </p:pic>
      <p:sp>
        <p:nvSpPr>
          <p:cNvPr id="6" name="Rectangle 3"/>
          <p:cNvSpPr txBox="1">
            <a:spLocks noChangeArrowheads="1"/>
          </p:cNvSpPr>
          <p:nvPr/>
        </p:nvSpPr>
        <p:spPr bwMode="auto">
          <a:xfrm>
            <a:off x="4876800" y="2560638"/>
            <a:ext cx="4038600" cy="4525962"/>
          </a:xfrm>
          <a:prstGeom prst="rect">
            <a:avLst/>
          </a:prstGeom>
          <a:noFill/>
          <a:ln w="9525">
            <a:noFill/>
            <a:miter lim="800000"/>
            <a:headEnd/>
            <a:tailEnd/>
          </a:ln>
        </p:spPr>
        <p:txBody>
          <a:bodyPr/>
          <a:lstStyle/>
          <a:p>
            <a:pPr marL="342900" indent="-342900" eaLnBrk="0" hangingPunct="0">
              <a:lnSpc>
                <a:spcPct val="80000"/>
              </a:lnSpc>
              <a:spcBef>
                <a:spcPct val="20000"/>
              </a:spcBef>
              <a:buClr>
                <a:schemeClr val="bg1"/>
              </a:buClr>
              <a:buFontTx/>
              <a:buChar char="•"/>
              <a:defRPr/>
            </a:pPr>
            <a:r>
              <a:rPr lang="en-US" sz="2000" kern="0" dirty="0">
                <a:solidFill>
                  <a:schemeClr val="bg1"/>
                </a:solidFill>
                <a:latin typeface="+mn-lt"/>
                <a:cs typeface="+mn-cs"/>
              </a:rPr>
              <a:t>H</a:t>
            </a:r>
            <a:r>
              <a:rPr lang="en-US" sz="2000" kern="0" dirty="0" err="1">
                <a:solidFill>
                  <a:schemeClr val="bg1"/>
                </a:solidFill>
                <a:latin typeface="+mn-lt"/>
                <a:cs typeface="+mn-cs"/>
              </a:rPr>
              <a:t>elped</a:t>
            </a:r>
            <a:r>
              <a:rPr lang="en-US" sz="2000" kern="0" dirty="0">
                <a:solidFill>
                  <a:schemeClr val="bg1"/>
                </a:solidFill>
                <a:latin typeface="+mn-lt"/>
                <a:cs typeface="+mn-cs"/>
              </a:rPr>
              <a:t> found The South East Tourism Development Committee, an NGO dedicated to capacity-building in the local area.</a:t>
            </a:r>
          </a:p>
          <a:p>
            <a:pPr marL="800100" lvl="1" indent="-342900" eaLnBrk="0" hangingPunct="0">
              <a:lnSpc>
                <a:spcPct val="80000"/>
              </a:lnSpc>
              <a:spcBef>
                <a:spcPct val="20000"/>
              </a:spcBef>
              <a:buClr>
                <a:schemeClr val="bg1"/>
              </a:buClr>
              <a:buFontTx/>
              <a:buChar char="•"/>
              <a:defRPr/>
            </a:pPr>
            <a:endParaRPr lang="en-US" sz="2000" kern="0" dirty="0">
              <a:solidFill>
                <a:schemeClr val="bg1"/>
              </a:solidFill>
              <a:latin typeface="+mn-lt"/>
              <a:cs typeface="+mn-cs"/>
            </a:endParaRPr>
          </a:p>
          <a:p>
            <a:pPr marL="342900" indent="-342900" eaLnBrk="0" hangingPunct="0">
              <a:lnSpc>
                <a:spcPct val="80000"/>
              </a:lnSpc>
              <a:spcBef>
                <a:spcPct val="20000"/>
              </a:spcBef>
              <a:buClr>
                <a:schemeClr val="bg1"/>
              </a:buClr>
              <a:buFontTx/>
              <a:buChar char="•"/>
              <a:defRPr/>
            </a:pPr>
            <a:r>
              <a:rPr lang="en-US" sz="2000" kern="0" dirty="0">
                <a:solidFill>
                  <a:schemeClr val="bg1"/>
                </a:solidFill>
                <a:latin typeface="+mn-lt"/>
                <a:cs typeface="+mn-cs"/>
              </a:rPr>
              <a:t>Furnishes high school tuition fees for all </a:t>
            </a:r>
            <a:r>
              <a:rPr lang="en-US" sz="2000" kern="0" dirty="0" err="1">
                <a:solidFill>
                  <a:schemeClr val="bg1"/>
                </a:solidFill>
                <a:latin typeface="+mn-lt"/>
                <a:cs typeface="+mn-cs"/>
              </a:rPr>
              <a:t>Carib</a:t>
            </a:r>
            <a:r>
              <a:rPr lang="en-US" sz="2000" kern="0" dirty="0">
                <a:solidFill>
                  <a:schemeClr val="bg1"/>
                </a:solidFill>
                <a:latin typeface="+mn-lt"/>
                <a:cs typeface="+mn-cs"/>
              </a:rPr>
              <a:t> Territory students, who represent the islands last remaining indigenous group.</a:t>
            </a:r>
          </a:p>
          <a:p>
            <a:pPr marL="342900" indent="-342900" eaLnBrk="0" hangingPunct="0">
              <a:lnSpc>
                <a:spcPct val="80000"/>
              </a:lnSpc>
              <a:spcBef>
                <a:spcPct val="20000"/>
              </a:spcBef>
              <a:buClr>
                <a:schemeClr val="tx1"/>
              </a:buClr>
              <a:buFontTx/>
              <a:buChar char="•"/>
              <a:defRPr/>
            </a:pPr>
            <a:endParaRPr lang="en-US" sz="2000" kern="0" dirty="0">
              <a:latin typeface="+mn-lt"/>
              <a:cs typeface="+mn-cs"/>
            </a:endParaRPr>
          </a:p>
        </p:txBody>
      </p:sp>
      <p:pic>
        <p:nvPicPr>
          <p:cNvPr id="7" name="Picture 4" descr="jungle bay 1"/>
          <p:cNvPicPr>
            <a:picLocks noChangeAspect="1" noChangeArrowheads="1"/>
          </p:cNvPicPr>
          <p:nvPr/>
        </p:nvPicPr>
        <p:blipFill>
          <a:blip r:embed="rId5" cstate="print"/>
          <a:srcRect/>
          <a:stretch>
            <a:fillRect/>
          </a:stretch>
        </p:blipFill>
        <p:spPr bwMode="auto">
          <a:xfrm>
            <a:off x="1295400" y="3200400"/>
            <a:ext cx="2832100" cy="2124075"/>
          </a:xfrm>
          <a:prstGeom prst="rect">
            <a:avLst/>
          </a:prstGeom>
          <a:noFill/>
          <a:ln w="9525">
            <a:noFill/>
            <a:miter lim="800000"/>
            <a:headEnd/>
            <a:tailEnd/>
          </a:ln>
        </p:spPr>
      </p:pic>
      <p:pic>
        <p:nvPicPr>
          <p:cNvPr id="8" name="Picture 5" descr="jungle bay 2"/>
          <p:cNvPicPr>
            <a:picLocks noChangeAspect="1" noChangeArrowheads="1"/>
          </p:cNvPicPr>
          <p:nvPr/>
        </p:nvPicPr>
        <p:blipFill>
          <a:blip r:embed="rId6" cstate="print"/>
          <a:srcRect/>
          <a:stretch>
            <a:fillRect/>
          </a:stretch>
        </p:blipFill>
        <p:spPr bwMode="auto">
          <a:xfrm>
            <a:off x="2286000" y="4572000"/>
            <a:ext cx="2743200" cy="2057400"/>
          </a:xfrm>
          <a:prstGeom prst="rect">
            <a:avLst/>
          </a:prstGeom>
          <a:noFill/>
          <a:ln w="9525">
            <a:noFill/>
            <a:miter lim="800000"/>
            <a:headEnd/>
            <a:tailEnd/>
          </a:ln>
        </p:spPr>
      </p:pic>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8484"/>
                                        </p:tgtEl>
                                        <p:attrNameLst>
                                          <p:attrName>style.visibility</p:attrName>
                                        </p:attrNameLst>
                                      </p:cBhvr>
                                      <p:to>
                                        <p:strVal val="visible"/>
                                      </p:to>
                                    </p:set>
                                    <p:animEffect transition="in" filter="fade">
                                      <p:cBhvr>
                                        <p:cTn id="7" dur="2000"/>
                                        <p:tgtEl>
                                          <p:spTgt spid="14848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8485"/>
                                        </p:tgtEl>
                                        <p:attrNameLst>
                                          <p:attrName>style.visibility</p:attrName>
                                        </p:attrNameLst>
                                      </p:cBhvr>
                                      <p:to>
                                        <p:strVal val="visible"/>
                                      </p:to>
                                    </p:set>
                                    <p:animEffect transition="in" filter="fade">
                                      <p:cBhvr>
                                        <p:cTn id="17" dur="2000"/>
                                        <p:tgtEl>
                                          <p:spTgt spid="14848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36699">
            <a:alpha val="0"/>
          </a:srgbClr>
        </a:solidFill>
        <a:effectLst/>
      </p:bgPr>
    </p:bg>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p:txBody>
          <a:bodyPr/>
          <a:lstStyle/>
          <a:p>
            <a:r>
              <a:rPr lang="en-US" b="1">
                <a:solidFill>
                  <a:srgbClr val="009900"/>
                </a:solidFill>
                <a:latin typeface="Tahoma" pitchFamily="34" charset="0"/>
              </a:rPr>
              <a:t>Definitions</a:t>
            </a:r>
          </a:p>
        </p:txBody>
      </p:sp>
      <p:sp>
        <p:nvSpPr>
          <p:cNvPr id="212995" name="Rectangle 3"/>
          <p:cNvSpPr>
            <a:spLocks noGrp="1" noChangeArrowheads="1"/>
          </p:cNvSpPr>
          <p:nvPr>
            <p:ph type="body" idx="1"/>
          </p:nvPr>
        </p:nvSpPr>
        <p:spPr>
          <a:xfrm>
            <a:off x="457200" y="1447800"/>
            <a:ext cx="8229600" cy="4678363"/>
          </a:xfrm>
        </p:spPr>
        <p:txBody>
          <a:bodyPr/>
          <a:lstStyle/>
          <a:p>
            <a:pPr eaLnBrk="0" hangingPunct="0">
              <a:lnSpc>
                <a:spcPct val="90000"/>
              </a:lnSpc>
              <a:spcBef>
                <a:spcPct val="0"/>
              </a:spcBef>
              <a:buClr>
                <a:schemeClr val="tx2"/>
              </a:buClr>
              <a:buSzPct val="125000"/>
              <a:buFont typeface="Wingdings" pitchFamily="2" charset="2"/>
              <a:buChar char="§"/>
            </a:pPr>
            <a:r>
              <a:rPr lang="en-US" sz="1800" b="1">
                <a:solidFill>
                  <a:srgbClr val="009900"/>
                </a:solidFill>
              </a:rPr>
              <a:t>TOURISM:</a:t>
            </a:r>
            <a:r>
              <a:rPr lang="en-US" sz="1800" b="1"/>
              <a:t> </a:t>
            </a:r>
            <a:r>
              <a:rPr lang="en-US" sz="1800" b="1">
                <a:solidFill>
                  <a:srgbClr val="0000FF"/>
                </a:solidFill>
              </a:rPr>
              <a:t>Travel undertaken for pleasure.</a:t>
            </a:r>
          </a:p>
          <a:p>
            <a:pPr eaLnBrk="0" hangingPunct="0">
              <a:lnSpc>
                <a:spcPct val="90000"/>
              </a:lnSpc>
              <a:spcBef>
                <a:spcPct val="0"/>
              </a:spcBef>
              <a:buClr>
                <a:schemeClr val="tx2"/>
              </a:buClr>
              <a:buSzPct val="125000"/>
              <a:buFontTx/>
              <a:buNone/>
            </a:pPr>
            <a:endParaRPr lang="en-US" sz="1800" b="1">
              <a:solidFill>
                <a:srgbClr val="0000FF"/>
              </a:solidFill>
            </a:endParaRPr>
          </a:p>
          <a:p>
            <a:pPr eaLnBrk="0" hangingPunct="0">
              <a:lnSpc>
                <a:spcPct val="90000"/>
              </a:lnSpc>
              <a:spcBef>
                <a:spcPct val="0"/>
              </a:spcBef>
              <a:buClr>
                <a:schemeClr val="tx2"/>
              </a:buClr>
              <a:buFont typeface="Wingdings" pitchFamily="2" charset="2"/>
              <a:buChar char="§"/>
            </a:pPr>
            <a:r>
              <a:rPr lang="en-US" sz="1800" b="1">
                <a:solidFill>
                  <a:srgbClr val="009900"/>
                </a:solidFill>
              </a:rPr>
              <a:t>NATURE TOURISM:</a:t>
            </a:r>
            <a:r>
              <a:rPr lang="en-US" sz="1800" b="1"/>
              <a:t> </a:t>
            </a:r>
            <a:r>
              <a:rPr lang="en-US" sz="1800" b="1">
                <a:solidFill>
                  <a:srgbClr val="0000FF"/>
                </a:solidFill>
              </a:rPr>
              <a:t>Travel to unspoiled places to experience and enjoy nature. </a:t>
            </a:r>
          </a:p>
          <a:p>
            <a:pPr eaLnBrk="0" hangingPunct="0">
              <a:lnSpc>
                <a:spcPct val="90000"/>
              </a:lnSpc>
              <a:spcBef>
                <a:spcPct val="0"/>
              </a:spcBef>
              <a:buClr>
                <a:schemeClr val="tx2"/>
              </a:buClr>
            </a:pPr>
            <a:endParaRPr lang="en-US" sz="1800" b="1">
              <a:solidFill>
                <a:srgbClr val="0000FF"/>
              </a:solidFill>
            </a:endParaRPr>
          </a:p>
          <a:p>
            <a:pPr eaLnBrk="0" hangingPunct="0">
              <a:lnSpc>
                <a:spcPct val="90000"/>
              </a:lnSpc>
              <a:spcBef>
                <a:spcPct val="0"/>
              </a:spcBef>
              <a:buClr>
                <a:schemeClr val="tx2"/>
              </a:buClr>
              <a:buFont typeface="Wingdings" pitchFamily="2" charset="2"/>
              <a:buChar char="§"/>
            </a:pPr>
            <a:r>
              <a:rPr lang="en-US" sz="1800" b="1">
                <a:solidFill>
                  <a:srgbClr val="009900"/>
                </a:solidFill>
              </a:rPr>
              <a:t>ADVENTURE TOURISM:</a:t>
            </a:r>
            <a:r>
              <a:rPr lang="en-US" sz="1800" b="1"/>
              <a:t> </a:t>
            </a:r>
            <a:r>
              <a:rPr lang="en-US" sz="1800" b="1">
                <a:solidFill>
                  <a:srgbClr val="0000FF"/>
                </a:solidFill>
              </a:rPr>
              <a:t>Nature travel which involves physical skills, endurance &amp; degree of risk-taking.</a:t>
            </a:r>
          </a:p>
          <a:p>
            <a:pPr eaLnBrk="0" hangingPunct="0">
              <a:lnSpc>
                <a:spcPct val="90000"/>
              </a:lnSpc>
              <a:spcBef>
                <a:spcPct val="0"/>
              </a:spcBef>
              <a:buClr>
                <a:schemeClr val="tx2"/>
              </a:buClr>
              <a:buSzPct val="125000"/>
            </a:pPr>
            <a:endParaRPr lang="en-US" sz="1800" b="1">
              <a:solidFill>
                <a:srgbClr val="0000FF"/>
              </a:solidFill>
            </a:endParaRPr>
          </a:p>
          <a:p>
            <a:pPr eaLnBrk="0" hangingPunct="0">
              <a:lnSpc>
                <a:spcPct val="90000"/>
              </a:lnSpc>
              <a:spcBef>
                <a:spcPct val="0"/>
              </a:spcBef>
              <a:buClr>
                <a:schemeClr val="tx2"/>
              </a:buClr>
              <a:buFont typeface="Wingdings" pitchFamily="2" charset="2"/>
              <a:buChar char="§"/>
            </a:pPr>
            <a:r>
              <a:rPr lang="en-US" sz="1800" b="1">
                <a:solidFill>
                  <a:srgbClr val="009900"/>
                </a:solidFill>
              </a:rPr>
              <a:t>ECOTOURISM:</a:t>
            </a:r>
            <a:r>
              <a:rPr lang="en-US" sz="1800" b="1"/>
              <a:t> </a:t>
            </a:r>
            <a:r>
              <a:rPr lang="en-US" sz="1800" b="1">
                <a:solidFill>
                  <a:srgbClr val="0000FF"/>
                </a:solidFill>
              </a:rPr>
              <a:t>“Responsible travel to natural areas that conserves </a:t>
            </a:r>
          </a:p>
          <a:p>
            <a:pPr eaLnBrk="0" hangingPunct="0">
              <a:lnSpc>
                <a:spcPct val="90000"/>
              </a:lnSpc>
              <a:spcBef>
                <a:spcPct val="0"/>
              </a:spcBef>
              <a:buClr>
                <a:schemeClr val="tx2"/>
              </a:buClr>
              <a:buFont typeface="Wingdings" pitchFamily="2" charset="2"/>
              <a:buNone/>
            </a:pPr>
            <a:r>
              <a:rPr lang="en-US" sz="1800" b="1">
                <a:solidFill>
                  <a:srgbClr val="0000FF"/>
                </a:solidFill>
              </a:rPr>
              <a:t>      the environment and improves the welfare of local people.”</a:t>
            </a:r>
          </a:p>
          <a:p>
            <a:pPr eaLnBrk="0" hangingPunct="0">
              <a:lnSpc>
                <a:spcPct val="90000"/>
              </a:lnSpc>
              <a:spcBef>
                <a:spcPct val="0"/>
              </a:spcBef>
              <a:buFontTx/>
              <a:buNone/>
            </a:pPr>
            <a:r>
              <a:rPr lang="en-US" sz="1800" b="1">
                <a:solidFill>
                  <a:srgbClr val="6600CC"/>
                </a:solidFill>
              </a:rPr>
              <a:t>					</a:t>
            </a:r>
            <a:r>
              <a:rPr lang="en-US" sz="1400" b="1">
                <a:solidFill>
                  <a:srgbClr val="009900"/>
                </a:solidFill>
              </a:rPr>
              <a:t>-- The International Ecotourism Society (TIES)</a:t>
            </a:r>
          </a:p>
          <a:p>
            <a:pPr eaLnBrk="0" hangingPunct="0">
              <a:lnSpc>
                <a:spcPct val="90000"/>
              </a:lnSpc>
              <a:spcBef>
                <a:spcPct val="0"/>
              </a:spcBef>
              <a:buFontTx/>
              <a:buNone/>
            </a:pPr>
            <a:endParaRPr lang="en-US" sz="1400" b="1">
              <a:solidFill>
                <a:srgbClr val="009900"/>
              </a:solidFill>
            </a:endParaRPr>
          </a:p>
          <a:p>
            <a:pPr>
              <a:lnSpc>
                <a:spcPct val="90000"/>
              </a:lnSpc>
              <a:buClr>
                <a:schemeClr val="tx1"/>
              </a:buClr>
              <a:buFont typeface="Wingdings" pitchFamily="2" charset="2"/>
              <a:buChar char="§"/>
            </a:pPr>
            <a:r>
              <a:rPr lang="en-US" sz="1800" b="1">
                <a:solidFill>
                  <a:srgbClr val="009900"/>
                </a:solidFill>
              </a:rPr>
              <a:t>SUSTAINABLE DEVELOPMENT:</a:t>
            </a:r>
            <a:r>
              <a:rPr lang="en-US" sz="1800" b="1"/>
              <a:t> </a:t>
            </a:r>
            <a:r>
              <a:rPr lang="en-US" sz="1800" b="1">
                <a:solidFill>
                  <a:srgbClr val="0000FF"/>
                </a:solidFill>
              </a:rPr>
              <a:t>“Meets the needs of the present without compromising the ability of the future generations to meet their own needs.”</a:t>
            </a:r>
            <a:r>
              <a:rPr lang="en-US" sz="1600" b="1">
                <a:solidFill>
                  <a:srgbClr val="0000FF"/>
                </a:solidFill>
              </a:rPr>
              <a:t> </a:t>
            </a:r>
          </a:p>
          <a:p>
            <a:pPr lvl="4">
              <a:lnSpc>
                <a:spcPct val="90000"/>
              </a:lnSpc>
              <a:buClr>
                <a:schemeClr val="tx1"/>
              </a:buClr>
              <a:buFont typeface="Wingdings" pitchFamily="2" charset="2"/>
              <a:buNone/>
            </a:pPr>
            <a:r>
              <a:rPr lang="en-US" sz="1400" b="1">
                <a:solidFill>
                  <a:srgbClr val="009900"/>
                </a:solidFill>
              </a:rPr>
              <a:t>                                –”Our Common Future,” The Bruntland Report, 1987</a:t>
            </a:r>
          </a:p>
        </p:txBody>
      </p:sp>
      <p:graphicFrame>
        <p:nvGraphicFramePr>
          <p:cNvPr id="212996" name="Object 4"/>
          <p:cNvGraphicFramePr>
            <a:graphicFrameLocks noChangeAspect="1"/>
          </p:cNvGraphicFramePr>
          <p:nvPr>
            <p:ph idx="4294967295"/>
          </p:nvPr>
        </p:nvGraphicFramePr>
        <p:xfrm>
          <a:off x="0" y="5861050"/>
          <a:ext cx="9144000" cy="996950"/>
        </p:xfrm>
        <a:graphic>
          <a:graphicData uri="http://schemas.openxmlformats.org/presentationml/2006/ole">
            <p:oleObj spid="_x0000_s3074" name="Image" r:id="rId4" imgW="11436640" imgH="1385104" progId="">
              <p:embed/>
            </p:oleObj>
          </a:graphicData>
        </a:graphic>
      </p:graphicFrame>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12995">
                                            <p:txEl>
                                              <p:pRg st="0" end="0"/>
                                            </p:txEl>
                                          </p:spTgt>
                                        </p:tgtEl>
                                        <p:attrNameLst>
                                          <p:attrName>style.visibility</p:attrName>
                                        </p:attrNameLst>
                                      </p:cBhvr>
                                      <p:to>
                                        <p:strVal val="visible"/>
                                      </p:to>
                                    </p:set>
                                    <p:anim calcmode="lin" valueType="num">
                                      <p:cBhvr additive="base">
                                        <p:cTn id="7" dur="1000" fill="hold"/>
                                        <p:tgtEl>
                                          <p:spTgt spid="212995">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21299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12995">
                                            <p:txEl>
                                              <p:pRg st="2" end="2"/>
                                            </p:txEl>
                                          </p:spTgt>
                                        </p:tgtEl>
                                        <p:attrNameLst>
                                          <p:attrName>style.visibility</p:attrName>
                                        </p:attrNameLst>
                                      </p:cBhvr>
                                      <p:to>
                                        <p:strVal val="visible"/>
                                      </p:to>
                                    </p:set>
                                    <p:anim calcmode="lin" valueType="num">
                                      <p:cBhvr additive="base">
                                        <p:cTn id="13" dur="1000" fill="hold"/>
                                        <p:tgtEl>
                                          <p:spTgt spid="212995">
                                            <p:txEl>
                                              <p:pRg st="2" end="2"/>
                                            </p:txEl>
                                          </p:spTgt>
                                        </p:tgtEl>
                                        <p:attrNameLst>
                                          <p:attrName>ppt_x</p:attrName>
                                        </p:attrNameLst>
                                      </p:cBhvr>
                                      <p:tavLst>
                                        <p:tav tm="0">
                                          <p:val>
                                            <p:strVal val="0-#ppt_w/2"/>
                                          </p:val>
                                        </p:tav>
                                        <p:tav tm="100000">
                                          <p:val>
                                            <p:strVal val="#ppt_x"/>
                                          </p:val>
                                        </p:tav>
                                      </p:tavLst>
                                    </p:anim>
                                    <p:anim calcmode="lin" valueType="num">
                                      <p:cBhvr additive="base">
                                        <p:cTn id="14" dur="1000" fill="hold"/>
                                        <p:tgtEl>
                                          <p:spTgt spid="21299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12995">
                                            <p:txEl>
                                              <p:pRg st="4" end="4"/>
                                            </p:txEl>
                                          </p:spTgt>
                                        </p:tgtEl>
                                        <p:attrNameLst>
                                          <p:attrName>style.visibility</p:attrName>
                                        </p:attrNameLst>
                                      </p:cBhvr>
                                      <p:to>
                                        <p:strVal val="visible"/>
                                      </p:to>
                                    </p:set>
                                    <p:anim calcmode="lin" valueType="num">
                                      <p:cBhvr additive="base">
                                        <p:cTn id="19" dur="1000" fill="hold"/>
                                        <p:tgtEl>
                                          <p:spTgt spid="212995">
                                            <p:txEl>
                                              <p:pRg st="4" end="4"/>
                                            </p:txEl>
                                          </p:spTgt>
                                        </p:tgtEl>
                                        <p:attrNameLst>
                                          <p:attrName>ppt_x</p:attrName>
                                        </p:attrNameLst>
                                      </p:cBhvr>
                                      <p:tavLst>
                                        <p:tav tm="0">
                                          <p:val>
                                            <p:strVal val="0-#ppt_w/2"/>
                                          </p:val>
                                        </p:tav>
                                        <p:tav tm="100000">
                                          <p:val>
                                            <p:strVal val="#ppt_x"/>
                                          </p:val>
                                        </p:tav>
                                      </p:tavLst>
                                    </p:anim>
                                    <p:anim calcmode="lin" valueType="num">
                                      <p:cBhvr additive="base">
                                        <p:cTn id="20" dur="1000" fill="hold"/>
                                        <p:tgtEl>
                                          <p:spTgt spid="21299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12995">
                                            <p:txEl>
                                              <p:pRg st="6" end="6"/>
                                            </p:txEl>
                                          </p:spTgt>
                                        </p:tgtEl>
                                        <p:attrNameLst>
                                          <p:attrName>style.visibility</p:attrName>
                                        </p:attrNameLst>
                                      </p:cBhvr>
                                      <p:to>
                                        <p:strVal val="visible"/>
                                      </p:to>
                                    </p:set>
                                    <p:anim calcmode="lin" valueType="num">
                                      <p:cBhvr additive="base">
                                        <p:cTn id="25" dur="1000" fill="hold"/>
                                        <p:tgtEl>
                                          <p:spTgt spid="212995">
                                            <p:txEl>
                                              <p:pRg st="6" end="6"/>
                                            </p:txEl>
                                          </p:spTgt>
                                        </p:tgtEl>
                                        <p:attrNameLst>
                                          <p:attrName>ppt_x</p:attrName>
                                        </p:attrNameLst>
                                      </p:cBhvr>
                                      <p:tavLst>
                                        <p:tav tm="0">
                                          <p:val>
                                            <p:strVal val="0-#ppt_w/2"/>
                                          </p:val>
                                        </p:tav>
                                        <p:tav tm="100000">
                                          <p:val>
                                            <p:strVal val="#ppt_x"/>
                                          </p:val>
                                        </p:tav>
                                      </p:tavLst>
                                    </p:anim>
                                    <p:anim calcmode="lin" valueType="num">
                                      <p:cBhvr additive="base">
                                        <p:cTn id="26" dur="1000" fill="hold"/>
                                        <p:tgtEl>
                                          <p:spTgt spid="212995">
                                            <p:txEl>
                                              <p:pRg st="6" end="6"/>
                                            </p:txEl>
                                          </p:spTgt>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212995">
                                            <p:txEl>
                                              <p:pRg st="7" end="7"/>
                                            </p:txEl>
                                          </p:spTgt>
                                        </p:tgtEl>
                                        <p:attrNameLst>
                                          <p:attrName>style.visibility</p:attrName>
                                        </p:attrNameLst>
                                      </p:cBhvr>
                                      <p:to>
                                        <p:strVal val="visible"/>
                                      </p:to>
                                    </p:set>
                                    <p:anim calcmode="lin" valueType="num">
                                      <p:cBhvr additive="base">
                                        <p:cTn id="29" dur="1000" fill="hold"/>
                                        <p:tgtEl>
                                          <p:spTgt spid="212995">
                                            <p:txEl>
                                              <p:pRg st="7" end="7"/>
                                            </p:txEl>
                                          </p:spTgt>
                                        </p:tgtEl>
                                        <p:attrNameLst>
                                          <p:attrName>ppt_x</p:attrName>
                                        </p:attrNameLst>
                                      </p:cBhvr>
                                      <p:tavLst>
                                        <p:tav tm="0">
                                          <p:val>
                                            <p:strVal val="0-#ppt_w/2"/>
                                          </p:val>
                                        </p:tav>
                                        <p:tav tm="100000">
                                          <p:val>
                                            <p:strVal val="#ppt_x"/>
                                          </p:val>
                                        </p:tav>
                                      </p:tavLst>
                                    </p:anim>
                                    <p:anim calcmode="lin" valueType="num">
                                      <p:cBhvr additive="base">
                                        <p:cTn id="30" dur="1000" fill="hold"/>
                                        <p:tgtEl>
                                          <p:spTgt spid="212995">
                                            <p:txEl>
                                              <p:pRg st="7" end="7"/>
                                            </p:txEl>
                                          </p:spTgt>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212995">
                                            <p:txEl>
                                              <p:pRg st="8" end="8"/>
                                            </p:txEl>
                                          </p:spTgt>
                                        </p:tgtEl>
                                        <p:attrNameLst>
                                          <p:attrName>style.visibility</p:attrName>
                                        </p:attrNameLst>
                                      </p:cBhvr>
                                      <p:to>
                                        <p:strVal val="visible"/>
                                      </p:to>
                                    </p:set>
                                    <p:anim calcmode="lin" valueType="num">
                                      <p:cBhvr additive="base">
                                        <p:cTn id="33" dur="1000" fill="hold"/>
                                        <p:tgtEl>
                                          <p:spTgt spid="212995">
                                            <p:txEl>
                                              <p:pRg st="8" end="8"/>
                                            </p:txEl>
                                          </p:spTgt>
                                        </p:tgtEl>
                                        <p:attrNameLst>
                                          <p:attrName>ppt_x</p:attrName>
                                        </p:attrNameLst>
                                      </p:cBhvr>
                                      <p:tavLst>
                                        <p:tav tm="0">
                                          <p:val>
                                            <p:strVal val="0-#ppt_w/2"/>
                                          </p:val>
                                        </p:tav>
                                        <p:tav tm="100000">
                                          <p:val>
                                            <p:strVal val="#ppt_x"/>
                                          </p:val>
                                        </p:tav>
                                      </p:tavLst>
                                    </p:anim>
                                    <p:anim calcmode="lin" valueType="num">
                                      <p:cBhvr additive="base">
                                        <p:cTn id="34" dur="1000" fill="hold"/>
                                        <p:tgtEl>
                                          <p:spTgt spid="212995">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nodeType="clickEffect">
                                  <p:stCondLst>
                                    <p:cond delay="0"/>
                                  </p:stCondLst>
                                  <p:childTnLst>
                                    <p:set>
                                      <p:cBhvr>
                                        <p:cTn id="38" dur="1" fill="hold">
                                          <p:stCondLst>
                                            <p:cond delay="0"/>
                                          </p:stCondLst>
                                        </p:cTn>
                                        <p:tgtEl>
                                          <p:spTgt spid="212995">
                                            <p:txEl>
                                              <p:pRg st="10" end="10"/>
                                            </p:txEl>
                                          </p:spTgt>
                                        </p:tgtEl>
                                        <p:attrNameLst>
                                          <p:attrName>style.visibility</p:attrName>
                                        </p:attrNameLst>
                                      </p:cBhvr>
                                      <p:to>
                                        <p:strVal val="visible"/>
                                      </p:to>
                                    </p:set>
                                    <p:anim calcmode="lin" valueType="num">
                                      <p:cBhvr additive="base">
                                        <p:cTn id="39" dur="1000" fill="hold"/>
                                        <p:tgtEl>
                                          <p:spTgt spid="212995">
                                            <p:txEl>
                                              <p:pRg st="10" end="10"/>
                                            </p:txEl>
                                          </p:spTgt>
                                        </p:tgtEl>
                                        <p:attrNameLst>
                                          <p:attrName>ppt_x</p:attrName>
                                        </p:attrNameLst>
                                      </p:cBhvr>
                                      <p:tavLst>
                                        <p:tav tm="0">
                                          <p:val>
                                            <p:strVal val="0-#ppt_w/2"/>
                                          </p:val>
                                        </p:tav>
                                        <p:tav tm="100000">
                                          <p:val>
                                            <p:strVal val="#ppt_x"/>
                                          </p:val>
                                        </p:tav>
                                      </p:tavLst>
                                    </p:anim>
                                    <p:anim calcmode="lin" valueType="num">
                                      <p:cBhvr additive="base">
                                        <p:cTn id="40" dur="1000" fill="hold"/>
                                        <p:tgtEl>
                                          <p:spTgt spid="212995">
                                            <p:txEl>
                                              <p:pRg st="10" end="10"/>
                                            </p:txEl>
                                          </p:spTgt>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0"/>
                                  </p:stCondLst>
                                  <p:childTnLst>
                                    <p:set>
                                      <p:cBhvr>
                                        <p:cTn id="42" dur="1" fill="hold">
                                          <p:stCondLst>
                                            <p:cond delay="0"/>
                                          </p:stCondLst>
                                        </p:cTn>
                                        <p:tgtEl>
                                          <p:spTgt spid="212995">
                                            <p:txEl>
                                              <p:pRg st="11" end="11"/>
                                            </p:txEl>
                                          </p:spTgt>
                                        </p:tgtEl>
                                        <p:attrNameLst>
                                          <p:attrName>style.visibility</p:attrName>
                                        </p:attrNameLst>
                                      </p:cBhvr>
                                      <p:to>
                                        <p:strVal val="visible"/>
                                      </p:to>
                                    </p:set>
                                    <p:anim calcmode="lin" valueType="num">
                                      <p:cBhvr additive="base">
                                        <p:cTn id="43" dur="1000" fill="hold"/>
                                        <p:tgtEl>
                                          <p:spTgt spid="212995">
                                            <p:txEl>
                                              <p:pRg st="11" end="11"/>
                                            </p:txEl>
                                          </p:spTgt>
                                        </p:tgtEl>
                                        <p:attrNameLst>
                                          <p:attrName>ppt_x</p:attrName>
                                        </p:attrNameLst>
                                      </p:cBhvr>
                                      <p:tavLst>
                                        <p:tav tm="0">
                                          <p:val>
                                            <p:strVal val="0-#ppt_w/2"/>
                                          </p:val>
                                        </p:tav>
                                        <p:tav tm="100000">
                                          <p:val>
                                            <p:strVal val="#ppt_x"/>
                                          </p:val>
                                        </p:tav>
                                      </p:tavLst>
                                    </p:anim>
                                    <p:anim calcmode="lin" valueType="num">
                                      <p:cBhvr additive="base">
                                        <p:cTn id="44" dur="1000" fill="hold"/>
                                        <p:tgtEl>
                                          <p:spTgt spid="212995">
                                            <p:txEl>
                                              <p:pRg st="11" end="1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0" descr="registration-sm.JPG"/>
          <p:cNvPicPr>
            <a:picLocks noChangeAspect="1"/>
          </p:cNvPicPr>
          <p:nvPr/>
        </p:nvPicPr>
        <p:blipFill>
          <a:blip r:embed="rId3" cstate="print"/>
          <a:srcRect/>
          <a:stretch>
            <a:fillRect/>
          </a:stretch>
        </p:blipFill>
        <p:spPr bwMode="auto">
          <a:xfrm>
            <a:off x="5994400" y="3276600"/>
            <a:ext cx="2844800" cy="2133600"/>
          </a:xfrm>
          <a:prstGeom prst="rect">
            <a:avLst/>
          </a:prstGeom>
          <a:noFill/>
          <a:ln w="9525">
            <a:noFill/>
            <a:miter lim="800000"/>
            <a:headEnd/>
            <a:tailEnd/>
          </a:ln>
        </p:spPr>
      </p:pic>
      <p:sp>
        <p:nvSpPr>
          <p:cNvPr id="21507" name="Rectangle 2"/>
          <p:cNvSpPr>
            <a:spLocks noGrp="1" noChangeArrowheads="1"/>
          </p:cNvSpPr>
          <p:nvPr>
            <p:ph type="title"/>
          </p:nvPr>
        </p:nvSpPr>
        <p:spPr>
          <a:xfrm>
            <a:off x="457200" y="609600"/>
            <a:ext cx="8229600" cy="1143000"/>
          </a:xfrm>
        </p:spPr>
        <p:txBody>
          <a:bodyPr>
            <a:normAutofit fontScale="90000"/>
          </a:bodyPr>
          <a:lstStyle/>
          <a:p>
            <a:pPr eaLnBrk="1" hangingPunct="1"/>
            <a:r>
              <a:rPr lang="en-US" smtClean="0">
                <a:solidFill>
                  <a:srgbClr val="66FF33"/>
                </a:solidFill>
              </a:rPr>
              <a:t>Giving Structure to Growing Social Movement…</a:t>
            </a:r>
          </a:p>
        </p:txBody>
      </p:sp>
      <p:sp>
        <p:nvSpPr>
          <p:cNvPr id="21508" name="Rectangle 3"/>
          <p:cNvSpPr>
            <a:spLocks noGrp="1" noChangeArrowheads="1"/>
          </p:cNvSpPr>
          <p:nvPr>
            <p:ph type="body" idx="1"/>
          </p:nvPr>
        </p:nvSpPr>
        <p:spPr>
          <a:xfrm>
            <a:off x="457200" y="1906588"/>
            <a:ext cx="8229600" cy="996950"/>
          </a:xfrm>
        </p:spPr>
        <p:txBody>
          <a:bodyPr/>
          <a:lstStyle/>
          <a:p>
            <a:pPr eaLnBrk="1" hangingPunct="1">
              <a:buClr>
                <a:srgbClr val="66FF33"/>
              </a:buClr>
              <a:buSzPct val="80000"/>
              <a:buFont typeface="Wingdings" pitchFamily="2" charset="2"/>
              <a:buChar char="v"/>
            </a:pPr>
            <a:r>
              <a:rPr lang="en-US" sz="2400" b="1" smtClean="0">
                <a:solidFill>
                  <a:schemeClr val="bg1"/>
                </a:solidFill>
              </a:rPr>
              <a:t>December 2008: CESD hosted conference in Arusha, Tanzania</a:t>
            </a:r>
          </a:p>
        </p:txBody>
      </p:sp>
      <p:grpSp>
        <p:nvGrpSpPr>
          <p:cNvPr id="2" name="Group 4"/>
          <p:cNvGrpSpPr>
            <a:grpSpLocks/>
          </p:cNvGrpSpPr>
          <p:nvPr/>
        </p:nvGrpSpPr>
        <p:grpSpPr bwMode="auto">
          <a:xfrm>
            <a:off x="0" y="5972175"/>
            <a:ext cx="9144000" cy="939800"/>
            <a:chOff x="0" y="3762"/>
            <a:chExt cx="5760" cy="592"/>
          </a:xfrm>
        </p:grpSpPr>
        <p:pic>
          <p:nvPicPr>
            <p:cNvPr id="21516" name="Picture 5"/>
            <p:cNvPicPr>
              <a:picLocks noChangeAspect="1" noChangeArrowheads="1"/>
            </p:cNvPicPr>
            <p:nvPr/>
          </p:nvPicPr>
          <p:blipFill>
            <a:blip r:embed="rId4" cstate="print"/>
            <a:srcRect/>
            <a:stretch>
              <a:fillRect/>
            </a:stretch>
          </p:blipFill>
          <p:spPr bwMode="auto">
            <a:xfrm>
              <a:off x="2880" y="3772"/>
              <a:ext cx="576" cy="576"/>
            </a:xfrm>
            <a:prstGeom prst="rect">
              <a:avLst/>
            </a:prstGeom>
            <a:noFill/>
            <a:ln w="9525">
              <a:noFill/>
              <a:miter lim="800000"/>
              <a:headEnd/>
              <a:tailEnd/>
            </a:ln>
          </p:spPr>
        </p:pic>
        <p:pic>
          <p:nvPicPr>
            <p:cNvPr id="21517" name="Picture 6"/>
            <p:cNvPicPr>
              <a:picLocks noChangeAspect="1" noChangeArrowheads="1"/>
            </p:cNvPicPr>
            <p:nvPr/>
          </p:nvPicPr>
          <p:blipFill>
            <a:blip r:embed="rId5" cstate="print"/>
            <a:srcRect/>
            <a:stretch>
              <a:fillRect/>
            </a:stretch>
          </p:blipFill>
          <p:spPr bwMode="auto">
            <a:xfrm>
              <a:off x="5184" y="3765"/>
              <a:ext cx="576" cy="576"/>
            </a:xfrm>
            <a:prstGeom prst="rect">
              <a:avLst/>
            </a:prstGeom>
            <a:noFill/>
            <a:ln w="9525">
              <a:noFill/>
              <a:miter lim="800000"/>
              <a:headEnd/>
              <a:tailEnd/>
            </a:ln>
          </p:spPr>
        </p:pic>
        <p:pic>
          <p:nvPicPr>
            <p:cNvPr id="21518" name="Picture 7"/>
            <p:cNvPicPr>
              <a:picLocks noChangeAspect="1" noChangeArrowheads="1"/>
            </p:cNvPicPr>
            <p:nvPr/>
          </p:nvPicPr>
          <p:blipFill>
            <a:blip r:embed="rId6" cstate="print"/>
            <a:srcRect/>
            <a:stretch>
              <a:fillRect/>
            </a:stretch>
          </p:blipFill>
          <p:spPr bwMode="auto">
            <a:xfrm>
              <a:off x="0" y="3778"/>
              <a:ext cx="576" cy="576"/>
            </a:xfrm>
            <a:prstGeom prst="rect">
              <a:avLst/>
            </a:prstGeom>
            <a:noFill/>
            <a:ln w="25400">
              <a:noFill/>
              <a:miter lim="800000"/>
              <a:headEnd/>
              <a:tailEnd/>
            </a:ln>
          </p:spPr>
        </p:pic>
        <p:pic>
          <p:nvPicPr>
            <p:cNvPr id="21519" name="Picture 8"/>
            <p:cNvPicPr>
              <a:picLocks noChangeAspect="1" noChangeArrowheads="1"/>
            </p:cNvPicPr>
            <p:nvPr/>
          </p:nvPicPr>
          <p:blipFill>
            <a:blip r:embed="rId7" cstate="print"/>
            <a:srcRect/>
            <a:stretch>
              <a:fillRect/>
            </a:stretch>
          </p:blipFill>
          <p:spPr bwMode="auto">
            <a:xfrm>
              <a:off x="1150" y="3772"/>
              <a:ext cx="576" cy="576"/>
            </a:xfrm>
            <a:prstGeom prst="rect">
              <a:avLst/>
            </a:prstGeom>
            <a:noFill/>
            <a:ln w="25400">
              <a:noFill/>
              <a:miter lim="800000"/>
              <a:headEnd/>
              <a:tailEnd/>
            </a:ln>
          </p:spPr>
        </p:pic>
        <p:pic>
          <p:nvPicPr>
            <p:cNvPr id="21520" name="Picture 9"/>
            <p:cNvPicPr>
              <a:picLocks noChangeAspect="1" noChangeArrowheads="1"/>
            </p:cNvPicPr>
            <p:nvPr/>
          </p:nvPicPr>
          <p:blipFill>
            <a:blip r:embed="rId8" cstate="print"/>
            <a:srcRect/>
            <a:stretch>
              <a:fillRect/>
            </a:stretch>
          </p:blipFill>
          <p:spPr bwMode="auto">
            <a:xfrm>
              <a:off x="3470" y="3772"/>
              <a:ext cx="576" cy="576"/>
            </a:xfrm>
            <a:prstGeom prst="rect">
              <a:avLst/>
            </a:prstGeom>
            <a:noFill/>
            <a:ln w="25400">
              <a:noFill/>
              <a:miter lim="800000"/>
              <a:headEnd/>
              <a:tailEnd/>
            </a:ln>
          </p:spPr>
        </p:pic>
        <p:pic>
          <p:nvPicPr>
            <p:cNvPr id="21521" name="Picture 10"/>
            <p:cNvPicPr>
              <a:picLocks noChangeAspect="1" noChangeArrowheads="1"/>
            </p:cNvPicPr>
            <p:nvPr/>
          </p:nvPicPr>
          <p:blipFill>
            <a:blip r:embed="rId9" cstate="print"/>
            <a:srcRect/>
            <a:stretch>
              <a:fillRect/>
            </a:stretch>
          </p:blipFill>
          <p:spPr bwMode="auto">
            <a:xfrm>
              <a:off x="575" y="3772"/>
              <a:ext cx="576" cy="576"/>
            </a:xfrm>
            <a:prstGeom prst="rect">
              <a:avLst/>
            </a:prstGeom>
            <a:noFill/>
            <a:ln w="25400">
              <a:noFill/>
              <a:miter lim="800000"/>
              <a:headEnd/>
              <a:tailEnd/>
            </a:ln>
          </p:spPr>
        </p:pic>
        <p:pic>
          <p:nvPicPr>
            <p:cNvPr id="21522" name="Picture 11"/>
            <p:cNvPicPr>
              <a:picLocks noChangeAspect="1" noChangeArrowheads="1"/>
            </p:cNvPicPr>
            <p:nvPr/>
          </p:nvPicPr>
          <p:blipFill>
            <a:blip r:embed="rId10" cstate="print"/>
            <a:srcRect/>
            <a:stretch>
              <a:fillRect/>
            </a:stretch>
          </p:blipFill>
          <p:spPr bwMode="auto">
            <a:xfrm>
              <a:off x="4013" y="3762"/>
              <a:ext cx="576" cy="576"/>
            </a:xfrm>
            <a:prstGeom prst="rect">
              <a:avLst/>
            </a:prstGeom>
            <a:noFill/>
            <a:ln w="25400">
              <a:noFill/>
              <a:miter lim="800000"/>
              <a:headEnd/>
              <a:tailEnd/>
            </a:ln>
          </p:spPr>
        </p:pic>
        <p:pic>
          <p:nvPicPr>
            <p:cNvPr id="21523" name="Picture 12"/>
            <p:cNvPicPr>
              <a:picLocks noChangeAspect="1" noChangeArrowheads="1"/>
            </p:cNvPicPr>
            <p:nvPr/>
          </p:nvPicPr>
          <p:blipFill>
            <a:blip r:embed="rId11" cstate="print"/>
            <a:srcRect/>
            <a:stretch>
              <a:fillRect/>
            </a:stretch>
          </p:blipFill>
          <p:spPr bwMode="auto">
            <a:xfrm>
              <a:off x="1726" y="3772"/>
              <a:ext cx="576" cy="576"/>
            </a:xfrm>
            <a:prstGeom prst="rect">
              <a:avLst/>
            </a:prstGeom>
            <a:noFill/>
            <a:ln w="25400">
              <a:noFill/>
              <a:miter lim="800000"/>
              <a:headEnd/>
              <a:tailEnd/>
            </a:ln>
          </p:spPr>
        </p:pic>
        <p:pic>
          <p:nvPicPr>
            <p:cNvPr id="21524" name="Picture 13"/>
            <p:cNvPicPr>
              <a:picLocks noChangeAspect="1" noChangeArrowheads="1"/>
            </p:cNvPicPr>
            <p:nvPr/>
          </p:nvPicPr>
          <p:blipFill>
            <a:blip r:embed="rId12" cstate="print"/>
            <a:srcRect/>
            <a:stretch>
              <a:fillRect/>
            </a:stretch>
          </p:blipFill>
          <p:spPr bwMode="auto">
            <a:xfrm>
              <a:off x="2304" y="3772"/>
              <a:ext cx="576" cy="576"/>
            </a:xfrm>
            <a:prstGeom prst="rect">
              <a:avLst/>
            </a:prstGeom>
            <a:noFill/>
            <a:ln w="25400">
              <a:noFill/>
              <a:miter lim="800000"/>
              <a:headEnd/>
              <a:tailEnd/>
            </a:ln>
          </p:spPr>
        </p:pic>
        <p:pic>
          <p:nvPicPr>
            <p:cNvPr id="21525" name="Picture 14"/>
            <p:cNvPicPr>
              <a:picLocks noChangeAspect="1" noChangeArrowheads="1"/>
            </p:cNvPicPr>
            <p:nvPr/>
          </p:nvPicPr>
          <p:blipFill>
            <a:blip r:embed="rId13" cstate="print"/>
            <a:srcRect/>
            <a:stretch>
              <a:fillRect/>
            </a:stretch>
          </p:blipFill>
          <p:spPr bwMode="auto">
            <a:xfrm>
              <a:off x="4567" y="3778"/>
              <a:ext cx="623" cy="576"/>
            </a:xfrm>
            <a:prstGeom prst="rect">
              <a:avLst/>
            </a:prstGeom>
            <a:noFill/>
            <a:ln w="25400">
              <a:noFill/>
              <a:miter lim="800000"/>
              <a:headEnd/>
              <a:tailEnd/>
            </a:ln>
          </p:spPr>
        </p:pic>
      </p:grpSp>
      <p:sp>
        <p:nvSpPr>
          <p:cNvPr id="836623" name="Rectangle 15"/>
          <p:cNvSpPr>
            <a:spLocks noChangeArrowheads="1"/>
          </p:cNvSpPr>
          <p:nvPr/>
        </p:nvSpPr>
        <p:spPr bwMode="auto">
          <a:xfrm>
            <a:off x="2133600" y="5486400"/>
            <a:ext cx="8229600" cy="685800"/>
          </a:xfrm>
          <a:prstGeom prst="rect">
            <a:avLst/>
          </a:prstGeom>
          <a:noFill/>
          <a:ln w="9525">
            <a:noFill/>
            <a:miter lim="800000"/>
            <a:headEnd/>
            <a:tailEnd/>
          </a:ln>
        </p:spPr>
        <p:txBody>
          <a:bodyPr/>
          <a:lstStyle/>
          <a:p>
            <a:pPr marL="342900" indent="-342900">
              <a:spcBef>
                <a:spcPct val="20000"/>
              </a:spcBef>
              <a:buClr>
                <a:srgbClr val="66FF33"/>
              </a:buClr>
              <a:buSzPct val="80000"/>
              <a:buFont typeface="Wingdings" pitchFamily="2" charset="2"/>
              <a:buChar char="v"/>
            </a:pPr>
            <a:r>
              <a:rPr lang="en-US" sz="2400">
                <a:solidFill>
                  <a:schemeClr val="bg1"/>
                </a:solidFill>
              </a:rPr>
              <a:t>…. </a:t>
            </a:r>
            <a:r>
              <a:rPr lang="en-US" sz="2400" b="1">
                <a:solidFill>
                  <a:schemeClr val="bg1"/>
                </a:solidFill>
              </a:rPr>
              <a:t>230 participants from around the world</a:t>
            </a:r>
          </a:p>
        </p:txBody>
      </p:sp>
      <p:pic>
        <p:nvPicPr>
          <p:cNvPr id="21511" name="Picture 24" descr="exhibition MWEDO-sm.JPG"/>
          <p:cNvPicPr>
            <a:picLocks noChangeAspect="1"/>
          </p:cNvPicPr>
          <p:nvPr/>
        </p:nvPicPr>
        <p:blipFill>
          <a:blip r:embed="rId14" cstate="print"/>
          <a:srcRect/>
          <a:stretch>
            <a:fillRect/>
          </a:stretch>
        </p:blipFill>
        <p:spPr bwMode="auto">
          <a:xfrm>
            <a:off x="3200400" y="2438400"/>
            <a:ext cx="1905000" cy="1428750"/>
          </a:xfrm>
          <a:prstGeom prst="rect">
            <a:avLst/>
          </a:prstGeom>
          <a:noFill/>
          <a:ln w="9525">
            <a:noFill/>
            <a:miter lim="800000"/>
            <a:headEnd/>
            <a:tailEnd/>
          </a:ln>
        </p:spPr>
      </p:pic>
      <p:pic>
        <p:nvPicPr>
          <p:cNvPr id="21512" name="Picture 26" descr="group photo-sm.JPG"/>
          <p:cNvPicPr>
            <a:picLocks noChangeAspect="1"/>
          </p:cNvPicPr>
          <p:nvPr/>
        </p:nvPicPr>
        <p:blipFill>
          <a:blip r:embed="rId15" cstate="print"/>
          <a:srcRect/>
          <a:stretch>
            <a:fillRect/>
          </a:stretch>
        </p:blipFill>
        <p:spPr bwMode="auto">
          <a:xfrm>
            <a:off x="304800" y="2971800"/>
            <a:ext cx="3149600" cy="2362200"/>
          </a:xfrm>
          <a:prstGeom prst="rect">
            <a:avLst/>
          </a:prstGeom>
          <a:noFill/>
          <a:ln w="9525">
            <a:noFill/>
            <a:miter lim="800000"/>
            <a:headEnd/>
            <a:tailEnd/>
          </a:ln>
        </p:spPr>
      </p:pic>
      <p:pic>
        <p:nvPicPr>
          <p:cNvPr id="21513" name="Picture 27" descr="Future.plenary-sm.JPG"/>
          <p:cNvPicPr>
            <a:picLocks noChangeAspect="1"/>
          </p:cNvPicPr>
          <p:nvPr/>
        </p:nvPicPr>
        <p:blipFill>
          <a:blip r:embed="rId16" cstate="print"/>
          <a:srcRect/>
          <a:stretch>
            <a:fillRect/>
          </a:stretch>
        </p:blipFill>
        <p:spPr bwMode="auto">
          <a:xfrm>
            <a:off x="2743200" y="3829050"/>
            <a:ext cx="2209800" cy="1657350"/>
          </a:xfrm>
          <a:prstGeom prst="rect">
            <a:avLst/>
          </a:prstGeom>
          <a:noFill/>
          <a:ln w="9525">
            <a:noFill/>
            <a:miter lim="800000"/>
            <a:headEnd/>
            <a:tailEnd/>
          </a:ln>
        </p:spPr>
      </p:pic>
      <p:pic>
        <p:nvPicPr>
          <p:cNvPr id="21514" name="Picture 28" descr="David western talk-sm.JPG"/>
          <p:cNvPicPr>
            <a:picLocks noChangeAspect="1"/>
          </p:cNvPicPr>
          <p:nvPr/>
        </p:nvPicPr>
        <p:blipFill>
          <a:blip r:embed="rId17" cstate="print"/>
          <a:srcRect/>
          <a:stretch>
            <a:fillRect/>
          </a:stretch>
        </p:blipFill>
        <p:spPr bwMode="auto">
          <a:xfrm>
            <a:off x="4953000" y="3200400"/>
            <a:ext cx="1295400" cy="1727200"/>
          </a:xfrm>
          <a:prstGeom prst="rect">
            <a:avLst/>
          </a:prstGeom>
          <a:noFill/>
          <a:ln w="9525">
            <a:noFill/>
            <a:miter lim="800000"/>
            <a:headEnd/>
            <a:tailEnd/>
          </a:ln>
        </p:spPr>
      </p:pic>
      <p:pic>
        <p:nvPicPr>
          <p:cNvPr id="21515" name="Picture 29" descr="Wangari-sm.JPG"/>
          <p:cNvPicPr>
            <a:picLocks noChangeAspect="1"/>
          </p:cNvPicPr>
          <p:nvPr/>
        </p:nvPicPr>
        <p:blipFill>
          <a:blip r:embed="rId18" cstate="print"/>
          <a:srcRect/>
          <a:stretch>
            <a:fillRect/>
          </a:stretch>
        </p:blipFill>
        <p:spPr bwMode="auto">
          <a:xfrm>
            <a:off x="5705475" y="2438400"/>
            <a:ext cx="1304925" cy="977900"/>
          </a:xfrm>
          <a:prstGeom prst="rect">
            <a:avLst/>
          </a:prstGeom>
          <a:noFill/>
          <a:ln w="9525">
            <a:noFill/>
            <a:miter lim="800000"/>
            <a:headEnd/>
            <a:tailEnd/>
          </a:ln>
        </p:spPr>
      </p:pic>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36623"/>
                                        </p:tgtEl>
                                        <p:attrNameLst>
                                          <p:attrName>style.visibility</p:attrName>
                                        </p:attrNameLst>
                                      </p:cBhvr>
                                      <p:to>
                                        <p:strVal val="visible"/>
                                      </p:to>
                                    </p:set>
                                    <p:anim calcmode="lin" valueType="num">
                                      <p:cBhvr additive="base">
                                        <p:cTn id="7" dur="1000" fill="hold"/>
                                        <p:tgtEl>
                                          <p:spTgt spid="836623"/>
                                        </p:tgtEl>
                                        <p:attrNameLst>
                                          <p:attrName>ppt_x</p:attrName>
                                        </p:attrNameLst>
                                      </p:cBhvr>
                                      <p:tavLst>
                                        <p:tav tm="0">
                                          <p:val>
                                            <p:strVal val="#ppt_x"/>
                                          </p:val>
                                        </p:tav>
                                        <p:tav tm="100000">
                                          <p:val>
                                            <p:strVal val="#ppt_x"/>
                                          </p:val>
                                        </p:tav>
                                      </p:tavLst>
                                    </p:anim>
                                    <p:anim calcmode="lin" valueType="num">
                                      <p:cBhvr additive="base">
                                        <p:cTn id="8" dur="1000" fill="hold"/>
                                        <p:tgtEl>
                                          <p:spTgt spid="8366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6623"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cstate="print"/>
          <a:srcRect/>
          <a:stretch>
            <a:fillRect/>
          </a:stretch>
        </p:blipFill>
        <p:spPr bwMode="auto">
          <a:xfrm>
            <a:off x="-1524000" y="-1447800"/>
            <a:ext cx="12192000" cy="9753600"/>
          </a:xfrm>
          <a:prstGeom prst="rect">
            <a:avLst/>
          </a:prstGeom>
          <a:noFill/>
          <a:ln w="9525">
            <a:noFill/>
            <a:miter lim="800000"/>
            <a:headEnd/>
            <a:tailEnd/>
          </a:ln>
        </p:spPr>
      </p:pic>
    </p:spTree>
  </p:cSld>
  <p:clrMapOvr>
    <a:masterClrMapping/>
  </p:clrMapOvr>
  <p:transition spd="med">
    <p:zoom dir="in"/>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3"/>
          <p:cNvSpPr>
            <a:spLocks noGrp="1"/>
          </p:cNvSpPr>
          <p:nvPr>
            <p:ph type="title"/>
          </p:nvPr>
        </p:nvSpPr>
        <p:spPr>
          <a:xfrm>
            <a:off x="457200" y="0"/>
            <a:ext cx="8229600" cy="1143000"/>
          </a:xfrm>
        </p:spPr>
        <p:txBody>
          <a:bodyPr/>
          <a:lstStyle/>
          <a:p>
            <a:r>
              <a:rPr lang="en-US" sz="2800" b="1" smtClean="0">
                <a:solidFill>
                  <a:srgbClr val="66FF33"/>
                </a:solidFill>
              </a:rPr>
              <a:t>Wangari Maathai</a:t>
            </a:r>
            <a:br>
              <a:rPr lang="en-US" sz="2800" b="1" smtClean="0">
                <a:solidFill>
                  <a:srgbClr val="66FF33"/>
                </a:solidFill>
              </a:rPr>
            </a:br>
            <a:r>
              <a:rPr lang="en-US" sz="2800" smtClean="0">
                <a:solidFill>
                  <a:srgbClr val="66FF33"/>
                </a:solidFill>
              </a:rPr>
              <a:t>Nobel Laureate &amp; Leader of Greenbelt Movement</a:t>
            </a:r>
          </a:p>
        </p:txBody>
      </p:sp>
      <p:pic>
        <p:nvPicPr>
          <p:cNvPr id="15" name="Maathai Clip for PPTs - no fading.wmv">
            <a:hlinkClick r:id="" action="ppaction://media"/>
          </p:cNvPr>
          <p:cNvPicPr>
            <a:picLocks noRot="1" noChangeAspect="1"/>
          </p:cNvPicPr>
          <p:nvPr>
            <a:videoFile r:link="rId1"/>
          </p:nvPr>
        </p:nvPicPr>
        <p:blipFill>
          <a:blip r:embed="rId4" cstate="print"/>
          <a:srcRect/>
          <a:stretch>
            <a:fillRect/>
          </a:stretch>
        </p:blipFill>
        <p:spPr bwMode="auto">
          <a:xfrm>
            <a:off x="838200" y="1219200"/>
            <a:ext cx="7429500" cy="4953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5"/>
                                        </p:tgtEl>
                                      </p:cBhvr>
                                    </p:cmd>
                                  </p:childTnLst>
                                </p:cTn>
                              </p:par>
                            </p:childTnLst>
                          </p:cTn>
                        </p:par>
                      </p:childTnLst>
                    </p:cTn>
                  </p:par>
                </p:childTnLst>
              </p:cTn>
              <p:nextCondLst>
                <p:cond evt="onClick" delay="0">
                  <p:tgtEl>
                    <p:spTgt spid="15"/>
                  </p:tgtEl>
                </p:cond>
              </p:nextCondLst>
            </p:seq>
            <p:video>
              <p:cMediaNode>
                <p:cTn id="7" fill="hold" display="0">
                  <p:stCondLst>
                    <p:cond delay="indefinite"/>
                  </p:stCondLst>
                  <p:endCondLst>
                    <p:cond evt="onNext" delay="0">
                      <p:tgtEl>
                        <p:sldTgt/>
                      </p:tgtEl>
                    </p:cond>
                    <p:cond evt="onPrev" delay="0">
                      <p:tgtEl>
                        <p:sldTgt/>
                      </p:tgtEl>
                    </p:cond>
                  </p:endCondLst>
                </p:cTn>
                <p:tgtEl>
                  <p:spTgt spid="15"/>
                </p:tgtEl>
              </p:cMediaNode>
            </p:vide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smtClean="0">
                <a:solidFill>
                  <a:srgbClr val="33CC33"/>
                </a:solidFill>
              </a:rPr>
              <a:t>Moving Forward</a:t>
            </a:r>
          </a:p>
        </p:txBody>
      </p:sp>
      <p:sp>
        <p:nvSpPr>
          <p:cNvPr id="4" name="Rectangle 3"/>
          <p:cNvSpPr>
            <a:spLocks noGrp="1" noChangeArrowheads="1"/>
          </p:cNvSpPr>
          <p:nvPr>
            <p:ph idx="1"/>
          </p:nvPr>
        </p:nvSpPr>
        <p:spPr/>
        <p:txBody>
          <a:bodyPr/>
          <a:lstStyle/>
          <a:p>
            <a:pPr eaLnBrk="1" hangingPunct="1">
              <a:lnSpc>
                <a:spcPct val="80000"/>
              </a:lnSpc>
              <a:buClr>
                <a:srgbClr val="0000FF"/>
              </a:buClr>
              <a:buFont typeface="Wingdings" pitchFamily="2" charset="2"/>
              <a:buChar char="Ø"/>
            </a:pPr>
            <a:endParaRPr lang="en-US" sz="2000" b="1" smtClean="0">
              <a:solidFill>
                <a:schemeClr val="bg1"/>
              </a:solidFill>
              <a:latin typeface="Tahoma" pitchFamily="34" charset="0"/>
            </a:endParaRPr>
          </a:p>
          <a:p>
            <a:pPr eaLnBrk="1" hangingPunct="1">
              <a:lnSpc>
                <a:spcPct val="80000"/>
              </a:lnSpc>
              <a:buClr>
                <a:srgbClr val="66FF33"/>
              </a:buClr>
              <a:buFont typeface="Wingdings" pitchFamily="2" charset="2"/>
              <a:buChar char="v"/>
            </a:pPr>
            <a:r>
              <a:rPr lang="en-US" sz="2800" b="1" smtClean="0">
                <a:solidFill>
                  <a:schemeClr val="bg1"/>
                </a:solidFill>
              </a:rPr>
              <a:t>Our goal: Incorporate travelers’ philanthropy into definition and best practices of  responsible travel</a:t>
            </a:r>
          </a:p>
          <a:p>
            <a:pPr algn="just" eaLnBrk="1" hangingPunct="1">
              <a:lnSpc>
                <a:spcPct val="80000"/>
              </a:lnSpc>
              <a:buClr>
                <a:srgbClr val="66FF33"/>
              </a:buClr>
              <a:buFontTx/>
              <a:buNone/>
            </a:pPr>
            <a:endParaRPr lang="en-US" sz="2800" b="1" smtClean="0">
              <a:solidFill>
                <a:schemeClr val="bg1"/>
              </a:solidFill>
            </a:endParaRPr>
          </a:p>
          <a:p>
            <a:pPr algn="just" eaLnBrk="1" hangingPunct="1">
              <a:lnSpc>
                <a:spcPct val="80000"/>
              </a:lnSpc>
              <a:buClr>
                <a:srgbClr val="66FF33"/>
              </a:buClr>
              <a:buFont typeface="Wingdings" pitchFamily="2" charset="2"/>
              <a:buChar char="v"/>
            </a:pPr>
            <a:r>
              <a:rPr lang="en-US" sz="2800" b="1" smtClean="0">
                <a:solidFill>
                  <a:schemeClr val="bg1"/>
                </a:solidFill>
              </a:rPr>
              <a:t>CREST is looking for:</a:t>
            </a:r>
          </a:p>
          <a:p>
            <a:pPr lvl="1" algn="just" eaLnBrk="1" hangingPunct="1">
              <a:lnSpc>
                <a:spcPct val="80000"/>
              </a:lnSpc>
              <a:buClr>
                <a:srgbClr val="66FF33"/>
              </a:buClr>
              <a:buFont typeface="Wingdings" pitchFamily="2" charset="2"/>
              <a:buChar char="v"/>
            </a:pPr>
            <a:r>
              <a:rPr lang="en-US" b="1" smtClean="0">
                <a:solidFill>
                  <a:schemeClr val="bg1"/>
                </a:solidFill>
              </a:rPr>
              <a:t> New projects &amp; companies to support </a:t>
            </a:r>
          </a:p>
          <a:p>
            <a:pPr lvl="1" algn="just" eaLnBrk="1" hangingPunct="1">
              <a:lnSpc>
                <a:spcPct val="80000"/>
              </a:lnSpc>
              <a:buClr>
                <a:srgbClr val="66FF33"/>
              </a:buClr>
              <a:buFont typeface="Wingdings" pitchFamily="2" charset="2"/>
              <a:buChar char="v"/>
            </a:pPr>
            <a:r>
              <a:rPr lang="en-US" b="1" smtClean="0">
                <a:solidFill>
                  <a:schemeClr val="bg1"/>
                </a:solidFill>
              </a:rPr>
              <a:t> New consultants for Experts Bureau</a:t>
            </a:r>
          </a:p>
          <a:p>
            <a:pPr lvl="1" algn="just" eaLnBrk="1" hangingPunct="1">
              <a:lnSpc>
                <a:spcPct val="80000"/>
              </a:lnSpc>
              <a:buClr>
                <a:srgbClr val="66FF33"/>
              </a:buClr>
              <a:buFont typeface="Wingdings" pitchFamily="2" charset="2"/>
              <a:buChar char="v"/>
            </a:pPr>
            <a:r>
              <a:rPr lang="en-US" b="1" smtClean="0">
                <a:solidFill>
                  <a:schemeClr val="bg1"/>
                </a:solidFill>
              </a:rPr>
              <a:t> Training opportunities</a:t>
            </a:r>
          </a:p>
          <a:p>
            <a:pPr lvl="1" algn="just" eaLnBrk="1" hangingPunct="1">
              <a:lnSpc>
                <a:spcPct val="80000"/>
              </a:lnSpc>
              <a:buClr>
                <a:srgbClr val="66FF33"/>
              </a:buClr>
              <a:buFont typeface="Wingdings" pitchFamily="2" charset="2"/>
              <a:buChar char="v"/>
            </a:pPr>
            <a:r>
              <a:rPr lang="en-US" b="1" smtClean="0">
                <a:solidFill>
                  <a:schemeClr val="bg1"/>
                </a:solidFill>
              </a:rPr>
              <a:t>  Support for the Handbook</a:t>
            </a:r>
          </a:p>
          <a:p>
            <a:pPr lvl="1" algn="just" eaLnBrk="1" hangingPunct="1">
              <a:lnSpc>
                <a:spcPct val="80000"/>
              </a:lnSpc>
              <a:buClr>
                <a:srgbClr val="66FF33"/>
              </a:buClr>
              <a:buFontTx/>
              <a:buNone/>
            </a:pPr>
            <a:endParaRPr lang="en-US" b="1" smtClean="0">
              <a:solidFill>
                <a:schemeClr val="bg1"/>
              </a:solidFill>
            </a:endParaRPr>
          </a:p>
          <a:p>
            <a:pPr lvl="1" algn="just" eaLnBrk="1" hangingPunct="1">
              <a:lnSpc>
                <a:spcPct val="80000"/>
              </a:lnSpc>
              <a:buClr>
                <a:srgbClr val="66FF33"/>
              </a:buClr>
              <a:buFont typeface="Wingdings" pitchFamily="2" charset="2"/>
              <a:buChar char="v"/>
            </a:pPr>
            <a:r>
              <a:rPr lang="en-US" b="1" smtClean="0">
                <a:solidFill>
                  <a:schemeClr val="bg1"/>
                </a:solidFill>
              </a:rPr>
              <a:t>Sponsors to support the project</a:t>
            </a:r>
          </a:p>
          <a:p>
            <a:pPr algn="just" eaLnBrk="1" hangingPunct="1">
              <a:lnSpc>
                <a:spcPct val="80000"/>
              </a:lnSpc>
              <a:buClr>
                <a:srgbClr val="66FF33"/>
              </a:buClr>
              <a:buFont typeface="Wingdings" pitchFamily="2" charset="2"/>
              <a:buChar char="v"/>
            </a:pPr>
            <a:endParaRPr lang="en-US" sz="2400" b="1" smtClean="0">
              <a:solidFill>
                <a:schemeClr val="bg1"/>
              </a:solidFill>
            </a:endParaRPr>
          </a:p>
          <a:p>
            <a:pPr algn="just" eaLnBrk="1" hangingPunct="1">
              <a:lnSpc>
                <a:spcPct val="80000"/>
              </a:lnSpc>
              <a:buClr>
                <a:srgbClr val="66FF33"/>
              </a:buClr>
              <a:buFontTx/>
              <a:buNone/>
            </a:pPr>
            <a:endParaRPr lang="en-US" sz="2400" b="1" smtClean="0">
              <a:solidFill>
                <a:srgbClr val="33CC33"/>
              </a:solidFill>
            </a:endParaRPr>
          </a:p>
          <a:p>
            <a:pPr algn="just" eaLnBrk="1" hangingPunct="1">
              <a:lnSpc>
                <a:spcPct val="80000"/>
              </a:lnSpc>
              <a:buClr>
                <a:srgbClr val="66FF33"/>
              </a:buClr>
              <a:buFont typeface="Wingdings" pitchFamily="2" charset="2"/>
              <a:buChar char="v"/>
            </a:pPr>
            <a:endParaRPr lang="en-US" sz="2000" b="1" smtClean="0">
              <a:solidFill>
                <a:schemeClr val="bg1"/>
              </a:solidFill>
            </a:endParaRPr>
          </a:p>
          <a:p>
            <a:pPr algn="just" eaLnBrk="1" hangingPunct="1">
              <a:lnSpc>
                <a:spcPct val="80000"/>
              </a:lnSpc>
              <a:buClr>
                <a:srgbClr val="66FF33"/>
              </a:buClr>
              <a:buFont typeface="Wingdings" pitchFamily="2" charset="2"/>
              <a:buChar char="v"/>
            </a:pPr>
            <a:endParaRPr lang="en-US" sz="2000" b="1" smtClean="0">
              <a:solidFill>
                <a:schemeClr val="bg1"/>
              </a:solidFill>
            </a:endParaRPr>
          </a:p>
          <a:p>
            <a:pPr eaLnBrk="1" hangingPunct="1">
              <a:lnSpc>
                <a:spcPct val="80000"/>
              </a:lnSpc>
              <a:buClr>
                <a:srgbClr val="66FF33"/>
              </a:buClr>
              <a:buFont typeface="Wingdings" pitchFamily="2" charset="2"/>
              <a:buChar char="v"/>
            </a:pPr>
            <a:endParaRPr lang="en-US" sz="2000" b="1" smtClean="0">
              <a:solidFill>
                <a:schemeClr val="bg1"/>
              </a:solidFill>
            </a:endParaRPr>
          </a:p>
        </p:txBody>
      </p:sp>
      <p:grpSp>
        <p:nvGrpSpPr>
          <p:cNvPr id="2" name="Group 4"/>
          <p:cNvGrpSpPr>
            <a:grpSpLocks/>
          </p:cNvGrpSpPr>
          <p:nvPr/>
        </p:nvGrpSpPr>
        <p:grpSpPr bwMode="auto">
          <a:xfrm>
            <a:off x="0" y="5972175"/>
            <a:ext cx="9144000" cy="939800"/>
            <a:chOff x="0" y="3762"/>
            <a:chExt cx="5760" cy="592"/>
          </a:xfrm>
        </p:grpSpPr>
        <p:pic>
          <p:nvPicPr>
            <p:cNvPr id="24581" name="Picture 5"/>
            <p:cNvPicPr>
              <a:picLocks noChangeAspect="1" noChangeArrowheads="1"/>
            </p:cNvPicPr>
            <p:nvPr/>
          </p:nvPicPr>
          <p:blipFill>
            <a:blip r:embed="rId3" cstate="print"/>
            <a:srcRect/>
            <a:stretch>
              <a:fillRect/>
            </a:stretch>
          </p:blipFill>
          <p:spPr bwMode="auto">
            <a:xfrm>
              <a:off x="2880" y="3772"/>
              <a:ext cx="576" cy="576"/>
            </a:xfrm>
            <a:prstGeom prst="rect">
              <a:avLst/>
            </a:prstGeom>
            <a:noFill/>
            <a:ln w="9525">
              <a:noFill/>
              <a:miter lim="800000"/>
              <a:headEnd/>
              <a:tailEnd/>
            </a:ln>
          </p:spPr>
        </p:pic>
        <p:pic>
          <p:nvPicPr>
            <p:cNvPr id="24582" name="Picture 6"/>
            <p:cNvPicPr>
              <a:picLocks noChangeAspect="1" noChangeArrowheads="1"/>
            </p:cNvPicPr>
            <p:nvPr/>
          </p:nvPicPr>
          <p:blipFill>
            <a:blip r:embed="rId4" cstate="print"/>
            <a:srcRect/>
            <a:stretch>
              <a:fillRect/>
            </a:stretch>
          </p:blipFill>
          <p:spPr bwMode="auto">
            <a:xfrm>
              <a:off x="5184" y="3765"/>
              <a:ext cx="576" cy="576"/>
            </a:xfrm>
            <a:prstGeom prst="rect">
              <a:avLst/>
            </a:prstGeom>
            <a:noFill/>
            <a:ln w="9525">
              <a:noFill/>
              <a:miter lim="800000"/>
              <a:headEnd/>
              <a:tailEnd/>
            </a:ln>
          </p:spPr>
        </p:pic>
        <p:pic>
          <p:nvPicPr>
            <p:cNvPr id="24583" name="Picture 7"/>
            <p:cNvPicPr>
              <a:picLocks noChangeAspect="1" noChangeArrowheads="1"/>
            </p:cNvPicPr>
            <p:nvPr/>
          </p:nvPicPr>
          <p:blipFill>
            <a:blip r:embed="rId5" cstate="print"/>
            <a:srcRect/>
            <a:stretch>
              <a:fillRect/>
            </a:stretch>
          </p:blipFill>
          <p:spPr bwMode="auto">
            <a:xfrm>
              <a:off x="0" y="3778"/>
              <a:ext cx="576" cy="576"/>
            </a:xfrm>
            <a:prstGeom prst="rect">
              <a:avLst/>
            </a:prstGeom>
            <a:noFill/>
            <a:ln w="25400">
              <a:noFill/>
              <a:miter lim="800000"/>
              <a:headEnd/>
              <a:tailEnd/>
            </a:ln>
          </p:spPr>
        </p:pic>
        <p:pic>
          <p:nvPicPr>
            <p:cNvPr id="24584" name="Picture 8"/>
            <p:cNvPicPr>
              <a:picLocks noChangeAspect="1" noChangeArrowheads="1"/>
            </p:cNvPicPr>
            <p:nvPr/>
          </p:nvPicPr>
          <p:blipFill>
            <a:blip r:embed="rId6" cstate="print"/>
            <a:srcRect/>
            <a:stretch>
              <a:fillRect/>
            </a:stretch>
          </p:blipFill>
          <p:spPr bwMode="auto">
            <a:xfrm>
              <a:off x="1150" y="3772"/>
              <a:ext cx="576" cy="576"/>
            </a:xfrm>
            <a:prstGeom prst="rect">
              <a:avLst/>
            </a:prstGeom>
            <a:noFill/>
            <a:ln w="25400">
              <a:noFill/>
              <a:miter lim="800000"/>
              <a:headEnd/>
              <a:tailEnd/>
            </a:ln>
          </p:spPr>
        </p:pic>
        <p:pic>
          <p:nvPicPr>
            <p:cNvPr id="24585" name="Picture 9"/>
            <p:cNvPicPr>
              <a:picLocks noChangeAspect="1" noChangeArrowheads="1"/>
            </p:cNvPicPr>
            <p:nvPr/>
          </p:nvPicPr>
          <p:blipFill>
            <a:blip r:embed="rId7" cstate="print"/>
            <a:srcRect/>
            <a:stretch>
              <a:fillRect/>
            </a:stretch>
          </p:blipFill>
          <p:spPr bwMode="auto">
            <a:xfrm>
              <a:off x="3470" y="3772"/>
              <a:ext cx="576" cy="576"/>
            </a:xfrm>
            <a:prstGeom prst="rect">
              <a:avLst/>
            </a:prstGeom>
            <a:noFill/>
            <a:ln w="25400">
              <a:noFill/>
              <a:miter lim="800000"/>
              <a:headEnd/>
              <a:tailEnd/>
            </a:ln>
          </p:spPr>
        </p:pic>
        <p:pic>
          <p:nvPicPr>
            <p:cNvPr id="24586" name="Picture 10"/>
            <p:cNvPicPr>
              <a:picLocks noChangeAspect="1" noChangeArrowheads="1"/>
            </p:cNvPicPr>
            <p:nvPr/>
          </p:nvPicPr>
          <p:blipFill>
            <a:blip r:embed="rId8" cstate="print"/>
            <a:srcRect/>
            <a:stretch>
              <a:fillRect/>
            </a:stretch>
          </p:blipFill>
          <p:spPr bwMode="auto">
            <a:xfrm>
              <a:off x="575" y="3772"/>
              <a:ext cx="576" cy="576"/>
            </a:xfrm>
            <a:prstGeom prst="rect">
              <a:avLst/>
            </a:prstGeom>
            <a:noFill/>
            <a:ln w="25400">
              <a:noFill/>
              <a:miter lim="800000"/>
              <a:headEnd/>
              <a:tailEnd/>
            </a:ln>
          </p:spPr>
        </p:pic>
        <p:pic>
          <p:nvPicPr>
            <p:cNvPr id="24587" name="Picture 11"/>
            <p:cNvPicPr>
              <a:picLocks noChangeAspect="1" noChangeArrowheads="1"/>
            </p:cNvPicPr>
            <p:nvPr/>
          </p:nvPicPr>
          <p:blipFill>
            <a:blip r:embed="rId9" cstate="print"/>
            <a:srcRect/>
            <a:stretch>
              <a:fillRect/>
            </a:stretch>
          </p:blipFill>
          <p:spPr bwMode="auto">
            <a:xfrm>
              <a:off x="4013" y="3762"/>
              <a:ext cx="576" cy="576"/>
            </a:xfrm>
            <a:prstGeom prst="rect">
              <a:avLst/>
            </a:prstGeom>
            <a:noFill/>
            <a:ln w="25400">
              <a:noFill/>
              <a:miter lim="800000"/>
              <a:headEnd/>
              <a:tailEnd/>
            </a:ln>
          </p:spPr>
        </p:pic>
        <p:pic>
          <p:nvPicPr>
            <p:cNvPr id="24588" name="Picture 12"/>
            <p:cNvPicPr>
              <a:picLocks noChangeAspect="1" noChangeArrowheads="1"/>
            </p:cNvPicPr>
            <p:nvPr/>
          </p:nvPicPr>
          <p:blipFill>
            <a:blip r:embed="rId10" cstate="print"/>
            <a:srcRect/>
            <a:stretch>
              <a:fillRect/>
            </a:stretch>
          </p:blipFill>
          <p:spPr bwMode="auto">
            <a:xfrm>
              <a:off x="1726" y="3772"/>
              <a:ext cx="576" cy="576"/>
            </a:xfrm>
            <a:prstGeom prst="rect">
              <a:avLst/>
            </a:prstGeom>
            <a:noFill/>
            <a:ln w="25400">
              <a:noFill/>
              <a:miter lim="800000"/>
              <a:headEnd/>
              <a:tailEnd/>
            </a:ln>
          </p:spPr>
        </p:pic>
        <p:pic>
          <p:nvPicPr>
            <p:cNvPr id="24589" name="Picture 13"/>
            <p:cNvPicPr>
              <a:picLocks noChangeAspect="1" noChangeArrowheads="1"/>
            </p:cNvPicPr>
            <p:nvPr/>
          </p:nvPicPr>
          <p:blipFill>
            <a:blip r:embed="rId11" cstate="print"/>
            <a:srcRect/>
            <a:stretch>
              <a:fillRect/>
            </a:stretch>
          </p:blipFill>
          <p:spPr bwMode="auto">
            <a:xfrm>
              <a:off x="2304" y="3772"/>
              <a:ext cx="576" cy="576"/>
            </a:xfrm>
            <a:prstGeom prst="rect">
              <a:avLst/>
            </a:prstGeom>
            <a:noFill/>
            <a:ln w="25400">
              <a:noFill/>
              <a:miter lim="800000"/>
              <a:headEnd/>
              <a:tailEnd/>
            </a:ln>
          </p:spPr>
        </p:pic>
        <p:pic>
          <p:nvPicPr>
            <p:cNvPr id="24590" name="Picture 14"/>
            <p:cNvPicPr>
              <a:picLocks noChangeAspect="1" noChangeArrowheads="1"/>
            </p:cNvPicPr>
            <p:nvPr/>
          </p:nvPicPr>
          <p:blipFill>
            <a:blip r:embed="rId12" cstate="print"/>
            <a:srcRect/>
            <a:stretch>
              <a:fillRect/>
            </a:stretch>
          </p:blipFill>
          <p:spPr bwMode="auto">
            <a:xfrm>
              <a:off x="4567" y="3778"/>
              <a:ext cx="623" cy="576"/>
            </a:xfrm>
            <a:prstGeom prst="rect">
              <a:avLst/>
            </a:prstGeom>
            <a:noFill/>
            <a:ln w="25400">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500"/>
                                        <p:tgtEl>
                                          <p:spTgt spid="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fade">
                                      <p:cBhvr>
                                        <p:cTn id="22" dur="500"/>
                                        <p:tgtEl>
                                          <p:spTgt spid="4">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fade">
                                      <p:cBhvr>
                                        <p:cTn id="27" dur="500"/>
                                        <p:tgtEl>
                                          <p:spTgt spid="4">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7" end="7"/>
                                            </p:txEl>
                                          </p:spTgt>
                                        </p:tgtEl>
                                        <p:attrNameLst>
                                          <p:attrName>style.visibility</p:attrName>
                                        </p:attrNameLst>
                                      </p:cBhvr>
                                      <p:to>
                                        <p:strVal val="visible"/>
                                      </p:to>
                                    </p:set>
                                    <p:animEffect transition="in" filter="fade">
                                      <p:cBhvr>
                                        <p:cTn id="3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ChangeArrowheads="1"/>
          </p:cNvSpPr>
          <p:nvPr>
            <p:ph type="title"/>
          </p:nvPr>
        </p:nvSpPr>
        <p:spPr/>
        <p:txBody>
          <a:bodyPr/>
          <a:lstStyle/>
          <a:p>
            <a:r>
              <a:rPr lang="en-US" b="1">
                <a:solidFill>
                  <a:srgbClr val="00CC00"/>
                </a:solidFill>
                <a:latin typeface="Tahoma" pitchFamily="34" charset="0"/>
              </a:rPr>
              <a:t>Trends in Ecotourism</a:t>
            </a:r>
          </a:p>
        </p:txBody>
      </p:sp>
      <p:sp>
        <p:nvSpPr>
          <p:cNvPr id="234499" name="Rectangle 3"/>
          <p:cNvSpPr>
            <a:spLocks noGrp="1" noChangeArrowheads="1"/>
          </p:cNvSpPr>
          <p:nvPr>
            <p:ph type="body" idx="1"/>
          </p:nvPr>
        </p:nvSpPr>
        <p:spPr/>
        <p:txBody>
          <a:bodyPr/>
          <a:lstStyle/>
          <a:p>
            <a:endParaRPr lang="en-US"/>
          </a:p>
          <a:p>
            <a:r>
              <a:rPr lang="en-US" b="1">
                <a:solidFill>
                  <a:srgbClr val="0000FF"/>
                </a:solidFill>
                <a:latin typeface="Tahoma" pitchFamily="34" charset="0"/>
              </a:rPr>
              <a:t>Consumer demand strong</a:t>
            </a:r>
          </a:p>
          <a:p>
            <a:r>
              <a:rPr lang="en-US" b="1">
                <a:solidFill>
                  <a:srgbClr val="0000FF"/>
                </a:solidFill>
                <a:latin typeface="Tahoma" pitchFamily="34" charset="0"/>
              </a:rPr>
              <a:t>The ‘great development hope’</a:t>
            </a:r>
          </a:p>
          <a:p>
            <a:r>
              <a:rPr lang="en-US" b="1">
                <a:solidFill>
                  <a:srgbClr val="0000FF"/>
                </a:solidFill>
                <a:latin typeface="Tahoma" pitchFamily="34" charset="0"/>
              </a:rPr>
              <a:t>Travelers’ Philanthropy</a:t>
            </a:r>
          </a:p>
          <a:p>
            <a:r>
              <a:rPr lang="en-US" b="1">
                <a:solidFill>
                  <a:srgbClr val="0000FF"/>
                </a:solidFill>
                <a:latin typeface="Tahoma" pitchFamily="34" charset="0"/>
              </a:rPr>
              <a:t>‘Greening’ mainstream tourism</a:t>
            </a:r>
          </a:p>
          <a:p>
            <a:r>
              <a:rPr lang="en-US" b="1">
                <a:solidFill>
                  <a:srgbClr val="0000FF"/>
                </a:solidFill>
                <a:latin typeface="Tahoma" pitchFamily="34" charset="0"/>
              </a:rPr>
              <a:t>Setting standards: certification</a:t>
            </a:r>
          </a:p>
          <a:p>
            <a:pPr>
              <a:buClr>
                <a:srgbClr val="00CC00"/>
              </a:buClr>
              <a:buFontTx/>
              <a:buNone/>
            </a:pPr>
            <a:endParaRPr lang="en-US" b="1">
              <a:solidFill>
                <a:srgbClr val="0000FF"/>
              </a:solidFill>
              <a:latin typeface="Tahoma" pitchFamily="34" charset="0"/>
            </a:endParaRPr>
          </a:p>
        </p:txBody>
      </p:sp>
      <p:pic>
        <p:nvPicPr>
          <p:cNvPr id="234500" name="Picture 4"/>
          <p:cNvPicPr>
            <a:picLocks noChangeAspect="1" noChangeArrowheads="1"/>
          </p:cNvPicPr>
          <p:nvPr/>
        </p:nvPicPr>
        <p:blipFill>
          <a:blip r:embed="rId3" cstate="print"/>
          <a:srcRect/>
          <a:stretch>
            <a:fillRect/>
          </a:stretch>
        </p:blipFill>
        <p:spPr bwMode="auto">
          <a:xfrm>
            <a:off x="0" y="5861050"/>
            <a:ext cx="9144000" cy="996950"/>
          </a:xfrm>
          <a:prstGeom prst="rect">
            <a:avLst/>
          </a:prstGeom>
          <a:noFill/>
          <a:ln w="9525">
            <a:noFill/>
            <a:miter lim="800000"/>
            <a:headEnd/>
            <a:tailEnd/>
          </a:ln>
        </p:spPr>
      </p:pic>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4499">
                                            <p:txEl>
                                              <p:pRg st="1" end="1"/>
                                            </p:txEl>
                                          </p:spTgt>
                                        </p:tgtEl>
                                        <p:attrNameLst>
                                          <p:attrName>style.visibility</p:attrName>
                                        </p:attrNameLst>
                                      </p:cBhvr>
                                      <p:to>
                                        <p:strVal val="visible"/>
                                      </p:to>
                                    </p:set>
                                    <p:anim calcmode="lin" valueType="num">
                                      <p:cBhvr additive="base">
                                        <p:cTn id="7" dur="2000" fill="hold"/>
                                        <p:tgtEl>
                                          <p:spTgt spid="234499">
                                            <p:txEl>
                                              <p:pRg st="1" end="1"/>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23449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34499">
                                            <p:txEl>
                                              <p:pRg st="2" end="2"/>
                                            </p:txEl>
                                          </p:spTgt>
                                        </p:tgtEl>
                                        <p:attrNameLst>
                                          <p:attrName>style.visibility</p:attrName>
                                        </p:attrNameLst>
                                      </p:cBhvr>
                                      <p:to>
                                        <p:strVal val="visible"/>
                                      </p:to>
                                    </p:set>
                                    <p:anim calcmode="lin" valueType="num">
                                      <p:cBhvr additive="base">
                                        <p:cTn id="13" dur="2000" fill="hold"/>
                                        <p:tgtEl>
                                          <p:spTgt spid="234499">
                                            <p:txEl>
                                              <p:pRg st="2" end="2"/>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23449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34499">
                                            <p:txEl>
                                              <p:pRg st="3" end="3"/>
                                            </p:txEl>
                                          </p:spTgt>
                                        </p:tgtEl>
                                        <p:attrNameLst>
                                          <p:attrName>style.visibility</p:attrName>
                                        </p:attrNameLst>
                                      </p:cBhvr>
                                      <p:to>
                                        <p:strVal val="visible"/>
                                      </p:to>
                                    </p:set>
                                    <p:anim calcmode="lin" valueType="num">
                                      <p:cBhvr additive="base">
                                        <p:cTn id="19" dur="2000" fill="hold"/>
                                        <p:tgtEl>
                                          <p:spTgt spid="234499">
                                            <p:txEl>
                                              <p:pRg st="3" end="3"/>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23449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34499">
                                            <p:txEl>
                                              <p:pRg st="4" end="4"/>
                                            </p:txEl>
                                          </p:spTgt>
                                        </p:tgtEl>
                                        <p:attrNameLst>
                                          <p:attrName>style.visibility</p:attrName>
                                        </p:attrNameLst>
                                      </p:cBhvr>
                                      <p:to>
                                        <p:strVal val="visible"/>
                                      </p:to>
                                    </p:set>
                                    <p:anim calcmode="lin" valueType="num">
                                      <p:cBhvr additive="base">
                                        <p:cTn id="25" dur="2000" fill="hold"/>
                                        <p:tgtEl>
                                          <p:spTgt spid="234499">
                                            <p:txEl>
                                              <p:pRg st="4" end="4"/>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23449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34499">
                                            <p:txEl>
                                              <p:pRg st="5" end="5"/>
                                            </p:txEl>
                                          </p:spTgt>
                                        </p:tgtEl>
                                        <p:attrNameLst>
                                          <p:attrName>style.visibility</p:attrName>
                                        </p:attrNameLst>
                                      </p:cBhvr>
                                      <p:to>
                                        <p:strVal val="visible"/>
                                      </p:to>
                                    </p:set>
                                    <p:anim calcmode="lin" valueType="num">
                                      <p:cBhvr additive="base">
                                        <p:cTn id="31" dur="2000" fill="hold"/>
                                        <p:tgtEl>
                                          <p:spTgt spid="234499">
                                            <p:txEl>
                                              <p:pRg st="5" end="5"/>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23449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499"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36699">
            <a:alpha val="0"/>
          </a:srgbClr>
        </a:solidFill>
        <a:effectLst/>
      </p:bgPr>
    </p:bg>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p:txBody>
          <a:bodyPr/>
          <a:lstStyle/>
          <a:p>
            <a:r>
              <a:rPr lang="en-US" b="1" dirty="0">
                <a:solidFill>
                  <a:srgbClr val="009900"/>
                </a:solidFill>
              </a:rPr>
              <a:t>3 Legs of Ecotourism</a:t>
            </a:r>
          </a:p>
        </p:txBody>
      </p:sp>
      <p:sp>
        <p:nvSpPr>
          <p:cNvPr id="287747" name="Rectangle 3"/>
          <p:cNvSpPr>
            <a:spLocks noGrp="1" noChangeArrowheads="1"/>
          </p:cNvSpPr>
          <p:nvPr>
            <p:ph type="body" sz="half" idx="1"/>
          </p:nvPr>
        </p:nvSpPr>
        <p:spPr>
          <a:xfrm>
            <a:off x="457200" y="1600200"/>
            <a:ext cx="8229600" cy="533400"/>
          </a:xfrm>
        </p:spPr>
        <p:txBody>
          <a:bodyPr/>
          <a:lstStyle/>
          <a:p>
            <a:pPr>
              <a:buFontTx/>
              <a:buNone/>
            </a:pPr>
            <a:r>
              <a:rPr lang="en-US" sz="2800" b="1">
                <a:solidFill>
                  <a:srgbClr val="0066FF"/>
                </a:solidFill>
              </a:rPr>
              <a:t>Conservation</a:t>
            </a:r>
            <a:r>
              <a:rPr lang="en-US" sz="2800" b="1"/>
              <a:t> </a:t>
            </a:r>
            <a:r>
              <a:rPr lang="en-US" sz="2800"/>
              <a:t>     </a:t>
            </a:r>
            <a:r>
              <a:rPr lang="en-US" sz="2800" b="1"/>
              <a:t> Communities  </a:t>
            </a:r>
            <a:r>
              <a:rPr lang="en-US" sz="2800"/>
              <a:t>       </a:t>
            </a:r>
            <a:r>
              <a:rPr lang="en-US" sz="2800">
                <a:solidFill>
                  <a:srgbClr val="FF3300"/>
                </a:solidFill>
              </a:rPr>
              <a:t> </a:t>
            </a:r>
            <a:r>
              <a:rPr lang="en-US" sz="2800" b="1">
                <a:solidFill>
                  <a:srgbClr val="FF3300"/>
                </a:solidFill>
              </a:rPr>
              <a:t>Education</a:t>
            </a:r>
          </a:p>
          <a:p>
            <a:endParaRPr lang="en-US" sz="2800" b="1">
              <a:solidFill>
                <a:srgbClr val="FF3300"/>
              </a:solidFill>
            </a:endParaRPr>
          </a:p>
          <a:p>
            <a:endParaRPr lang="en-US" sz="2800"/>
          </a:p>
          <a:p>
            <a:endParaRPr lang="en-US" sz="2800"/>
          </a:p>
          <a:p>
            <a:endParaRPr lang="en-US" sz="2800"/>
          </a:p>
          <a:p>
            <a:endParaRPr lang="en-US" sz="2800"/>
          </a:p>
        </p:txBody>
      </p:sp>
      <p:pic>
        <p:nvPicPr>
          <p:cNvPr id="287748" name="Picture 4" descr="hpc-001425[1]"/>
          <p:cNvPicPr>
            <a:picLocks noGrp="1" noChangeAspect="1" noChangeArrowheads="1"/>
          </p:cNvPicPr>
          <p:nvPr>
            <p:ph sz="quarter" idx="3"/>
          </p:nvPr>
        </p:nvPicPr>
        <p:blipFill>
          <a:blip r:embed="rId3" cstate="print"/>
          <a:srcRect/>
          <a:stretch>
            <a:fillRect/>
          </a:stretch>
        </p:blipFill>
        <p:spPr>
          <a:xfrm>
            <a:off x="914400" y="5146675"/>
            <a:ext cx="2209800" cy="1635125"/>
          </a:xfrm>
          <a:noFill/>
          <a:ln/>
        </p:spPr>
      </p:pic>
      <p:pic>
        <p:nvPicPr>
          <p:cNvPr id="287749" name="Picture 5" descr="McCormick_nature_sign[1]"/>
          <p:cNvPicPr>
            <a:picLocks noChangeAspect="1" noChangeArrowheads="1"/>
          </p:cNvPicPr>
          <p:nvPr/>
        </p:nvPicPr>
        <p:blipFill>
          <a:blip r:embed="rId4" cstate="print"/>
          <a:srcRect/>
          <a:stretch>
            <a:fillRect/>
          </a:stretch>
        </p:blipFill>
        <p:spPr bwMode="auto">
          <a:xfrm>
            <a:off x="6019800" y="5073650"/>
            <a:ext cx="2133600" cy="1631950"/>
          </a:xfrm>
          <a:prstGeom prst="rect">
            <a:avLst/>
          </a:prstGeom>
          <a:noFill/>
        </p:spPr>
      </p:pic>
      <p:pic>
        <p:nvPicPr>
          <p:cNvPr id="287750" name="Picture 6" descr="hpc-001424[2]"/>
          <p:cNvPicPr>
            <a:picLocks noChangeAspect="1" noChangeArrowheads="1"/>
          </p:cNvPicPr>
          <p:nvPr/>
        </p:nvPicPr>
        <p:blipFill>
          <a:blip r:embed="rId5" cstate="print"/>
          <a:srcRect/>
          <a:stretch>
            <a:fillRect/>
          </a:stretch>
        </p:blipFill>
        <p:spPr bwMode="auto">
          <a:xfrm>
            <a:off x="304800" y="3429000"/>
            <a:ext cx="2286000" cy="1708150"/>
          </a:xfrm>
          <a:prstGeom prst="rect">
            <a:avLst/>
          </a:prstGeom>
          <a:noFill/>
        </p:spPr>
      </p:pic>
      <p:pic>
        <p:nvPicPr>
          <p:cNvPr id="287751" name="Picture 7" descr="alaska"/>
          <p:cNvPicPr>
            <a:picLocks noGrp="1" noChangeAspect="1" noChangeArrowheads="1"/>
          </p:cNvPicPr>
          <p:nvPr>
            <p:ph sz="quarter" idx="2"/>
          </p:nvPr>
        </p:nvPicPr>
        <p:blipFill>
          <a:blip r:embed="rId6" cstate="print"/>
          <a:srcRect/>
          <a:stretch>
            <a:fillRect/>
          </a:stretch>
        </p:blipFill>
        <p:spPr>
          <a:xfrm>
            <a:off x="4038600" y="3124200"/>
            <a:ext cx="1238250" cy="1590675"/>
          </a:xfrm>
          <a:noFill/>
          <a:ln/>
        </p:spPr>
      </p:pic>
      <p:pic>
        <p:nvPicPr>
          <p:cNvPr id="287752" name="Picture 8" descr="alaska"/>
          <p:cNvPicPr>
            <a:picLocks noChangeAspect="1" noChangeArrowheads="1"/>
          </p:cNvPicPr>
          <p:nvPr/>
        </p:nvPicPr>
        <p:blipFill>
          <a:blip r:embed="rId7" cstate="print"/>
          <a:srcRect/>
          <a:stretch>
            <a:fillRect/>
          </a:stretch>
        </p:blipFill>
        <p:spPr bwMode="auto">
          <a:xfrm>
            <a:off x="3429000" y="4876800"/>
            <a:ext cx="2438400" cy="1533525"/>
          </a:xfrm>
          <a:prstGeom prst="rect">
            <a:avLst/>
          </a:prstGeom>
          <a:noFill/>
        </p:spPr>
      </p:pic>
      <p:pic>
        <p:nvPicPr>
          <p:cNvPr id="287753" name="Picture 9" descr="Alaska"/>
          <p:cNvPicPr>
            <a:picLocks noChangeAspect="1" noChangeArrowheads="1"/>
          </p:cNvPicPr>
          <p:nvPr/>
        </p:nvPicPr>
        <p:blipFill>
          <a:blip r:embed="rId8" cstate="print"/>
          <a:srcRect/>
          <a:stretch>
            <a:fillRect/>
          </a:stretch>
        </p:blipFill>
        <p:spPr bwMode="auto">
          <a:xfrm>
            <a:off x="6503988" y="3352800"/>
            <a:ext cx="2259012" cy="1752600"/>
          </a:xfrm>
          <a:prstGeom prst="rect">
            <a:avLst/>
          </a:prstGeom>
          <a:noFill/>
        </p:spPr>
      </p:pic>
      <p:sp>
        <p:nvSpPr>
          <p:cNvPr id="287754" name="Line 10"/>
          <p:cNvSpPr>
            <a:spLocks noChangeShapeType="1"/>
          </p:cNvSpPr>
          <p:nvPr/>
        </p:nvSpPr>
        <p:spPr bwMode="auto">
          <a:xfrm>
            <a:off x="1524000" y="2286000"/>
            <a:ext cx="0" cy="838200"/>
          </a:xfrm>
          <a:prstGeom prst="line">
            <a:avLst/>
          </a:prstGeom>
          <a:noFill/>
          <a:ln w="127000">
            <a:solidFill>
              <a:schemeClr val="tx1"/>
            </a:solidFill>
            <a:round/>
            <a:headEnd/>
            <a:tailEnd type="triangle" w="med" len="med"/>
          </a:ln>
          <a:effectLst/>
        </p:spPr>
        <p:txBody>
          <a:bodyPr/>
          <a:lstStyle/>
          <a:p>
            <a:endParaRPr lang="en-US"/>
          </a:p>
        </p:txBody>
      </p:sp>
      <p:sp>
        <p:nvSpPr>
          <p:cNvPr id="287755" name="Line 11"/>
          <p:cNvSpPr>
            <a:spLocks noChangeShapeType="1"/>
          </p:cNvSpPr>
          <p:nvPr/>
        </p:nvSpPr>
        <p:spPr bwMode="auto">
          <a:xfrm>
            <a:off x="4572000" y="2133600"/>
            <a:ext cx="0" cy="838200"/>
          </a:xfrm>
          <a:prstGeom prst="line">
            <a:avLst/>
          </a:prstGeom>
          <a:noFill/>
          <a:ln w="127000">
            <a:solidFill>
              <a:schemeClr val="tx1"/>
            </a:solidFill>
            <a:round/>
            <a:headEnd/>
            <a:tailEnd type="triangle" w="med" len="med"/>
          </a:ln>
          <a:effectLst/>
        </p:spPr>
        <p:txBody>
          <a:bodyPr/>
          <a:lstStyle/>
          <a:p>
            <a:endParaRPr lang="en-US"/>
          </a:p>
        </p:txBody>
      </p:sp>
      <p:sp>
        <p:nvSpPr>
          <p:cNvPr id="287756" name="Line 12"/>
          <p:cNvSpPr>
            <a:spLocks noChangeShapeType="1"/>
          </p:cNvSpPr>
          <p:nvPr/>
        </p:nvSpPr>
        <p:spPr bwMode="auto">
          <a:xfrm>
            <a:off x="7467600" y="2133600"/>
            <a:ext cx="0" cy="838200"/>
          </a:xfrm>
          <a:prstGeom prst="line">
            <a:avLst/>
          </a:prstGeom>
          <a:noFill/>
          <a:ln w="127000">
            <a:solidFill>
              <a:schemeClr val="tx1"/>
            </a:solidFill>
            <a:round/>
            <a:headEnd/>
            <a:tailEnd type="triangle" w="med" len="med"/>
          </a:ln>
          <a:effectLst/>
        </p:spPr>
        <p:txBody>
          <a:bodyPr/>
          <a:lstStyle/>
          <a:p>
            <a:endParaRPr lang="en-US"/>
          </a:p>
        </p:txBody>
      </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7747">
                                            <p:txEl>
                                              <p:pRg st="0" end="0"/>
                                            </p:txEl>
                                          </p:spTgt>
                                        </p:tgtEl>
                                        <p:attrNameLst>
                                          <p:attrName>style.visibility</p:attrName>
                                        </p:attrNameLst>
                                      </p:cBhvr>
                                      <p:to>
                                        <p:strVal val="visible"/>
                                      </p:to>
                                    </p:set>
                                    <p:anim calcmode="lin" valueType="num">
                                      <p:cBhvr additive="base">
                                        <p:cTn id="7" dur="1000" fill="hold"/>
                                        <p:tgtEl>
                                          <p:spTgt spid="287747">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287747">
                                            <p:txEl>
                                              <p:pRg st="0" end="0"/>
                                            </p:txEl>
                                          </p:spTgt>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87750"/>
                                        </p:tgtEl>
                                        <p:attrNameLst>
                                          <p:attrName>style.visibility</p:attrName>
                                        </p:attrNameLst>
                                      </p:cBhvr>
                                      <p:to>
                                        <p:strVal val="visible"/>
                                      </p:to>
                                    </p:set>
                                    <p:animEffect transition="in" filter="fade">
                                      <p:cBhvr>
                                        <p:cTn id="11" dur="3000"/>
                                        <p:tgtEl>
                                          <p:spTgt spid="287750"/>
                                        </p:tgtEl>
                                      </p:cBhvr>
                                    </p:animEffect>
                                  </p:childTnLst>
                                </p:cTn>
                              </p:par>
                              <p:par>
                                <p:cTn id="12" presetID="10" presetClass="entr" presetSubtype="0" fill="hold" nodeType="withEffect">
                                  <p:stCondLst>
                                    <p:cond delay="0"/>
                                  </p:stCondLst>
                                  <p:childTnLst>
                                    <p:set>
                                      <p:cBhvr>
                                        <p:cTn id="13" dur="1" fill="hold">
                                          <p:stCondLst>
                                            <p:cond delay="0"/>
                                          </p:stCondLst>
                                        </p:cTn>
                                        <p:tgtEl>
                                          <p:spTgt spid="287748"/>
                                        </p:tgtEl>
                                        <p:attrNameLst>
                                          <p:attrName>style.visibility</p:attrName>
                                        </p:attrNameLst>
                                      </p:cBhvr>
                                      <p:to>
                                        <p:strVal val="visible"/>
                                      </p:to>
                                    </p:set>
                                    <p:animEffect transition="in" filter="fade">
                                      <p:cBhvr>
                                        <p:cTn id="14" dur="3000"/>
                                        <p:tgtEl>
                                          <p:spTgt spid="28774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87754"/>
                                        </p:tgtEl>
                                        <p:attrNameLst>
                                          <p:attrName>style.visibility</p:attrName>
                                        </p:attrNameLst>
                                      </p:cBhvr>
                                      <p:to>
                                        <p:strVal val="visible"/>
                                      </p:to>
                                    </p:set>
                                    <p:animEffect transition="in" filter="fade">
                                      <p:cBhvr>
                                        <p:cTn id="17" dur="3000"/>
                                        <p:tgtEl>
                                          <p:spTgt spid="28775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87755"/>
                                        </p:tgtEl>
                                        <p:attrNameLst>
                                          <p:attrName>style.visibility</p:attrName>
                                        </p:attrNameLst>
                                      </p:cBhvr>
                                      <p:to>
                                        <p:strVal val="visible"/>
                                      </p:to>
                                    </p:set>
                                    <p:animEffect transition="in" filter="fade">
                                      <p:cBhvr>
                                        <p:cTn id="22" dur="2000"/>
                                        <p:tgtEl>
                                          <p:spTgt spid="287755"/>
                                        </p:tgtEl>
                                      </p:cBhvr>
                                    </p:animEffect>
                                  </p:childTnLst>
                                </p:cTn>
                              </p:par>
                              <p:par>
                                <p:cTn id="23" presetID="10" presetClass="entr" presetSubtype="0" fill="hold" nodeType="withEffect">
                                  <p:stCondLst>
                                    <p:cond delay="0"/>
                                  </p:stCondLst>
                                  <p:childTnLst>
                                    <p:set>
                                      <p:cBhvr>
                                        <p:cTn id="24" dur="1" fill="hold">
                                          <p:stCondLst>
                                            <p:cond delay="0"/>
                                          </p:stCondLst>
                                        </p:cTn>
                                        <p:tgtEl>
                                          <p:spTgt spid="287751"/>
                                        </p:tgtEl>
                                        <p:attrNameLst>
                                          <p:attrName>style.visibility</p:attrName>
                                        </p:attrNameLst>
                                      </p:cBhvr>
                                      <p:to>
                                        <p:strVal val="visible"/>
                                      </p:to>
                                    </p:set>
                                    <p:animEffect transition="in" filter="fade">
                                      <p:cBhvr>
                                        <p:cTn id="25" dur="2000"/>
                                        <p:tgtEl>
                                          <p:spTgt spid="287751"/>
                                        </p:tgtEl>
                                      </p:cBhvr>
                                    </p:animEffect>
                                  </p:childTnLst>
                                </p:cTn>
                              </p:par>
                              <p:par>
                                <p:cTn id="26" presetID="10" presetClass="entr" presetSubtype="0" fill="hold" nodeType="withEffect">
                                  <p:stCondLst>
                                    <p:cond delay="0"/>
                                  </p:stCondLst>
                                  <p:childTnLst>
                                    <p:set>
                                      <p:cBhvr>
                                        <p:cTn id="27" dur="1" fill="hold">
                                          <p:stCondLst>
                                            <p:cond delay="0"/>
                                          </p:stCondLst>
                                        </p:cTn>
                                        <p:tgtEl>
                                          <p:spTgt spid="287752"/>
                                        </p:tgtEl>
                                        <p:attrNameLst>
                                          <p:attrName>style.visibility</p:attrName>
                                        </p:attrNameLst>
                                      </p:cBhvr>
                                      <p:to>
                                        <p:strVal val="visible"/>
                                      </p:to>
                                    </p:set>
                                    <p:animEffect transition="in" filter="fade">
                                      <p:cBhvr>
                                        <p:cTn id="28" dur="2000"/>
                                        <p:tgtEl>
                                          <p:spTgt spid="28775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87756"/>
                                        </p:tgtEl>
                                        <p:attrNameLst>
                                          <p:attrName>style.visibility</p:attrName>
                                        </p:attrNameLst>
                                      </p:cBhvr>
                                      <p:to>
                                        <p:strVal val="visible"/>
                                      </p:to>
                                    </p:set>
                                    <p:animEffect transition="in" filter="fade">
                                      <p:cBhvr>
                                        <p:cTn id="33" dur="2000"/>
                                        <p:tgtEl>
                                          <p:spTgt spid="287756"/>
                                        </p:tgtEl>
                                      </p:cBhvr>
                                    </p:animEffect>
                                  </p:childTnLst>
                                </p:cTn>
                              </p:par>
                              <p:par>
                                <p:cTn id="34" presetID="10" presetClass="entr" presetSubtype="0" fill="hold" nodeType="withEffect">
                                  <p:stCondLst>
                                    <p:cond delay="0"/>
                                  </p:stCondLst>
                                  <p:childTnLst>
                                    <p:set>
                                      <p:cBhvr>
                                        <p:cTn id="35" dur="1" fill="hold">
                                          <p:stCondLst>
                                            <p:cond delay="0"/>
                                          </p:stCondLst>
                                        </p:cTn>
                                        <p:tgtEl>
                                          <p:spTgt spid="287753"/>
                                        </p:tgtEl>
                                        <p:attrNameLst>
                                          <p:attrName>style.visibility</p:attrName>
                                        </p:attrNameLst>
                                      </p:cBhvr>
                                      <p:to>
                                        <p:strVal val="visible"/>
                                      </p:to>
                                    </p:set>
                                    <p:animEffect transition="in" filter="fade">
                                      <p:cBhvr>
                                        <p:cTn id="36" dur="2000"/>
                                        <p:tgtEl>
                                          <p:spTgt spid="287753"/>
                                        </p:tgtEl>
                                      </p:cBhvr>
                                    </p:animEffect>
                                  </p:childTnLst>
                                </p:cTn>
                              </p:par>
                              <p:par>
                                <p:cTn id="37" presetID="10" presetClass="entr" presetSubtype="0" fill="hold" nodeType="withEffect">
                                  <p:stCondLst>
                                    <p:cond delay="0"/>
                                  </p:stCondLst>
                                  <p:childTnLst>
                                    <p:set>
                                      <p:cBhvr>
                                        <p:cTn id="38" dur="1" fill="hold">
                                          <p:stCondLst>
                                            <p:cond delay="0"/>
                                          </p:stCondLst>
                                        </p:cTn>
                                        <p:tgtEl>
                                          <p:spTgt spid="287749"/>
                                        </p:tgtEl>
                                        <p:attrNameLst>
                                          <p:attrName>style.visibility</p:attrName>
                                        </p:attrNameLst>
                                      </p:cBhvr>
                                      <p:to>
                                        <p:strVal val="visible"/>
                                      </p:to>
                                    </p:set>
                                    <p:animEffect transition="in" filter="fade">
                                      <p:cBhvr>
                                        <p:cTn id="39" dur="2000"/>
                                        <p:tgtEl>
                                          <p:spTgt spid="2877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54" grpId="0" animBg="1"/>
      <p:bldP spid="287755" grpId="0" animBg="1"/>
      <p:bldP spid="28775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36699">
            <a:alpha val="0"/>
          </a:srgbClr>
        </a:solidFill>
        <a:effectLst/>
      </p:bgPr>
    </p:bg>
    <p:spTree>
      <p:nvGrpSpPr>
        <p:cNvPr id="1" name=""/>
        <p:cNvGrpSpPr/>
        <p:nvPr/>
      </p:nvGrpSpPr>
      <p:grpSpPr>
        <a:xfrm>
          <a:off x="0" y="0"/>
          <a:ext cx="0" cy="0"/>
          <a:chOff x="0" y="0"/>
          <a:chExt cx="0" cy="0"/>
        </a:xfrm>
      </p:grpSpPr>
      <p:sp>
        <p:nvSpPr>
          <p:cNvPr id="868354" name="Rectangle 2"/>
          <p:cNvSpPr>
            <a:spLocks noGrp="1" noChangeArrowheads="1"/>
          </p:cNvSpPr>
          <p:nvPr>
            <p:ph type="title" sz="quarter"/>
          </p:nvPr>
        </p:nvSpPr>
        <p:spPr>
          <a:xfrm>
            <a:off x="457200" y="152400"/>
            <a:ext cx="3810000" cy="914400"/>
          </a:xfrm>
        </p:spPr>
        <p:txBody>
          <a:bodyPr/>
          <a:lstStyle/>
          <a:p>
            <a:r>
              <a:rPr lang="en-US" sz="3600">
                <a:solidFill>
                  <a:srgbClr val="009900"/>
                </a:solidFill>
              </a:rPr>
              <a:t>Ecotourism</a:t>
            </a:r>
            <a:r>
              <a:rPr lang="en-US" sz="3600"/>
              <a:t> is</a:t>
            </a:r>
          </a:p>
        </p:txBody>
      </p:sp>
      <p:pic>
        <p:nvPicPr>
          <p:cNvPr id="868355" name="Picture 3" descr="33Img6947-med"/>
          <p:cNvPicPr>
            <a:picLocks noGrp="1" noChangeAspect="1" noChangeArrowheads="1"/>
          </p:cNvPicPr>
          <p:nvPr>
            <p:ph sz="quarter" idx="1"/>
          </p:nvPr>
        </p:nvPicPr>
        <p:blipFill>
          <a:blip r:embed="rId4" cstate="print"/>
          <a:srcRect/>
          <a:stretch>
            <a:fillRect/>
          </a:stretch>
        </p:blipFill>
        <p:spPr>
          <a:xfrm>
            <a:off x="4800600" y="4591050"/>
            <a:ext cx="3352800" cy="2114550"/>
          </a:xfrm>
          <a:noFill/>
          <a:ln/>
        </p:spPr>
      </p:pic>
      <p:graphicFrame>
        <p:nvGraphicFramePr>
          <p:cNvPr id="868356" name="Object 4"/>
          <p:cNvGraphicFramePr>
            <a:graphicFrameLocks noChangeAspect="1"/>
          </p:cNvGraphicFramePr>
          <p:nvPr>
            <p:ph sz="quarter" idx="2"/>
          </p:nvPr>
        </p:nvGraphicFramePr>
        <p:xfrm>
          <a:off x="838200" y="990600"/>
          <a:ext cx="2914650" cy="2185988"/>
        </p:xfrm>
        <a:graphic>
          <a:graphicData uri="http://schemas.openxmlformats.org/presentationml/2006/ole">
            <p:oleObj spid="_x0000_s54274" name="Slide" r:id="rId5" imgW="5513758" imgH="4136102" progId="PowerPoint.Slide.8">
              <p:embed/>
            </p:oleObj>
          </a:graphicData>
        </a:graphic>
      </p:graphicFrame>
      <p:pic>
        <p:nvPicPr>
          <p:cNvPr id="868357" name="Picture 5" descr="playa_N"/>
          <p:cNvPicPr>
            <a:picLocks noGrp="1" noChangeAspect="1" noChangeArrowheads="1"/>
          </p:cNvPicPr>
          <p:nvPr>
            <p:ph sz="quarter" idx="3"/>
          </p:nvPr>
        </p:nvPicPr>
        <p:blipFill>
          <a:blip r:embed="rId6" cstate="print"/>
          <a:srcRect/>
          <a:stretch>
            <a:fillRect/>
          </a:stretch>
        </p:blipFill>
        <p:spPr>
          <a:xfrm>
            <a:off x="4800600" y="1524000"/>
            <a:ext cx="2971800" cy="2251075"/>
          </a:xfrm>
          <a:noFill/>
          <a:ln/>
        </p:spPr>
      </p:pic>
      <p:sp>
        <p:nvSpPr>
          <p:cNvPr id="868358" name="Rectangle 6"/>
          <p:cNvSpPr>
            <a:spLocks noChangeArrowheads="1"/>
          </p:cNvSpPr>
          <p:nvPr/>
        </p:nvSpPr>
        <p:spPr bwMode="auto">
          <a:xfrm>
            <a:off x="152400" y="3352800"/>
            <a:ext cx="4343400" cy="762000"/>
          </a:xfrm>
          <a:prstGeom prst="rect">
            <a:avLst/>
          </a:prstGeom>
          <a:noFill/>
          <a:ln w="9525">
            <a:noFill/>
            <a:miter lim="800000"/>
            <a:headEnd/>
            <a:tailEnd/>
          </a:ln>
          <a:effectLst/>
        </p:spPr>
        <p:txBody>
          <a:bodyPr anchor="b"/>
          <a:lstStyle/>
          <a:p>
            <a:pPr algn="ctr"/>
            <a:r>
              <a:rPr lang="en-US" sz="3600">
                <a:solidFill>
                  <a:schemeClr val="tx2"/>
                </a:solidFill>
              </a:rPr>
              <a:t>what the </a:t>
            </a:r>
            <a:r>
              <a:rPr lang="en-US" sz="3600">
                <a:solidFill>
                  <a:srgbClr val="009900"/>
                </a:solidFill>
              </a:rPr>
              <a:t>Hybrid</a:t>
            </a:r>
            <a:r>
              <a:rPr lang="en-US" sz="3600">
                <a:solidFill>
                  <a:schemeClr val="tx2"/>
                </a:solidFill>
              </a:rPr>
              <a:t> is</a:t>
            </a:r>
          </a:p>
        </p:txBody>
      </p:sp>
      <p:pic>
        <p:nvPicPr>
          <p:cNvPr id="868359" name="Picture 7" descr="Prius_FallColors_04"/>
          <p:cNvPicPr>
            <a:picLocks noGrp="1" noChangeAspect="1" noChangeArrowheads="1"/>
          </p:cNvPicPr>
          <p:nvPr>
            <p:ph sz="quarter" idx="4"/>
          </p:nvPr>
        </p:nvPicPr>
        <p:blipFill>
          <a:blip r:embed="rId7" cstate="print"/>
          <a:srcRect/>
          <a:stretch>
            <a:fillRect/>
          </a:stretch>
        </p:blipFill>
        <p:spPr>
          <a:xfrm>
            <a:off x="676275" y="4191000"/>
            <a:ext cx="3209925" cy="2132013"/>
          </a:xfrm>
          <a:noFill/>
          <a:ln/>
        </p:spPr>
      </p:pic>
      <p:sp>
        <p:nvSpPr>
          <p:cNvPr id="868360" name="Rectangle 8"/>
          <p:cNvSpPr>
            <a:spLocks noChangeArrowheads="1"/>
          </p:cNvSpPr>
          <p:nvPr/>
        </p:nvSpPr>
        <p:spPr bwMode="auto">
          <a:xfrm>
            <a:off x="4191000" y="228600"/>
            <a:ext cx="4038600" cy="1066800"/>
          </a:xfrm>
          <a:prstGeom prst="rect">
            <a:avLst/>
          </a:prstGeom>
          <a:noFill/>
          <a:ln w="9525">
            <a:noFill/>
            <a:miter lim="800000"/>
            <a:headEnd/>
            <a:tailEnd/>
          </a:ln>
          <a:effectLst/>
        </p:spPr>
        <p:txBody>
          <a:bodyPr anchor="ctr"/>
          <a:lstStyle/>
          <a:p>
            <a:r>
              <a:rPr lang="en-US" sz="3600">
                <a:solidFill>
                  <a:schemeClr val="tx2"/>
                </a:solidFill>
              </a:rPr>
              <a:t/>
            </a:r>
            <a:br>
              <a:rPr lang="en-US" sz="3600">
                <a:solidFill>
                  <a:schemeClr val="tx2"/>
                </a:solidFill>
              </a:rPr>
            </a:br>
            <a:r>
              <a:rPr lang="en-US" sz="3600">
                <a:solidFill>
                  <a:schemeClr val="tx2"/>
                </a:solidFill>
              </a:rPr>
              <a:t> to mass tourism…</a:t>
            </a:r>
          </a:p>
        </p:txBody>
      </p:sp>
      <p:sp>
        <p:nvSpPr>
          <p:cNvPr id="868361" name="Rectangle 9"/>
          <p:cNvSpPr>
            <a:spLocks noChangeArrowheads="1"/>
          </p:cNvSpPr>
          <p:nvPr/>
        </p:nvSpPr>
        <p:spPr bwMode="auto">
          <a:xfrm>
            <a:off x="4419600" y="3581400"/>
            <a:ext cx="4038600" cy="990600"/>
          </a:xfrm>
          <a:prstGeom prst="rect">
            <a:avLst/>
          </a:prstGeom>
          <a:noFill/>
          <a:ln w="9525">
            <a:noFill/>
            <a:miter lim="800000"/>
            <a:headEnd/>
            <a:tailEnd/>
          </a:ln>
          <a:effectLst/>
        </p:spPr>
        <p:txBody>
          <a:bodyPr anchor="b"/>
          <a:lstStyle/>
          <a:p>
            <a:pPr algn="ctr"/>
            <a:r>
              <a:rPr lang="en-US" sz="3600">
                <a:solidFill>
                  <a:schemeClr val="tx2"/>
                </a:solidFill>
              </a:rPr>
              <a:t>to the Hummer…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68354"/>
                                        </p:tgtEl>
                                        <p:attrNameLst>
                                          <p:attrName>style.visibility</p:attrName>
                                        </p:attrNameLst>
                                      </p:cBhvr>
                                      <p:to>
                                        <p:strVal val="visible"/>
                                      </p:to>
                                    </p:set>
                                    <p:animEffect transition="in" filter="fade">
                                      <p:cBhvr>
                                        <p:cTn id="7" dur="1000"/>
                                        <p:tgtEl>
                                          <p:spTgt spid="868354"/>
                                        </p:tgtEl>
                                      </p:cBhvr>
                                    </p:animEffect>
                                  </p:childTnLst>
                                </p:cTn>
                              </p:par>
                              <p:par>
                                <p:cTn id="8" presetID="10" presetClass="entr" presetSubtype="0" fill="hold" nodeType="withEffect">
                                  <p:stCondLst>
                                    <p:cond delay="0"/>
                                  </p:stCondLst>
                                  <p:childTnLst>
                                    <p:set>
                                      <p:cBhvr>
                                        <p:cTn id="9" dur="1" fill="hold">
                                          <p:stCondLst>
                                            <p:cond delay="0"/>
                                          </p:stCondLst>
                                        </p:cTn>
                                        <p:tgtEl>
                                          <p:spTgt spid="868356"/>
                                        </p:tgtEl>
                                        <p:attrNameLst>
                                          <p:attrName>style.visibility</p:attrName>
                                        </p:attrNameLst>
                                      </p:cBhvr>
                                      <p:to>
                                        <p:strVal val="visible"/>
                                      </p:to>
                                    </p:set>
                                    <p:animEffect transition="in" filter="fade">
                                      <p:cBhvr>
                                        <p:cTn id="10" dur="2000"/>
                                        <p:tgtEl>
                                          <p:spTgt spid="868356"/>
                                        </p:tgtEl>
                                      </p:cBhvr>
                                    </p:animEffect>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868360"/>
                                        </p:tgtEl>
                                        <p:attrNameLst>
                                          <p:attrName>style.visibility</p:attrName>
                                        </p:attrNameLst>
                                      </p:cBhvr>
                                      <p:to>
                                        <p:strVal val="visible"/>
                                      </p:to>
                                    </p:set>
                                    <p:animEffect transition="in" filter="fade">
                                      <p:cBhvr>
                                        <p:cTn id="14" dur="1000"/>
                                        <p:tgtEl>
                                          <p:spTgt spid="868360"/>
                                        </p:tgtEl>
                                      </p:cBhvr>
                                    </p:animEffect>
                                  </p:childTnLst>
                                </p:cTn>
                              </p:par>
                              <p:par>
                                <p:cTn id="15" presetID="10" presetClass="entr" presetSubtype="0" fill="hold" nodeType="withEffect">
                                  <p:stCondLst>
                                    <p:cond delay="0"/>
                                  </p:stCondLst>
                                  <p:childTnLst>
                                    <p:set>
                                      <p:cBhvr>
                                        <p:cTn id="16" dur="1" fill="hold">
                                          <p:stCondLst>
                                            <p:cond delay="0"/>
                                          </p:stCondLst>
                                        </p:cTn>
                                        <p:tgtEl>
                                          <p:spTgt spid="868357"/>
                                        </p:tgtEl>
                                        <p:attrNameLst>
                                          <p:attrName>style.visibility</p:attrName>
                                        </p:attrNameLst>
                                      </p:cBhvr>
                                      <p:to>
                                        <p:strVal val="visible"/>
                                      </p:to>
                                    </p:set>
                                    <p:animEffect transition="in" filter="fade">
                                      <p:cBhvr>
                                        <p:cTn id="17" dur="1000"/>
                                        <p:tgtEl>
                                          <p:spTgt spid="868357"/>
                                        </p:tgtEl>
                                      </p:cBhvr>
                                    </p:animEffect>
                                  </p:childTnLst>
                                </p:cTn>
                              </p:par>
                            </p:childTnLst>
                          </p:cTn>
                        </p:par>
                        <p:par>
                          <p:cTn id="18" fill="hold">
                            <p:stCondLst>
                              <p:cond delay="3000"/>
                            </p:stCondLst>
                            <p:childTnLst>
                              <p:par>
                                <p:cTn id="19" presetID="10" presetClass="entr" presetSubtype="0" fill="hold" grpId="0" nodeType="afterEffect">
                                  <p:stCondLst>
                                    <p:cond delay="0"/>
                                  </p:stCondLst>
                                  <p:childTnLst>
                                    <p:set>
                                      <p:cBhvr>
                                        <p:cTn id="20" dur="1" fill="hold">
                                          <p:stCondLst>
                                            <p:cond delay="0"/>
                                          </p:stCondLst>
                                        </p:cTn>
                                        <p:tgtEl>
                                          <p:spTgt spid="868358"/>
                                        </p:tgtEl>
                                        <p:attrNameLst>
                                          <p:attrName>style.visibility</p:attrName>
                                        </p:attrNameLst>
                                      </p:cBhvr>
                                      <p:to>
                                        <p:strVal val="visible"/>
                                      </p:to>
                                    </p:set>
                                    <p:animEffect transition="in" filter="fade">
                                      <p:cBhvr>
                                        <p:cTn id="21" dur="1000"/>
                                        <p:tgtEl>
                                          <p:spTgt spid="868358"/>
                                        </p:tgtEl>
                                      </p:cBhvr>
                                    </p:animEffect>
                                  </p:childTnLst>
                                </p:cTn>
                              </p:par>
                              <p:par>
                                <p:cTn id="22" presetID="10" presetClass="entr" presetSubtype="0" fill="hold" nodeType="withEffect">
                                  <p:stCondLst>
                                    <p:cond delay="0"/>
                                  </p:stCondLst>
                                  <p:childTnLst>
                                    <p:set>
                                      <p:cBhvr>
                                        <p:cTn id="23" dur="1" fill="hold">
                                          <p:stCondLst>
                                            <p:cond delay="0"/>
                                          </p:stCondLst>
                                        </p:cTn>
                                        <p:tgtEl>
                                          <p:spTgt spid="868359"/>
                                        </p:tgtEl>
                                        <p:attrNameLst>
                                          <p:attrName>style.visibility</p:attrName>
                                        </p:attrNameLst>
                                      </p:cBhvr>
                                      <p:to>
                                        <p:strVal val="visible"/>
                                      </p:to>
                                    </p:set>
                                    <p:animEffect transition="in" filter="fade">
                                      <p:cBhvr>
                                        <p:cTn id="24" dur="1000"/>
                                        <p:tgtEl>
                                          <p:spTgt spid="868359"/>
                                        </p:tgtEl>
                                      </p:cBhvr>
                                    </p:animEffect>
                                  </p:childTnLst>
                                </p:cTn>
                              </p:par>
                            </p:childTnLst>
                          </p:cTn>
                        </p:par>
                        <p:par>
                          <p:cTn id="25" fill="hold">
                            <p:stCondLst>
                              <p:cond delay="4000"/>
                            </p:stCondLst>
                            <p:childTnLst>
                              <p:par>
                                <p:cTn id="26" presetID="10" presetClass="entr" presetSubtype="0" fill="hold" grpId="0" nodeType="afterEffect">
                                  <p:stCondLst>
                                    <p:cond delay="0"/>
                                  </p:stCondLst>
                                  <p:childTnLst>
                                    <p:set>
                                      <p:cBhvr>
                                        <p:cTn id="27" dur="1" fill="hold">
                                          <p:stCondLst>
                                            <p:cond delay="0"/>
                                          </p:stCondLst>
                                        </p:cTn>
                                        <p:tgtEl>
                                          <p:spTgt spid="868361"/>
                                        </p:tgtEl>
                                        <p:attrNameLst>
                                          <p:attrName>style.visibility</p:attrName>
                                        </p:attrNameLst>
                                      </p:cBhvr>
                                      <p:to>
                                        <p:strVal val="visible"/>
                                      </p:to>
                                    </p:set>
                                    <p:animEffect transition="in" filter="fade">
                                      <p:cBhvr>
                                        <p:cTn id="28" dur="1000"/>
                                        <p:tgtEl>
                                          <p:spTgt spid="868361"/>
                                        </p:tgtEl>
                                      </p:cBhvr>
                                    </p:animEffect>
                                  </p:childTnLst>
                                </p:cTn>
                              </p:par>
                              <p:par>
                                <p:cTn id="29" presetID="10" presetClass="entr" presetSubtype="0" fill="hold" nodeType="withEffect">
                                  <p:stCondLst>
                                    <p:cond delay="0"/>
                                  </p:stCondLst>
                                  <p:childTnLst>
                                    <p:set>
                                      <p:cBhvr>
                                        <p:cTn id="30" dur="1" fill="hold">
                                          <p:stCondLst>
                                            <p:cond delay="0"/>
                                          </p:stCondLst>
                                        </p:cTn>
                                        <p:tgtEl>
                                          <p:spTgt spid="868355"/>
                                        </p:tgtEl>
                                        <p:attrNameLst>
                                          <p:attrName>style.visibility</p:attrName>
                                        </p:attrNameLst>
                                      </p:cBhvr>
                                      <p:to>
                                        <p:strVal val="visible"/>
                                      </p:to>
                                    </p:set>
                                    <p:animEffect transition="in" filter="fade">
                                      <p:cBhvr>
                                        <p:cTn id="31" dur="1000"/>
                                        <p:tgtEl>
                                          <p:spTgt spid="8683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8354" grpId="0"/>
      <p:bldP spid="868358" grpId="0"/>
      <p:bldP spid="868360" grpId="0"/>
      <p:bldP spid="86836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756</TotalTime>
  <Words>2979</Words>
  <Application>Microsoft Office PowerPoint</Application>
  <PresentationFormat>On-screen Show (4:3)</PresentationFormat>
  <Paragraphs>666</Paragraphs>
  <Slides>74</Slides>
  <Notes>65</Notes>
  <HiddenSlides>0</HiddenSlides>
  <MMClips>1</MMClips>
  <ScaleCrop>false</ScaleCrop>
  <HeadingPairs>
    <vt:vector size="6" baseType="variant">
      <vt:variant>
        <vt:lpstr>Theme</vt:lpstr>
      </vt:variant>
      <vt:variant>
        <vt:i4>1</vt:i4>
      </vt:variant>
      <vt:variant>
        <vt:lpstr>Embedded OLE Servers</vt:lpstr>
      </vt:variant>
      <vt:variant>
        <vt:i4>7</vt:i4>
      </vt:variant>
      <vt:variant>
        <vt:lpstr>Slide Titles</vt:lpstr>
      </vt:variant>
      <vt:variant>
        <vt:i4>74</vt:i4>
      </vt:variant>
    </vt:vector>
  </HeadingPairs>
  <TitlesOfParts>
    <vt:vector size="82" baseType="lpstr">
      <vt:lpstr>Office Theme</vt:lpstr>
      <vt:lpstr>Image</vt:lpstr>
      <vt:lpstr>Slide</vt:lpstr>
      <vt:lpstr>Fotografía de Photo Editor</vt:lpstr>
      <vt:lpstr>Photo Editor Photo</vt:lpstr>
      <vt:lpstr>Chart</vt:lpstr>
      <vt:lpstr>Microsoft Graph Chart</vt:lpstr>
      <vt:lpstr>Microsoft Word Picture</vt:lpstr>
      <vt:lpstr>Responsible Tourism:  Growth &amp; Trends</vt:lpstr>
      <vt:lpstr>What is CREST?  Transforming the Way the World Travels</vt:lpstr>
      <vt:lpstr>The Assignment:  “Make us feel uncomfortable”</vt:lpstr>
      <vt:lpstr>Not Mentioned:  The Awards</vt:lpstr>
      <vt:lpstr>10 Objectives:  Sustainable Tourism Summit</vt:lpstr>
      <vt:lpstr>TOURISM STATISTICS</vt:lpstr>
      <vt:lpstr>Definitions</vt:lpstr>
      <vt:lpstr>3 Legs of Ecotourism</vt:lpstr>
      <vt:lpstr>Ecotourism is</vt:lpstr>
      <vt:lpstr>Rise of Ecotourism</vt:lpstr>
      <vt:lpstr>What is Sustainable Tourism?</vt:lpstr>
      <vt:lpstr>Slide 12</vt:lpstr>
      <vt:lpstr>“Greening” the Tourism Industry</vt:lpstr>
      <vt:lpstr>Sustainable Tourism</vt:lpstr>
      <vt:lpstr>New Terms ~ Same Principles</vt:lpstr>
      <vt:lpstr>Origins of Ecotourism: Late1970s</vt:lpstr>
      <vt:lpstr>Ecotourism  Measuring its Importance</vt:lpstr>
      <vt:lpstr>     Ecotourism’s Global Spread</vt:lpstr>
      <vt:lpstr>         Ecotourism’s Intellectual Roots</vt:lpstr>
      <vt:lpstr>U.S. Parks &amp; Protected Areas</vt:lpstr>
      <vt:lpstr>Earliest ‘Ecotours’ in U.S. </vt:lpstr>
      <vt:lpstr>Ecotourism began in U.S. Periphery</vt:lpstr>
      <vt:lpstr>Spread to Lower 48</vt:lpstr>
      <vt:lpstr>Add re ecotourism in US</vt:lpstr>
      <vt:lpstr>“Ecotourism in the U.S.”  Bar Harbor, Maine ~ September 2005</vt:lpstr>
      <vt:lpstr>Other US Conferences</vt:lpstr>
      <vt:lpstr>Growth Into New Areas</vt:lpstr>
      <vt:lpstr>Trends in Responsible Tourism</vt:lpstr>
      <vt:lpstr>Trends in Responsible Tourism</vt:lpstr>
      <vt:lpstr>Coastal &amp; Marine Tourism Trends</vt:lpstr>
      <vt:lpstr>Costa Rica:  Icon for Ecotourism </vt:lpstr>
      <vt:lpstr>                       Costa Rica                      1987: Central American Peace Plan       Arias wins Nobel Peace Prize…  </vt:lpstr>
      <vt:lpstr>Components of Costa Rica’s Ecotourism Model</vt:lpstr>
      <vt:lpstr> Financial Success of  the Costa Rican “Model”  </vt:lpstr>
      <vt:lpstr>Slide 35</vt:lpstr>
      <vt:lpstr>Cruise Tourism Trends</vt:lpstr>
      <vt:lpstr>Stayover Ecotourism vs.   Cruise Tourism in Costa Rica</vt:lpstr>
      <vt:lpstr>Resort Tourism Trends</vt:lpstr>
      <vt:lpstr>New Variant in Resort Tourism: “Residential Tourism”</vt:lpstr>
      <vt:lpstr>          Costa Rica:            Residential Tourism             Pacific Coast </vt:lpstr>
      <vt:lpstr>      Golf Courses </vt:lpstr>
      <vt:lpstr>Trends in Responsible Tourism</vt:lpstr>
      <vt:lpstr>#1: Consumer Demands Driving Development Decisions</vt:lpstr>
      <vt:lpstr>Ecotourism / Nature Tourism   </vt:lpstr>
      <vt:lpstr>Nature/Ecotourism Outperforms  Sun &amp; Sand Market</vt:lpstr>
      <vt:lpstr>            Consumer Demand </vt:lpstr>
      <vt:lpstr>   Consumer Demand: Global </vt:lpstr>
      <vt:lpstr>#2: New Resort “Innovators”</vt:lpstr>
      <vt:lpstr>Trends in Responsible Tourism</vt:lpstr>
      <vt:lpstr> Green Certification Programs    </vt:lpstr>
      <vt:lpstr>Rhode Island Hospitality Green Certification Program</vt:lpstr>
      <vt:lpstr>Trends in Responsible Tourism</vt:lpstr>
      <vt:lpstr>Travelers’ Philanthropy:  Deepens Meaning of  Responsible Tourism</vt:lpstr>
      <vt:lpstr>Travelers’ Philanthropy Documentary: “Giving Time Talent &amp; Treasure”</vt:lpstr>
      <vt:lpstr>What is Travelers’ Philanthropy?</vt:lpstr>
      <vt:lpstr>Slide 56</vt:lpstr>
      <vt:lpstr>Pioneered by Ecotourism Companies</vt:lpstr>
      <vt:lpstr>Moving Toward Mainstream</vt:lpstr>
      <vt:lpstr>Why are Companies Involved?</vt:lpstr>
      <vt:lpstr>Slide 60</vt:lpstr>
      <vt:lpstr>Consumer Support for  Travelers’ Philanthropy</vt:lpstr>
      <vt:lpstr>But… ‘Doing good’ doesn’t always      mean ‘doing right’…</vt:lpstr>
      <vt:lpstr>This is where CREST Comes in</vt:lpstr>
      <vt:lpstr>Slide 64</vt:lpstr>
      <vt:lpstr>Slide 65</vt:lpstr>
      <vt:lpstr>CREST’s Model of Engagement</vt:lpstr>
      <vt:lpstr>Basecamp Maasai Mara’s  Femina HIV/AIDS Awareness Project</vt:lpstr>
      <vt:lpstr>Hotel Punta Islita</vt:lpstr>
      <vt:lpstr>Jungle Bay</vt:lpstr>
      <vt:lpstr>Giving Structure to Growing Social Movement…</vt:lpstr>
      <vt:lpstr>Slide 71</vt:lpstr>
      <vt:lpstr>Wangari Maathai Nobel Laureate &amp; Leader of Greenbelt Movement</vt:lpstr>
      <vt:lpstr>Moving Forward</vt:lpstr>
      <vt:lpstr>Trends in Ecotourism</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Responsible Tourism:  Growth &amp; Trends</dc:title>
  <dc:creator>Martha</dc:creator>
  <cp:lastModifiedBy>Milan's Laptop</cp:lastModifiedBy>
  <cp:revision>58</cp:revision>
  <dcterms:created xsi:type="dcterms:W3CDTF">2010-05-11T13:34:57Z</dcterms:created>
  <dcterms:modified xsi:type="dcterms:W3CDTF">2010-05-12T21:52:21Z</dcterms:modified>
</cp:coreProperties>
</file>